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5.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6.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9.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0.xml" ContentType="application/vnd.openxmlformats-officedocument.presentationml.notesSlide+xml"/>
  <Override PartName="/ppt/tags/tag28.xml" ContentType="application/vnd.openxmlformats-officedocument.presentationml.tags+xml"/>
  <Override PartName="/ppt/notesSlides/notesSlide11.xml" ContentType="application/vnd.openxmlformats-officedocument.presentationml.notesSlide+xml"/>
  <Override PartName="/ppt/tags/tag29.xml" ContentType="application/vnd.openxmlformats-officedocument.presentationml.tags+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tags/tag31.xml" ContentType="application/vnd.openxmlformats-officedocument.presentationml.tags+xml"/>
  <Override PartName="/ppt/notesSlides/notesSlide1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notesSlides/notesSlide15.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16.xml" ContentType="application/vnd.openxmlformats-officedocument.presentationml.notesSlide+xml"/>
  <Override PartName="/ppt/tags/tag48.xml" ContentType="application/vnd.openxmlformats-officedocument.presentationml.tags+xml"/>
  <Override PartName="/ppt/notesSlides/notesSlide17.xml" ContentType="application/vnd.openxmlformats-officedocument.presentationml.notesSlide+xml"/>
  <Override PartName="/ppt/tags/tag49.xml" ContentType="application/vnd.openxmlformats-officedocument.presentationml.tags+xml"/>
  <Override PartName="/ppt/notesSlides/notesSlide18.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19.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0.xml" ContentType="application/vnd.openxmlformats-officedocument.presentationml.notesSlide+xml"/>
  <Override PartName="/ppt/tags/tag62.xml" ContentType="application/vnd.openxmlformats-officedocument.presentationml.tags+xml"/>
  <Override PartName="/ppt/notesSlides/notesSlide21.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notesSlides/notesSlide22.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4" r:id="rId2"/>
    <p:sldMasterId id="2147483689" r:id="rId3"/>
    <p:sldMasterId id="2147483662" r:id="rId4"/>
  </p:sldMasterIdLst>
  <p:notesMasterIdLst>
    <p:notesMasterId r:id="rId69"/>
  </p:notesMasterIdLst>
  <p:handoutMasterIdLst>
    <p:handoutMasterId r:id="rId70"/>
  </p:handoutMasterIdLst>
  <p:sldIdLst>
    <p:sldId id="257" r:id="rId5"/>
    <p:sldId id="258" r:id="rId6"/>
    <p:sldId id="259" r:id="rId7"/>
    <p:sldId id="260" r:id="rId8"/>
    <p:sldId id="344" r:id="rId9"/>
    <p:sldId id="261" r:id="rId10"/>
    <p:sldId id="703" r:id="rId11"/>
    <p:sldId id="355" r:id="rId12"/>
    <p:sldId id="268" r:id="rId13"/>
    <p:sldId id="297" r:id="rId14"/>
    <p:sldId id="298" r:id="rId15"/>
    <p:sldId id="305" r:id="rId16"/>
    <p:sldId id="522" r:id="rId17"/>
    <p:sldId id="438" r:id="rId18"/>
    <p:sldId id="276" r:id="rId19"/>
    <p:sldId id="270" r:id="rId20"/>
    <p:sldId id="271" r:id="rId21"/>
    <p:sldId id="702" r:id="rId22"/>
    <p:sldId id="300" r:id="rId23"/>
    <p:sldId id="523" r:id="rId24"/>
    <p:sldId id="479" r:id="rId25"/>
    <p:sldId id="525" r:id="rId26"/>
    <p:sldId id="524" r:id="rId27"/>
    <p:sldId id="275" r:id="rId28"/>
    <p:sldId id="301" r:id="rId29"/>
    <p:sldId id="699" r:id="rId30"/>
    <p:sldId id="302" r:id="rId31"/>
    <p:sldId id="527" r:id="rId32"/>
    <p:sldId id="303" r:id="rId33"/>
    <p:sldId id="504" r:id="rId34"/>
    <p:sldId id="505" r:id="rId35"/>
    <p:sldId id="506" r:id="rId36"/>
    <p:sldId id="512" r:id="rId37"/>
    <p:sldId id="507" r:id="rId38"/>
    <p:sldId id="511" r:id="rId39"/>
    <p:sldId id="508" r:id="rId40"/>
    <p:sldId id="509" r:id="rId41"/>
    <p:sldId id="716" r:id="rId42"/>
    <p:sldId id="513" r:id="rId43"/>
    <p:sldId id="717" r:id="rId44"/>
    <p:sldId id="510" r:id="rId45"/>
    <p:sldId id="514" r:id="rId46"/>
    <p:sldId id="515" r:id="rId47"/>
    <p:sldId id="516" r:id="rId48"/>
    <p:sldId id="517" r:id="rId49"/>
    <p:sldId id="519" r:id="rId50"/>
    <p:sldId id="528" r:id="rId51"/>
    <p:sldId id="529" r:id="rId52"/>
    <p:sldId id="531" r:id="rId53"/>
    <p:sldId id="537" r:id="rId54"/>
    <p:sldId id="707" r:id="rId55"/>
    <p:sldId id="532" r:id="rId56"/>
    <p:sldId id="533" r:id="rId57"/>
    <p:sldId id="535" r:id="rId58"/>
    <p:sldId id="710" r:id="rId59"/>
    <p:sldId id="709" r:id="rId60"/>
    <p:sldId id="539" r:id="rId61"/>
    <p:sldId id="540" r:id="rId62"/>
    <p:sldId id="542" r:id="rId63"/>
    <p:sldId id="543" r:id="rId64"/>
    <p:sldId id="704" r:id="rId65"/>
    <p:sldId id="545" r:id="rId66"/>
    <p:sldId id="546" r:id="rId67"/>
    <p:sldId id="548" r:id="rId68"/>
  </p:sldIdLst>
  <p:sldSz cx="9144000" cy="6858000" type="screen4x3"/>
  <p:notesSz cx="6858000" cy="9144000"/>
  <p:custDataLst>
    <p:tags r:id="rId7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4" d="100"/>
          <a:sy n="104" d="100"/>
        </p:scale>
        <p:origin x="1280" y="80"/>
      </p:cViewPr>
      <p:guideLst>
        <p:guide orient="horz" pos="216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microsoft.com/office/2016/11/relationships/changesInfo" Target="changesInfos/changesInfo1.xml"/><Relationship Id="rId7" Type="http://schemas.openxmlformats.org/officeDocument/2006/relationships/slide" Target="slides/slide3.xml"/><Relationship Id="rId71"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an Kelleher" userId="17a24dc8bb8dc661" providerId="LiveId" clId="{E8328044-964F-4E8B-991B-4425056F1751}"/>
    <pc:docChg chg="delSld">
      <pc:chgData name="Sean Kelleher" userId="17a24dc8bb8dc661" providerId="LiveId" clId="{E8328044-964F-4E8B-991B-4425056F1751}" dt="2026-09-01T16:04:17.475" v="0" actId="47"/>
      <pc:docMkLst>
        <pc:docMk/>
      </pc:docMkLst>
      <pc:sldChg chg="del">
        <pc:chgData name="Sean Kelleher" userId="17a24dc8bb8dc661" providerId="LiveId" clId="{E8328044-964F-4E8B-991B-4425056F1751}" dt="2026-09-01T16:04:17.475" v="0" actId="47"/>
        <pc:sldMkLst>
          <pc:docMk/>
          <pc:sldMk cId="592059558" sldId="71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25" tIns="45713" rIns="91425" bIns="45713" rtlCol="0"/>
          <a:lstStyle>
            <a:lvl1pPr algn="l">
              <a:defRPr sz="1200"/>
            </a:lvl1pPr>
          </a:lstStyle>
          <a:p>
            <a:endParaRPr lang="en-IE"/>
          </a:p>
        </p:txBody>
      </p:sp>
      <p:sp>
        <p:nvSpPr>
          <p:cNvPr id="3" name="Date Placeholder 2"/>
          <p:cNvSpPr>
            <a:spLocks noGrp="1"/>
          </p:cNvSpPr>
          <p:nvPr>
            <p:ph type="dt" sz="quarter" idx="1"/>
          </p:nvPr>
        </p:nvSpPr>
        <p:spPr>
          <a:xfrm>
            <a:off x="3884613" y="0"/>
            <a:ext cx="2971800" cy="457200"/>
          </a:xfrm>
          <a:prstGeom prst="rect">
            <a:avLst/>
          </a:prstGeom>
        </p:spPr>
        <p:txBody>
          <a:bodyPr vert="horz" lIns="91425" tIns="45713" rIns="91425" bIns="45713" rtlCol="0"/>
          <a:lstStyle>
            <a:lvl1pPr algn="r">
              <a:defRPr sz="1200"/>
            </a:lvl1pPr>
          </a:lstStyle>
          <a:p>
            <a:fld id="{D71CFFC0-A39E-419F-85CC-54EE4F72CFA0}" type="datetimeFigureOut">
              <a:rPr lang="en-IE" smtClean="0"/>
              <a:t>01/09/2026</a:t>
            </a:fld>
            <a:endParaRPr lang="en-IE"/>
          </a:p>
        </p:txBody>
      </p:sp>
      <p:sp>
        <p:nvSpPr>
          <p:cNvPr id="4" name="Footer Placeholder 3"/>
          <p:cNvSpPr>
            <a:spLocks noGrp="1"/>
          </p:cNvSpPr>
          <p:nvPr>
            <p:ph type="ftr" sz="quarter" idx="2"/>
          </p:nvPr>
        </p:nvSpPr>
        <p:spPr>
          <a:xfrm>
            <a:off x="0" y="8685213"/>
            <a:ext cx="2971800" cy="457200"/>
          </a:xfrm>
          <a:prstGeom prst="rect">
            <a:avLst/>
          </a:prstGeom>
        </p:spPr>
        <p:txBody>
          <a:bodyPr vert="horz" lIns="91425" tIns="45713" rIns="91425" bIns="45713" rtlCol="0" anchor="b"/>
          <a:lstStyle>
            <a:lvl1pPr algn="l">
              <a:defRPr sz="1200"/>
            </a:lvl1pPr>
          </a:lstStyle>
          <a:p>
            <a:endParaRPr lang="en-IE"/>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25" tIns="45713" rIns="91425" bIns="45713" rtlCol="0" anchor="b"/>
          <a:lstStyle>
            <a:lvl1pPr algn="r">
              <a:defRPr sz="1200"/>
            </a:lvl1pPr>
          </a:lstStyle>
          <a:p>
            <a:fld id="{9796C10D-F88F-47BC-A17C-176709A8E004}" type="slidenum">
              <a:rPr lang="en-IE" smtClean="0"/>
              <a:t>‹#›</a:t>
            </a:fld>
            <a:endParaRPr lang="en-IE"/>
          </a:p>
        </p:txBody>
      </p:sp>
    </p:spTree>
    <p:extLst>
      <p:ext uri="{BB962C8B-B14F-4D97-AF65-F5344CB8AC3E}">
        <p14:creationId xmlns:p14="http://schemas.microsoft.com/office/powerpoint/2010/main" val="35569231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25" tIns="45713" rIns="91425" bIns="45713"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25" tIns="45713" rIns="91425" bIns="45713" rtlCol="0"/>
          <a:lstStyle>
            <a:lvl1pPr algn="r">
              <a:defRPr sz="1200"/>
            </a:lvl1pPr>
          </a:lstStyle>
          <a:p>
            <a:fld id="{CF601CB9-98CA-495B-8896-B9C0646973AE}" type="datetimeFigureOut">
              <a:rPr lang="en-IE" smtClean="0"/>
              <a:t>01/09/2026</a:t>
            </a:fld>
            <a:endParaRPr lang="en-I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25" tIns="45713" rIns="91425" bIns="45713"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25" tIns="45713" rIns="91425" bIns="457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25" tIns="45713" rIns="91425" bIns="45713"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25" tIns="45713" rIns="91425" bIns="45713" rtlCol="0" anchor="b"/>
          <a:lstStyle>
            <a:lvl1pPr algn="r">
              <a:defRPr sz="1200"/>
            </a:lvl1pPr>
          </a:lstStyle>
          <a:p>
            <a:fld id="{78516012-4C4A-4BF3-B27E-FACE4134484E}" type="slidenum">
              <a:rPr lang="en-IE" smtClean="0"/>
              <a:t>‹#›</a:t>
            </a:fld>
            <a:endParaRPr lang="en-IE"/>
          </a:p>
        </p:txBody>
      </p:sp>
    </p:spTree>
    <p:extLst>
      <p:ext uri="{BB962C8B-B14F-4D97-AF65-F5344CB8AC3E}">
        <p14:creationId xmlns:p14="http://schemas.microsoft.com/office/powerpoint/2010/main" val="31401686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pPr defTabSz="961727"/>
            <a:fld id="{70682707-71E7-4324-BDED-397A5CD4E839}" type="slidenum">
              <a:rPr lang="en-GB" smtClean="0">
                <a:solidFill>
                  <a:prstClr val="black"/>
                </a:solidFill>
              </a:rPr>
              <a:pPr defTabSz="961727"/>
              <a:t>1</a:t>
            </a:fld>
            <a:endParaRPr lang="en-GB">
              <a:solidFill>
                <a:prstClr val="black"/>
              </a:solidFill>
            </a:endParaRPr>
          </a:p>
        </p:txBody>
      </p:sp>
      <p:sp>
        <p:nvSpPr>
          <p:cNvPr id="77827" name="Rectangle 2"/>
          <p:cNvSpPr>
            <a:spLocks noGrp="1" noRot="1" noChangeAspect="1" noChangeArrowheads="1" noTextEdit="1"/>
          </p:cNvSpPr>
          <p:nvPr>
            <p:ph type="sldImg"/>
          </p:nvPr>
        </p:nvSpPr>
        <p:spPr>
          <a:xfrm>
            <a:off x="1141413" y="685800"/>
            <a:ext cx="4572000" cy="3429000"/>
          </a:xfrm>
          <a:solidFill>
            <a:srgbClr val="FFFFFF"/>
          </a:solidFill>
          <a:ln/>
        </p:spPr>
      </p:sp>
      <p:sp>
        <p:nvSpPr>
          <p:cNvPr id="77828" name="Rectangle 3"/>
          <p:cNvSpPr>
            <a:spLocks noGrp="1" noChangeArrowheads="1"/>
          </p:cNvSpPr>
          <p:nvPr>
            <p:ph type="body" idx="1"/>
          </p:nvPr>
        </p:nvSpPr>
        <p:spPr>
          <a:xfrm>
            <a:off x="914402" y="4343040"/>
            <a:ext cx="5029200" cy="4115525"/>
          </a:xfrm>
          <a:solidFill>
            <a:srgbClr val="FFFFFF"/>
          </a:solidFill>
          <a:ln>
            <a:solidFill>
              <a:srgbClr val="000000"/>
            </a:solidFill>
          </a:ln>
        </p:spPr>
        <p:txBody>
          <a:bodyPr lIns="93063" tIns="46532" rIns="93063" bIns="46532"/>
          <a:lstStyle/>
          <a:p>
            <a:pPr eaLnBrk="1" hangingPunct="1"/>
            <a:r>
              <a:rPr lang="en-US" b="1">
                <a:latin typeface="Times New Roman" pitchFamily="18" charset="0"/>
              </a:rPr>
              <a:t>Joining Instructions</a:t>
            </a:r>
          </a:p>
          <a:p>
            <a:pPr eaLnBrk="1" hangingPunct="1"/>
            <a:endParaRPr lang="en-US">
              <a:latin typeface="Times New Roman" pitchFamily="18" charset="0"/>
            </a:endParaRPr>
          </a:p>
          <a:p>
            <a:pPr eaLnBrk="1" hangingPunct="1"/>
            <a:r>
              <a:rPr lang="en-US">
                <a:latin typeface="Times New Roman" pitchFamily="18" charset="0"/>
              </a:rPr>
              <a:t>Advise people of the duration of the course and the need to wear appropriate clothing.</a:t>
            </a:r>
          </a:p>
          <a:p>
            <a:pPr eaLnBrk="1" hangingPunct="1"/>
            <a:r>
              <a:rPr lang="en-US">
                <a:latin typeface="Times New Roman" pitchFamily="18" charset="0"/>
              </a:rPr>
              <a:t>If necessary you may need to advise them of the need to wear PPE.</a:t>
            </a:r>
          </a:p>
          <a:p>
            <a:pPr eaLnBrk="1" hangingPunct="1"/>
            <a:endParaRPr lang="en-US">
              <a:latin typeface="Times New Roman" pitchFamily="18" charset="0"/>
            </a:endParaRPr>
          </a:p>
          <a:p>
            <a:pPr eaLnBrk="1" hangingPunct="1"/>
            <a:r>
              <a:rPr lang="en-US" b="1">
                <a:latin typeface="Times New Roman" pitchFamily="18" charset="0"/>
              </a:rPr>
              <a:t>Room Set Up</a:t>
            </a:r>
          </a:p>
          <a:p>
            <a:pPr eaLnBrk="1" hangingPunct="1"/>
            <a:endParaRPr lang="en-US">
              <a:latin typeface="Times New Roman" pitchFamily="18" charset="0"/>
            </a:endParaRPr>
          </a:p>
          <a:p>
            <a:pPr eaLnBrk="1" hangingPunct="1"/>
            <a:r>
              <a:rPr lang="en-US">
                <a:latin typeface="Times New Roman" pitchFamily="18" charset="0"/>
              </a:rPr>
              <a:t>The room should be large enough to seat delegates comfortably and space to carry out the manual handling moves comfortably.</a:t>
            </a:r>
          </a:p>
          <a:p>
            <a:pPr eaLnBrk="1" hangingPunct="1"/>
            <a:r>
              <a:rPr lang="en-US">
                <a:latin typeface="Times New Roman" pitchFamily="18" charset="0"/>
              </a:rPr>
              <a:t>/</a:t>
            </a:r>
            <a:br>
              <a:rPr lang="en-US">
                <a:latin typeface="Times New Roman" pitchFamily="18" charset="0"/>
              </a:rPr>
            </a:br>
            <a:endParaRPr lang="en-US">
              <a:latin typeface="Times New Roman" pitchFamily="18" charset="0"/>
            </a:endParaRPr>
          </a:p>
          <a:p>
            <a:pPr eaLnBrk="1" hangingPunct="1"/>
            <a:br>
              <a:rPr lang="en-US">
                <a:latin typeface="Times New Roman" pitchFamily="18" charset="0"/>
              </a:rPr>
            </a:br>
            <a:br>
              <a:rPr lang="en-US">
                <a:latin typeface="Times New Roman" pitchFamily="18" charset="0"/>
              </a:rPr>
            </a:br>
            <a:endParaRPr lang="en-US">
              <a:latin typeface="Times New Roman" pitchFamily="18" charset="0"/>
            </a:endParaRPr>
          </a:p>
          <a:p>
            <a:pPr eaLnBrk="1" hangingPunct="1"/>
            <a:r>
              <a:rPr lang="en-US">
                <a:latin typeface="Times New Roman" pitchFamily="18" charset="0"/>
              </a:rPr>
              <a:t>00+</a:t>
            </a:r>
          </a:p>
          <a:p>
            <a:pPr eaLnBrk="1" hangingPunct="1"/>
            <a:r>
              <a:rPr lang="en-US">
                <a:latin typeface="Times New Roman" pitchFamily="18" charset="0"/>
              </a:rPr>
              <a:t>+. 0000+.</a:t>
            </a:r>
          </a:p>
          <a:p>
            <a:pPr eaLnBrk="1" hangingPunct="1"/>
            <a:r>
              <a:rPr lang="en-US">
                <a:latin typeface="Times New Roman" pitchFamily="18" charset="0"/>
              </a:rPr>
              <a:t>00000000000000000000+0+</a:t>
            </a:r>
          </a:p>
          <a:p>
            <a:pPr eaLnBrk="1" hangingPunct="1"/>
            <a:r>
              <a:rPr lang="en-US">
                <a:latin typeface="Times New Roman" pitchFamily="18" charset="0"/>
              </a:rPr>
              <a:t>+ </a:t>
            </a:r>
          </a:p>
          <a:p>
            <a:pPr eaLnBrk="1" hangingPunct="1"/>
            <a:br>
              <a:rPr lang="en-US">
                <a:latin typeface="Times New Roman" pitchFamily="18" charset="0"/>
              </a:rPr>
            </a:br>
            <a:r>
              <a:rPr lang="en-US">
                <a:latin typeface="Times New Roman" pitchFamily="18" charset="0"/>
              </a:rPr>
              <a:t>U shaped is preferred as it allows you to engage better with the delegates.</a:t>
            </a:r>
          </a:p>
          <a:p>
            <a:pPr eaLnBrk="1" hangingPunct="1"/>
            <a:r>
              <a:rPr lang="en-US">
                <a:latin typeface="Times New Roman" pitchFamily="18" charset="0"/>
              </a:rPr>
              <a:t>Ensure that the room is adequately ventilated, comfortable temperature and there is enough light. Avoid a noisy venue.</a:t>
            </a:r>
          </a:p>
          <a:p>
            <a:pPr eaLnBrk="1" hangingPunct="1"/>
            <a:r>
              <a:rPr lang="en-US">
                <a:latin typeface="Times New Roman" pitchFamily="18" charset="0"/>
              </a:rPr>
              <a:t>It is a good idea to provide water and to put name tags up.</a:t>
            </a:r>
          </a:p>
          <a:p>
            <a:pPr eaLnBrk="1" hangingPunct="1"/>
            <a:r>
              <a:rPr lang="en-US">
                <a:latin typeface="Times New Roman" pitchFamily="18" charset="0"/>
              </a:rPr>
              <a:t>Set up your flipchart, screen and projector in such a way that you can move around safely and comfortably.</a:t>
            </a:r>
          </a:p>
          <a:p>
            <a:pPr eaLnBrk="1" hangingPunct="1"/>
            <a:r>
              <a:rPr lang="en-US">
                <a:latin typeface="Times New Roman" pitchFamily="18" charset="0"/>
              </a:rPr>
              <a:t>Leave yourself enough time to set up before your delegates arrive! As delegates come in ask their name and shake their hand.</a:t>
            </a:r>
          </a:p>
          <a:p>
            <a:pPr eaLnBrk="1" hangingPunct="1"/>
            <a:r>
              <a:rPr lang="en-US">
                <a:latin typeface="Times New Roman" pitchFamily="18" charset="0"/>
              </a:rPr>
              <a:t>Get them to complete the attendance sheet so you have a record of the names.</a:t>
            </a:r>
          </a:p>
          <a:p>
            <a:pPr eaLnBrk="1" hangingPunct="1"/>
            <a:r>
              <a:rPr lang="en-US">
                <a:latin typeface="Times New Roman" pitchFamily="18" charset="0"/>
              </a:rPr>
              <a:t>Ensure that you have your props and sample loads available to you.</a:t>
            </a:r>
          </a:p>
          <a:p>
            <a:pPr eaLnBrk="1" hangingPunct="1"/>
            <a:endParaRPr lang="en-US">
              <a:latin typeface="Times New Roman" pitchFamily="18" charset="0"/>
            </a:endParaRPr>
          </a:p>
          <a:p>
            <a:pPr eaLnBrk="1" hangingPunct="1"/>
            <a:endParaRPr lang="en-US">
              <a:latin typeface="Times New Roman" pitchFamily="18" charset="0"/>
            </a:endParaRPr>
          </a:p>
          <a:p>
            <a:pPr eaLnBrk="1" hangingPunct="1"/>
            <a:endParaRPr lang="en-US">
              <a:latin typeface="Times New Roman" pitchFamily="18" charset="0"/>
            </a:endParaRPr>
          </a:p>
          <a:p>
            <a:pPr eaLnBrk="1" hangingPunct="1"/>
            <a:endParaRPr lang="en-US">
              <a:latin typeface="Times New Roman" pitchFamily="18" charset="0"/>
            </a:endParaRPr>
          </a:p>
          <a:p>
            <a:pPr eaLnBrk="1" hangingPunct="1"/>
            <a:endParaRPr lang="en-US">
              <a:latin typeface="Times New Roman" pitchFamily="18"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a:ln/>
        </p:spPr>
      </p:sp>
      <p:sp>
        <p:nvSpPr>
          <p:cNvPr id="96259" name="Notes Placeholder 2"/>
          <p:cNvSpPr>
            <a:spLocks noGrp="1"/>
          </p:cNvSpPr>
          <p:nvPr>
            <p:ph type="body" idx="1"/>
          </p:nvPr>
        </p:nvSpPr>
        <p:spPr>
          <a:noFill/>
          <a:ln/>
        </p:spPr>
        <p:txBody>
          <a:bodyPr/>
          <a:lstStyle/>
          <a:p>
            <a:r>
              <a:rPr lang="en-IE" b="1">
                <a:latin typeface="Times New Roman" pitchFamily="18" charset="0"/>
              </a:rPr>
              <a:t>Question and Answer session</a:t>
            </a:r>
          </a:p>
          <a:p>
            <a:endParaRPr lang="en-IE" b="1">
              <a:latin typeface="Times New Roman" pitchFamily="18" charset="0"/>
            </a:endParaRPr>
          </a:p>
          <a:p>
            <a:r>
              <a:rPr lang="en-IE">
                <a:latin typeface="Times New Roman" pitchFamily="18" charset="0"/>
              </a:rPr>
              <a:t>It is a good idea to go through a Q &amp; A session with your learners to test their understanding of what you have gone through.</a:t>
            </a:r>
          </a:p>
        </p:txBody>
      </p:sp>
      <p:sp>
        <p:nvSpPr>
          <p:cNvPr id="96260" name="Slide Number Placeholder 3"/>
          <p:cNvSpPr>
            <a:spLocks noGrp="1"/>
          </p:cNvSpPr>
          <p:nvPr>
            <p:ph type="sldNum" sz="quarter" idx="5"/>
          </p:nvPr>
        </p:nvSpPr>
        <p:spPr>
          <a:noFill/>
        </p:spPr>
        <p:txBody>
          <a:bodyPr/>
          <a:lstStyle/>
          <a:p>
            <a:pPr defTabSz="961727"/>
            <a:fld id="{9DAA3F7A-3104-415D-A5DC-E6F115CE2435}" type="slidenum">
              <a:rPr lang="en-GB" smtClean="0">
                <a:solidFill>
                  <a:prstClr val="black"/>
                </a:solidFill>
              </a:rPr>
              <a:pPr defTabSz="961727"/>
              <a:t>24</a:t>
            </a:fld>
            <a:endParaRPr lang="en-GB">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Slide Image Placeholder 1"/>
          <p:cNvSpPr>
            <a:spLocks noGrp="1" noRot="1" noChangeAspect="1" noTextEdit="1"/>
          </p:cNvSpPr>
          <p:nvPr>
            <p:ph type="sldImg"/>
          </p:nvPr>
        </p:nvSpPr>
        <p:spPr>
          <a:ln/>
        </p:spPr>
      </p:sp>
      <p:sp>
        <p:nvSpPr>
          <p:cNvPr id="116739" name="Notes Placeholder 2"/>
          <p:cNvSpPr>
            <a:spLocks noGrp="1"/>
          </p:cNvSpPr>
          <p:nvPr>
            <p:ph type="body" idx="1"/>
          </p:nvPr>
        </p:nvSpPr>
        <p:spPr>
          <a:noFill/>
          <a:ln/>
        </p:spPr>
        <p:txBody>
          <a:bodyPr/>
          <a:lstStyle/>
          <a:p>
            <a:r>
              <a:rPr lang="en-IE">
                <a:latin typeface="Times New Roman" pitchFamily="18" charset="0"/>
              </a:rPr>
              <a:t>The aim of this module is to</a:t>
            </a:r>
            <a:r>
              <a:rPr lang="en-IE" baseline="0">
                <a:latin typeface="Times New Roman" pitchFamily="18" charset="0"/>
              </a:rPr>
              <a:t> inspect &amp; select an abrasive wheel</a:t>
            </a:r>
            <a:endParaRPr lang="en-IE">
              <a:latin typeface="Times New Roman" pitchFamily="18" charset="0"/>
            </a:endParaRPr>
          </a:p>
        </p:txBody>
      </p:sp>
      <p:sp>
        <p:nvSpPr>
          <p:cNvPr id="116740" name="Slide Number Placeholder 3"/>
          <p:cNvSpPr>
            <a:spLocks noGrp="1"/>
          </p:cNvSpPr>
          <p:nvPr>
            <p:ph type="sldNum" sz="quarter" idx="5"/>
          </p:nvPr>
        </p:nvSpPr>
        <p:spPr>
          <a:noFill/>
        </p:spPr>
        <p:txBody>
          <a:bodyPr/>
          <a:lstStyle/>
          <a:p>
            <a:pPr defTabSz="961727"/>
            <a:fld id="{907E223E-B023-438B-B127-26EF5A5C4B7E}" type="slidenum">
              <a:rPr lang="en-GB" smtClean="0">
                <a:solidFill>
                  <a:prstClr val="black"/>
                </a:solidFill>
              </a:rPr>
              <a:pPr defTabSz="961727"/>
              <a:t>25</a:t>
            </a:fld>
            <a:endParaRPr lang="en-GB">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62025">
              <a:spcBef>
                <a:spcPct val="30000"/>
              </a:spcBef>
              <a:defRPr sz="1200">
                <a:solidFill>
                  <a:schemeClr val="tx1"/>
                </a:solidFill>
                <a:latin typeface="Times New Roman" panose="02020603050405020304" pitchFamily="18" charset="0"/>
              </a:defRPr>
            </a:lvl1pPr>
            <a:lvl2pPr marL="742950" indent="-285750" defTabSz="962025">
              <a:spcBef>
                <a:spcPct val="30000"/>
              </a:spcBef>
              <a:defRPr sz="1200">
                <a:solidFill>
                  <a:schemeClr val="tx1"/>
                </a:solidFill>
                <a:latin typeface="Times New Roman" panose="02020603050405020304" pitchFamily="18" charset="0"/>
              </a:defRPr>
            </a:lvl2pPr>
            <a:lvl3pPr marL="1143000" indent="-228600" defTabSz="962025">
              <a:spcBef>
                <a:spcPct val="30000"/>
              </a:spcBef>
              <a:defRPr sz="1200">
                <a:solidFill>
                  <a:schemeClr val="tx1"/>
                </a:solidFill>
                <a:latin typeface="Times New Roman" panose="02020603050405020304" pitchFamily="18" charset="0"/>
              </a:defRPr>
            </a:lvl3pPr>
            <a:lvl4pPr marL="1600200" indent="-228600" defTabSz="962025">
              <a:spcBef>
                <a:spcPct val="30000"/>
              </a:spcBef>
              <a:defRPr sz="1200">
                <a:solidFill>
                  <a:schemeClr val="tx1"/>
                </a:solidFill>
                <a:latin typeface="Times New Roman" panose="02020603050405020304" pitchFamily="18" charset="0"/>
              </a:defRPr>
            </a:lvl4pPr>
            <a:lvl5pPr marL="2057400" indent="-228600" defTabSz="962025">
              <a:spcBef>
                <a:spcPct val="30000"/>
              </a:spcBef>
              <a:defRPr sz="1200">
                <a:solidFill>
                  <a:schemeClr val="tx1"/>
                </a:solidFill>
                <a:latin typeface="Times New Roman" panose="02020603050405020304" pitchFamily="18" charset="0"/>
              </a:defRPr>
            </a:lvl5pPr>
            <a:lvl6pPr marL="2514600" indent="-228600" defTabSz="962025"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62025"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62025"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62025"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A2ED226-5C50-4894-9FC5-2148215949F3}" type="slidenum">
              <a:rPr lang="en-GB" altLang="en-US" sz="1300"/>
              <a:pPr>
                <a:spcBef>
                  <a:spcPct val="0"/>
                </a:spcBef>
              </a:pPr>
              <a:t>26</a:t>
            </a:fld>
            <a:endParaRPr lang="en-GB" altLang="en-US" sz="1300"/>
          </a:p>
        </p:txBody>
      </p:sp>
      <p:sp>
        <p:nvSpPr>
          <p:cNvPr id="128003" name="Rectangle 2"/>
          <p:cNvSpPr>
            <a:spLocks noGrp="1" noRot="1" noChangeAspect="1" noChangeArrowheads="1" noTextEdit="1"/>
          </p:cNvSpPr>
          <p:nvPr>
            <p:ph type="sldImg"/>
          </p:nvPr>
        </p:nvSpPr>
        <p:spPr>
          <a:xfrm>
            <a:off x="935038" y="750888"/>
            <a:ext cx="4995862" cy="3748087"/>
          </a:xfrm>
          <a:solidFill>
            <a:srgbClr val="FFFFFF"/>
          </a:solidFill>
          <a:ln/>
        </p:spPr>
      </p:sp>
      <p:sp>
        <p:nvSpPr>
          <p:cNvPr id="128004" name="Rectangle 3"/>
          <p:cNvSpPr>
            <a:spLocks noGrp="1" noChangeArrowheads="1"/>
          </p:cNvSpPr>
          <p:nvPr>
            <p:ph type="body" idx="1"/>
          </p:nvPr>
        </p:nvSpPr>
        <p:spPr>
          <a:xfrm>
            <a:off x="915460" y="4748691"/>
            <a:ext cx="5035021" cy="4498341"/>
          </a:xfrm>
          <a:solidFill>
            <a:srgbClr val="FFFFFF"/>
          </a:solidFill>
          <a:ln>
            <a:solidFill>
              <a:srgbClr val="000000"/>
            </a:solidFill>
          </a:ln>
        </p:spPr>
        <p:txBody>
          <a:bodyPr lIns="92766" tIns="46383" rIns="92766" bIns="46383"/>
          <a:lstStyle/>
          <a:p>
            <a:r>
              <a:rPr lang="en-GB" altLang="en-US">
                <a:latin typeface="Times New Roman" panose="02020603050405020304" pitchFamily="18" charset="0"/>
              </a:rPr>
              <a:t>Ask what is risk assessment?</a:t>
            </a:r>
          </a:p>
          <a:p>
            <a:endParaRPr lang="en-GB" altLang="en-US">
              <a:latin typeface="Times New Roman" panose="02020603050405020304" pitchFamily="18" charset="0"/>
            </a:endParaRPr>
          </a:p>
          <a:p>
            <a:r>
              <a:rPr lang="en-GB" altLang="en-US">
                <a:latin typeface="Times New Roman" panose="02020603050405020304" pitchFamily="18" charset="0"/>
              </a:rPr>
              <a:t>You can ask them what risk assessments do they carry out on a daily basis. Examples could include crossing the road!</a:t>
            </a:r>
          </a:p>
          <a:p>
            <a:endParaRPr lang="en-GB" altLang="en-US">
              <a:latin typeface="Times New Roman" panose="02020603050405020304" pitchFamily="18" charset="0"/>
            </a:endParaRPr>
          </a:p>
          <a:p>
            <a:r>
              <a:rPr lang="en-GB" altLang="en-US">
                <a:latin typeface="Times New Roman" panose="02020603050405020304" pitchFamily="18" charset="0"/>
              </a:rPr>
              <a:t>Risk assessment is the identification of hazards (risk factors) and the reduction of risk</a:t>
            </a:r>
          </a:p>
          <a:p>
            <a:endParaRPr lang="en-GB" altLang="en-US">
              <a:latin typeface="Times New Roman" panose="02020603050405020304"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fld id="{7EC5655D-FAA9-4BD4-8516-5C32CE197EF6}" type="slidenum">
              <a:rPr lang="en-IE" smtClean="0">
                <a:solidFill>
                  <a:prstClr val="black"/>
                </a:solidFill>
              </a:rPr>
              <a:pPr/>
              <a:t>27</a:t>
            </a:fld>
            <a:endParaRPr lang="en-IE">
              <a:solidFill>
                <a:prstClr val="black"/>
              </a:solidFill>
            </a:endParaRPr>
          </a:p>
        </p:txBody>
      </p:sp>
    </p:spTree>
    <p:extLst>
      <p:ext uri="{BB962C8B-B14F-4D97-AF65-F5344CB8AC3E}">
        <p14:creationId xmlns:p14="http://schemas.microsoft.com/office/powerpoint/2010/main" val="36339228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pitchFamily="34" charset="0"/>
              </a:defRPr>
            </a:lvl1pPr>
            <a:lvl2pPr marL="742950" indent="-285750" eaLnBrk="0" hangingPunct="0">
              <a:defRPr sz="2400">
                <a:solidFill>
                  <a:schemeClr val="tx1"/>
                </a:solidFill>
                <a:latin typeface="Arial" pitchFamily="34" charset="0"/>
              </a:defRPr>
            </a:lvl2pPr>
            <a:lvl3pPr marL="1143000" indent="-228600" eaLnBrk="0" hangingPunct="0">
              <a:defRPr sz="2400">
                <a:solidFill>
                  <a:schemeClr val="tx1"/>
                </a:solidFill>
                <a:latin typeface="Arial" pitchFamily="34" charset="0"/>
              </a:defRPr>
            </a:lvl3pPr>
            <a:lvl4pPr marL="1600200" indent="-228600" eaLnBrk="0" hangingPunct="0">
              <a:defRPr sz="2400">
                <a:solidFill>
                  <a:schemeClr val="tx1"/>
                </a:solidFill>
                <a:latin typeface="Arial" pitchFamily="34" charset="0"/>
              </a:defRPr>
            </a:lvl4pPr>
            <a:lvl5pPr marL="2057400" indent="-228600" eaLnBrk="0" hangingPunct="0">
              <a:defRPr sz="2400">
                <a:solidFill>
                  <a:schemeClr val="tx1"/>
                </a:solidFill>
                <a:latin typeface="Arial" pitchFamily="34" charset="0"/>
              </a:defRPr>
            </a:lvl5pPr>
            <a:lvl6pPr marL="2514600" indent="-228600" eaLnBrk="0" fontAlgn="base" hangingPunct="0">
              <a:spcBef>
                <a:spcPct val="0"/>
              </a:spcBef>
              <a:spcAft>
                <a:spcPct val="0"/>
              </a:spcAft>
              <a:defRPr sz="2400">
                <a:solidFill>
                  <a:schemeClr val="tx1"/>
                </a:solidFill>
                <a:latin typeface="Arial" pitchFamily="34" charset="0"/>
              </a:defRPr>
            </a:lvl6pPr>
            <a:lvl7pPr marL="2971800" indent="-228600" eaLnBrk="0" fontAlgn="base" hangingPunct="0">
              <a:spcBef>
                <a:spcPct val="0"/>
              </a:spcBef>
              <a:spcAft>
                <a:spcPct val="0"/>
              </a:spcAft>
              <a:defRPr sz="2400">
                <a:solidFill>
                  <a:schemeClr val="tx1"/>
                </a:solidFill>
                <a:latin typeface="Arial" pitchFamily="34" charset="0"/>
              </a:defRPr>
            </a:lvl7pPr>
            <a:lvl8pPr marL="3429000" indent="-228600" eaLnBrk="0" fontAlgn="base" hangingPunct="0">
              <a:spcBef>
                <a:spcPct val="0"/>
              </a:spcBef>
              <a:spcAft>
                <a:spcPct val="0"/>
              </a:spcAft>
              <a:defRPr sz="2400">
                <a:solidFill>
                  <a:schemeClr val="tx1"/>
                </a:solidFill>
                <a:latin typeface="Arial" pitchFamily="34" charset="0"/>
              </a:defRPr>
            </a:lvl8pPr>
            <a:lvl9pPr marL="3886200" indent="-228600" eaLnBrk="0" fontAlgn="base" hangingPunct="0">
              <a:spcBef>
                <a:spcPct val="0"/>
              </a:spcBef>
              <a:spcAft>
                <a:spcPct val="0"/>
              </a:spcAft>
              <a:defRPr sz="2400">
                <a:solidFill>
                  <a:schemeClr val="tx1"/>
                </a:solidFill>
                <a:latin typeface="Arial" pitchFamily="34" charset="0"/>
              </a:defRPr>
            </a:lvl9pPr>
          </a:lstStyle>
          <a:p>
            <a:pPr eaLnBrk="1" hangingPunct="1"/>
            <a:fld id="{CF3624CE-D19D-4DDD-947A-21AF8AD78042}" type="slidenum">
              <a:rPr lang="en-US" altLang="en-US" sz="1200" smtClean="0"/>
              <a:pPr eaLnBrk="1" hangingPunct="1"/>
              <a:t>28</a:t>
            </a:fld>
            <a:endParaRPr lang="en-US" altLang="en-US" sz="1200"/>
          </a:p>
        </p:txBody>
      </p:sp>
      <p:sp>
        <p:nvSpPr>
          <p:cNvPr id="188419" name="Rectangle 2"/>
          <p:cNvSpPr>
            <a:spLocks noGrp="1" noRot="1" noChangeAspect="1" noChangeArrowheads="1" noTextEdit="1"/>
          </p:cNvSpPr>
          <p:nvPr>
            <p:ph type="sldImg"/>
          </p:nvPr>
        </p:nvSpPr>
        <p:spPr>
          <a:xfrm>
            <a:off x="1144588" y="685800"/>
            <a:ext cx="4572000" cy="3429000"/>
          </a:xfrm>
          <a:solidFill>
            <a:srgbClr val="FFFFFF"/>
          </a:solidFill>
          <a:ln/>
        </p:spPr>
      </p:sp>
      <p:sp>
        <p:nvSpPr>
          <p:cNvPr id="18842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altLang="en-US">
              <a:latin typeface="Arial" pitchFamily="34" charset="0"/>
            </a:endParaRPr>
          </a:p>
        </p:txBody>
      </p:sp>
    </p:spTree>
    <p:extLst>
      <p:ext uri="{BB962C8B-B14F-4D97-AF65-F5344CB8AC3E}">
        <p14:creationId xmlns:p14="http://schemas.microsoft.com/office/powerpoint/2010/main" val="3436082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78516012-4C4A-4BF3-B27E-FACE4134484E}" type="slidenum">
              <a:rPr lang="en-IE" smtClean="0"/>
              <a:t>45</a:t>
            </a:fld>
            <a:endParaRPr lang="en-IE"/>
          </a:p>
        </p:txBody>
      </p:sp>
    </p:spTree>
    <p:extLst>
      <p:ext uri="{BB962C8B-B14F-4D97-AF65-F5344CB8AC3E}">
        <p14:creationId xmlns:p14="http://schemas.microsoft.com/office/powerpoint/2010/main" val="2788585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endParaRPr lang="en-US"/>
          </a:p>
        </p:txBody>
      </p:sp>
      <p:sp>
        <p:nvSpPr>
          <p:cNvPr id="4" name="Slide Number Placeholder 3"/>
          <p:cNvSpPr>
            <a:spLocks noGrp="1"/>
          </p:cNvSpPr>
          <p:nvPr>
            <p:ph type="sldNum" sz="quarter" idx="10"/>
          </p:nvPr>
        </p:nvSpPr>
        <p:spPr/>
        <p:txBody>
          <a:bodyPr/>
          <a:lstStyle/>
          <a:p>
            <a:fld id="{EC6EAC7D-5A89-47C2-8ABA-56C9C2DEF7A4}" type="slidenum">
              <a:rPr lang="en-US" smtClean="0">
                <a:solidFill>
                  <a:prstClr val="black"/>
                </a:solidFill>
              </a:rPr>
              <a:pPr/>
              <a:t>47</a:t>
            </a:fld>
            <a:endParaRPr lang="en-US">
              <a:solidFill>
                <a:prstClr val="black"/>
              </a:solidFill>
            </a:endParaRPr>
          </a:p>
        </p:txBody>
      </p:sp>
    </p:spTree>
    <p:extLst>
      <p:ext uri="{BB962C8B-B14F-4D97-AF65-F5344CB8AC3E}">
        <p14:creationId xmlns:p14="http://schemas.microsoft.com/office/powerpoint/2010/main" val="37615248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lnSpc>
                <a:spcPct val="150000"/>
              </a:lnSpc>
              <a:spcBef>
                <a:spcPct val="30000"/>
              </a:spcBef>
              <a:buSzPct val="135000"/>
              <a:defRPr sz="1300">
                <a:solidFill>
                  <a:schemeClr val="tx1"/>
                </a:solidFill>
                <a:latin typeface="Times New Roman" pitchFamily="18" charset="0"/>
              </a:defRPr>
            </a:lvl1pPr>
            <a:lvl2pPr marL="715684" indent="-275263" eaLnBrk="0" hangingPunct="0">
              <a:spcBef>
                <a:spcPct val="30000"/>
              </a:spcBef>
              <a:buChar char="–"/>
              <a:defRPr sz="1200">
                <a:solidFill>
                  <a:schemeClr val="tx1"/>
                </a:solidFill>
                <a:latin typeface="Times New Roman" pitchFamily="18" charset="0"/>
              </a:defRPr>
            </a:lvl2pPr>
            <a:lvl3pPr marL="1101052" indent="-220210" eaLnBrk="0" hangingPunct="0">
              <a:spcBef>
                <a:spcPct val="30000"/>
              </a:spcBef>
              <a:defRPr sz="1200">
                <a:solidFill>
                  <a:schemeClr val="tx1"/>
                </a:solidFill>
                <a:latin typeface="Times New Roman" pitchFamily="18" charset="0"/>
              </a:defRPr>
            </a:lvl3pPr>
            <a:lvl4pPr marL="1541473" indent="-220210" eaLnBrk="0" hangingPunct="0">
              <a:spcBef>
                <a:spcPct val="30000"/>
              </a:spcBef>
              <a:defRPr sz="1200">
                <a:solidFill>
                  <a:schemeClr val="tx1"/>
                </a:solidFill>
                <a:latin typeface="Times New Roman" pitchFamily="18" charset="0"/>
              </a:defRPr>
            </a:lvl4pPr>
            <a:lvl5pPr marL="1981893" indent="-220210" eaLnBrk="0" hangingPunct="0">
              <a:spcBef>
                <a:spcPct val="30000"/>
              </a:spcBef>
              <a:defRPr sz="1200">
                <a:solidFill>
                  <a:schemeClr val="tx1"/>
                </a:solidFill>
                <a:latin typeface="Times New Roman" pitchFamily="18" charset="0"/>
              </a:defRPr>
            </a:lvl5pPr>
            <a:lvl6pPr marL="2422314" indent="-220210" eaLnBrk="0" fontAlgn="base" hangingPunct="0">
              <a:spcBef>
                <a:spcPct val="30000"/>
              </a:spcBef>
              <a:spcAft>
                <a:spcPct val="0"/>
              </a:spcAft>
              <a:defRPr sz="1200">
                <a:solidFill>
                  <a:schemeClr val="tx1"/>
                </a:solidFill>
                <a:latin typeface="Times New Roman" pitchFamily="18" charset="0"/>
              </a:defRPr>
            </a:lvl6pPr>
            <a:lvl7pPr marL="2862735" indent="-220210" eaLnBrk="0" fontAlgn="base" hangingPunct="0">
              <a:spcBef>
                <a:spcPct val="30000"/>
              </a:spcBef>
              <a:spcAft>
                <a:spcPct val="0"/>
              </a:spcAft>
              <a:defRPr sz="1200">
                <a:solidFill>
                  <a:schemeClr val="tx1"/>
                </a:solidFill>
                <a:latin typeface="Times New Roman" pitchFamily="18" charset="0"/>
              </a:defRPr>
            </a:lvl7pPr>
            <a:lvl8pPr marL="3303156" indent="-220210" eaLnBrk="0" fontAlgn="base" hangingPunct="0">
              <a:spcBef>
                <a:spcPct val="30000"/>
              </a:spcBef>
              <a:spcAft>
                <a:spcPct val="0"/>
              </a:spcAft>
              <a:defRPr sz="1200">
                <a:solidFill>
                  <a:schemeClr val="tx1"/>
                </a:solidFill>
                <a:latin typeface="Times New Roman" pitchFamily="18" charset="0"/>
              </a:defRPr>
            </a:lvl8pPr>
            <a:lvl9pPr marL="3743576" indent="-220210" eaLnBrk="0" fontAlgn="base" hangingPunct="0">
              <a:spcBef>
                <a:spcPct val="30000"/>
              </a:spcBef>
              <a:spcAft>
                <a:spcPct val="0"/>
              </a:spcAft>
              <a:defRPr sz="1200">
                <a:solidFill>
                  <a:schemeClr val="tx1"/>
                </a:solidFill>
                <a:latin typeface="Times New Roman" pitchFamily="18" charset="0"/>
              </a:defRPr>
            </a:lvl9pPr>
          </a:lstStyle>
          <a:p>
            <a:pPr>
              <a:lnSpc>
                <a:spcPct val="100000"/>
              </a:lnSpc>
              <a:spcBef>
                <a:spcPct val="0"/>
              </a:spcBef>
              <a:buSzTx/>
            </a:pPr>
            <a:fld id="{752337FA-71C0-467C-8ACE-17ED32DD118A}" type="slidenum">
              <a:rPr lang="en-US" altLang="en-US" sz="1200"/>
              <a:pPr>
                <a:lnSpc>
                  <a:spcPct val="100000"/>
                </a:lnSpc>
                <a:spcBef>
                  <a:spcPct val="0"/>
                </a:spcBef>
                <a:buSzTx/>
              </a:pPr>
              <a:t>48</a:t>
            </a:fld>
            <a:endParaRPr lang="en-US" altLang="en-US" sz="1200"/>
          </a:p>
        </p:txBody>
      </p:sp>
      <p:sp>
        <p:nvSpPr>
          <p:cNvPr id="116739" name="Rectangle 2"/>
          <p:cNvSpPr>
            <a:spLocks noGrp="1" noRot="1" noChangeAspect="1" noChangeArrowheads="1" noTextEdit="1"/>
          </p:cNvSpPr>
          <p:nvPr>
            <p:ph type="sldImg"/>
          </p:nvPr>
        </p:nvSpPr>
        <p:spPr bwMode="auto">
          <a:xfrm>
            <a:off x="1144588"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674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Depending on the application and type of personal fall arrest system, the strength of the anchorage point can vary.  When using fall arrest equipment where the is the potential to fall the anchorage point must withstand 2.2 T of pull per employee.  If two people are attached to the same anchorage point the strength must be at least</a:t>
            </a:r>
          </a:p>
          <a:p>
            <a:r>
              <a:rPr lang="en-US" altLang="en-US"/>
              <a:t>4.5 T</a:t>
            </a:r>
          </a:p>
          <a:p>
            <a:endParaRPr lang="en-US" altLang="en-US"/>
          </a:p>
          <a:p>
            <a:r>
              <a:rPr lang="en-US" altLang="en-US"/>
              <a:t>Anchorage point strengths for fall restraint is .5 T , much less than the five thousand pounds required for fall arrest anchorage points.  This is because when using fall restraint there in no danger of a fall.</a:t>
            </a:r>
          </a:p>
          <a:p>
            <a:endParaRPr lang="en-US" altLang="en-US"/>
          </a:p>
          <a:p>
            <a:r>
              <a:rPr lang="en-US" altLang="en-US"/>
              <a:t>Remember, you can always contact an ESH representative for assistance in determining anchorage points.</a:t>
            </a:r>
          </a:p>
        </p:txBody>
      </p:sp>
    </p:spTree>
    <p:extLst>
      <p:ext uri="{BB962C8B-B14F-4D97-AF65-F5344CB8AC3E}">
        <p14:creationId xmlns:p14="http://schemas.microsoft.com/office/powerpoint/2010/main" val="14451085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lnSpc>
                <a:spcPct val="150000"/>
              </a:lnSpc>
              <a:spcBef>
                <a:spcPct val="30000"/>
              </a:spcBef>
              <a:buSzPct val="135000"/>
              <a:defRPr sz="1300">
                <a:solidFill>
                  <a:schemeClr val="tx1"/>
                </a:solidFill>
                <a:latin typeface="Times New Roman" pitchFamily="18" charset="0"/>
              </a:defRPr>
            </a:lvl1pPr>
            <a:lvl2pPr marL="715684" indent="-275263" eaLnBrk="0" hangingPunct="0">
              <a:spcBef>
                <a:spcPct val="30000"/>
              </a:spcBef>
              <a:buChar char="–"/>
              <a:defRPr sz="1200">
                <a:solidFill>
                  <a:schemeClr val="tx1"/>
                </a:solidFill>
                <a:latin typeface="Times New Roman" pitchFamily="18" charset="0"/>
              </a:defRPr>
            </a:lvl2pPr>
            <a:lvl3pPr marL="1101052" indent="-220210" eaLnBrk="0" hangingPunct="0">
              <a:spcBef>
                <a:spcPct val="30000"/>
              </a:spcBef>
              <a:defRPr sz="1200">
                <a:solidFill>
                  <a:schemeClr val="tx1"/>
                </a:solidFill>
                <a:latin typeface="Times New Roman" pitchFamily="18" charset="0"/>
              </a:defRPr>
            </a:lvl3pPr>
            <a:lvl4pPr marL="1541473" indent="-220210" eaLnBrk="0" hangingPunct="0">
              <a:spcBef>
                <a:spcPct val="30000"/>
              </a:spcBef>
              <a:defRPr sz="1200">
                <a:solidFill>
                  <a:schemeClr val="tx1"/>
                </a:solidFill>
                <a:latin typeface="Times New Roman" pitchFamily="18" charset="0"/>
              </a:defRPr>
            </a:lvl4pPr>
            <a:lvl5pPr marL="1981893" indent="-220210" eaLnBrk="0" hangingPunct="0">
              <a:spcBef>
                <a:spcPct val="30000"/>
              </a:spcBef>
              <a:defRPr sz="1200">
                <a:solidFill>
                  <a:schemeClr val="tx1"/>
                </a:solidFill>
                <a:latin typeface="Times New Roman" pitchFamily="18" charset="0"/>
              </a:defRPr>
            </a:lvl5pPr>
            <a:lvl6pPr marL="2422314" indent="-220210" eaLnBrk="0" fontAlgn="base" hangingPunct="0">
              <a:spcBef>
                <a:spcPct val="30000"/>
              </a:spcBef>
              <a:spcAft>
                <a:spcPct val="0"/>
              </a:spcAft>
              <a:defRPr sz="1200">
                <a:solidFill>
                  <a:schemeClr val="tx1"/>
                </a:solidFill>
                <a:latin typeface="Times New Roman" pitchFamily="18" charset="0"/>
              </a:defRPr>
            </a:lvl6pPr>
            <a:lvl7pPr marL="2862735" indent="-220210" eaLnBrk="0" fontAlgn="base" hangingPunct="0">
              <a:spcBef>
                <a:spcPct val="30000"/>
              </a:spcBef>
              <a:spcAft>
                <a:spcPct val="0"/>
              </a:spcAft>
              <a:defRPr sz="1200">
                <a:solidFill>
                  <a:schemeClr val="tx1"/>
                </a:solidFill>
                <a:latin typeface="Times New Roman" pitchFamily="18" charset="0"/>
              </a:defRPr>
            </a:lvl7pPr>
            <a:lvl8pPr marL="3303156" indent="-220210" eaLnBrk="0" fontAlgn="base" hangingPunct="0">
              <a:spcBef>
                <a:spcPct val="30000"/>
              </a:spcBef>
              <a:spcAft>
                <a:spcPct val="0"/>
              </a:spcAft>
              <a:defRPr sz="1200">
                <a:solidFill>
                  <a:schemeClr val="tx1"/>
                </a:solidFill>
                <a:latin typeface="Times New Roman" pitchFamily="18" charset="0"/>
              </a:defRPr>
            </a:lvl8pPr>
            <a:lvl9pPr marL="3743576" indent="-220210" eaLnBrk="0" fontAlgn="base" hangingPunct="0">
              <a:spcBef>
                <a:spcPct val="30000"/>
              </a:spcBef>
              <a:spcAft>
                <a:spcPct val="0"/>
              </a:spcAft>
              <a:defRPr sz="1200">
                <a:solidFill>
                  <a:schemeClr val="tx1"/>
                </a:solidFill>
                <a:latin typeface="Times New Roman" pitchFamily="18" charset="0"/>
              </a:defRPr>
            </a:lvl9pPr>
          </a:lstStyle>
          <a:p>
            <a:pPr>
              <a:lnSpc>
                <a:spcPct val="100000"/>
              </a:lnSpc>
              <a:spcBef>
                <a:spcPct val="0"/>
              </a:spcBef>
              <a:buSzTx/>
            </a:pPr>
            <a:fld id="{E14F1F79-69B9-426C-BBF5-61B8FCE0E926}" type="slidenum">
              <a:rPr lang="en-US" altLang="en-US" sz="1200"/>
              <a:pPr>
                <a:lnSpc>
                  <a:spcPct val="100000"/>
                </a:lnSpc>
                <a:spcBef>
                  <a:spcPct val="0"/>
                </a:spcBef>
                <a:buSzTx/>
              </a:pPr>
              <a:t>49</a:t>
            </a:fld>
            <a:endParaRPr lang="en-US" altLang="en-US" sz="1200"/>
          </a:p>
        </p:txBody>
      </p:sp>
      <p:sp>
        <p:nvSpPr>
          <p:cNvPr id="132099" name="Rectangle 2"/>
          <p:cNvSpPr>
            <a:spLocks noGrp="1" noRot="1" noChangeAspect="1" noChangeArrowheads="1" noTextEdit="1"/>
          </p:cNvSpPr>
          <p:nvPr>
            <p:ph type="sldImg"/>
          </p:nvPr>
        </p:nvSpPr>
        <p:spPr bwMode="auto">
          <a:xfrm>
            <a:off x="1144588"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21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Only use the lanyard in accordance with the manufactures recommendations.  Do not tie the lanyard back to itself unless it is design to do so.  The clips must be designed for the type of anchorage point you are using.  And as with any synthetic material equipment, do not use against sharp edges or objects.</a:t>
            </a:r>
          </a:p>
        </p:txBody>
      </p:sp>
    </p:spTree>
    <p:extLst>
      <p:ext uri="{BB962C8B-B14F-4D97-AF65-F5344CB8AC3E}">
        <p14:creationId xmlns:p14="http://schemas.microsoft.com/office/powerpoint/2010/main" val="1852143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a:t>Give a brief overview of the presentation.</a:t>
            </a:r>
            <a:r>
              <a:rPr lang="en-US" baseline="0"/>
              <a:t> D</a:t>
            </a:r>
            <a:r>
              <a:rPr lang="en-US"/>
              <a:t>escribe the major focus of the presentation and why it is important.</a:t>
            </a:r>
          </a:p>
          <a:p>
            <a:pPr>
              <a:lnSpc>
                <a:spcPct val="80000"/>
              </a:lnSpc>
            </a:pPr>
            <a:r>
              <a:rPr lang="en-US"/>
              <a:t>Introduce each of the major topics.</a:t>
            </a:r>
          </a:p>
          <a:p>
            <a:r>
              <a:rPr lang="en-US"/>
              <a:t>To provide a road map for the audience, you</a:t>
            </a:r>
            <a:r>
              <a:rPr lang="en-US" baseline="0"/>
              <a:t> can </a:t>
            </a:r>
            <a:r>
              <a:rPr lang="en-US"/>
              <a:t>repeat this Overview slide throughout the presentation, highlighting the particular topic you will discuss next.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6EAC7D-5A89-47C2-8ABA-56C9C2DEF7A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6426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a:ln/>
        </p:spPr>
      </p:sp>
      <p:sp>
        <p:nvSpPr>
          <p:cNvPr id="78851" name="Notes Placeholder 2"/>
          <p:cNvSpPr>
            <a:spLocks noGrp="1"/>
          </p:cNvSpPr>
          <p:nvPr>
            <p:ph type="body" idx="1"/>
          </p:nvPr>
        </p:nvSpPr>
        <p:spPr>
          <a:noFill/>
          <a:ln/>
        </p:spPr>
        <p:txBody>
          <a:bodyPr/>
          <a:lstStyle/>
          <a:p>
            <a:endParaRPr lang="en-IE">
              <a:latin typeface="Times New Roman" pitchFamily="18" charset="0"/>
            </a:endParaRPr>
          </a:p>
          <a:p>
            <a:r>
              <a:rPr lang="en-IE">
                <a:latin typeface="Times New Roman" pitchFamily="18" charset="0"/>
              </a:rPr>
              <a:t>Introduce yourself and the topic.  You might give a brief background on yourself and your experience in training manual handling and in the specific industry that you are training them in.</a:t>
            </a:r>
          </a:p>
          <a:p>
            <a:r>
              <a:rPr lang="en-IE">
                <a:latin typeface="Times New Roman" pitchFamily="18" charset="0"/>
              </a:rPr>
              <a:t>As an ice breaker you could ask them to introduce themselves and explain what </a:t>
            </a:r>
            <a:r>
              <a:rPr lang="en-IE" err="1">
                <a:latin typeface="Times New Roman" pitchFamily="18" charset="0"/>
              </a:rPr>
              <a:t>grindig</a:t>
            </a:r>
            <a:r>
              <a:rPr lang="en-IE" baseline="0">
                <a:latin typeface="Times New Roman" pitchFamily="18" charset="0"/>
              </a:rPr>
              <a:t> </a:t>
            </a:r>
            <a:r>
              <a:rPr lang="en-IE">
                <a:latin typeface="Times New Roman" pitchFamily="18" charset="0"/>
              </a:rPr>
              <a:t>activities they carry out in their departments.</a:t>
            </a:r>
          </a:p>
          <a:p>
            <a:endParaRPr lang="en-IE">
              <a:latin typeface="Times New Roman" pitchFamily="18" charset="0"/>
            </a:endParaRPr>
          </a:p>
          <a:p>
            <a:r>
              <a:rPr lang="en-IE">
                <a:latin typeface="Times New Roman" pitchFamily="18" charset="0"/>
              </a:rPr>
              <a:t>Cover all housekeeping requirements. They will want to know when the session is finishing. The usual duration for a course would be 3 hours.</a:t>
            </a:r>
          </a:p>
          <a:p>
            <a:endParaRPr lang="en-IE">
              <a:latin typeface="Times New Roman" pitchFamily="18" charset="0"/>
            </a:endParaRPr>
          </a:p>
          <a:p>
            <a:r>
              <a:rPr lang="en-IE">
                <a:latin typeface="Times New Roman" pitchFamily="18" charset="0"/>
              </a:rPr>
              <a:t>Action learning &amp; Assessment: Explain to your class that the assessment is continuous and that if they contribute in the class there will be less emphasis on the final assessment. If anyone has any difficulties with the written or skills assessment they might point this out to you on the break.</a:t>
            </a:r>
          </a:p>
        </p:txBody>
      </p:sp>
      <p:sp>
        <p:nvSpPr>
          <p:cNvPr id="78852" name="Slide Number Placeholder 3"/>
          <p:cNvSpPr>
            <a:spLocks noGrp="1"/>
          </p:cNvSpPr>
          <p:nvPr>
            <p:ph type="sldNum" sz="quarter" idx="5"/>
          </p:nvPr>
        </p:nvSpPr>
        <p:spPr>
          <a:noFill/>
        </p:spPr>
        <p:txBody>
          <a:bodyPr/>
          <a:lstStyle/>
          <a:p>
            <a:pPr defTabSz="961727"/>
            <a:fld id="{7E15F506-57F8-4B77-A0E4-98E03C6370C2}" type="slidenum">
              <a:rPr lang="en-GB" smtClean="0">
                <a:solidFill>
                  <a:prstClr val="black"/>
                </a:solidFill>
              </a:rPr>
              <a:pPr defTabSz="961727"/>
              <a:t>2</a:t>
            </a:fld>
            <a:endParaRPr lang="en-GB">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Hold by D ring</a:t>
            </a:r>
          </a:p>
          <a:p>
            <a:r>
              <a:rPr lang="en-IE"/>
              <a:t>Put on shoulder strap one after the other</a:t>
            </a:r>
          </a:p>
          <a:p>
            <a:r>
              <a:rPr lang="en-IE"/>
              <a:t>Pass thigh straps between legs &amp; lock into buckles on either side of hips (do not cross)</a:t>
            </a:r>
          </a:p>
          <a:p>
            <a:r>
              <a:rPr lang="en-IE"/>
              <a:t>If fitted adjust belt and buckle it</a:t>
            </a:r>
          </a:p>
          <a:p>
            <a:r>
              <a:rPr lang="en-IE"/>
              <a:t>If fitted adjust shoulder strap adjustment</a:t>
            </a:r>
          </a:p>
          <a:p>
            <a:r>
              <a:rPr lang="en-IE"/>
              <a:t>Attach thorax strap if present</a:t>
            </a:r>
          </a:p>
          <a:p>
            <a:r>
              <a:rPr lang="en-IE"/>
              <a:t>Connect using a compliant connector</a:t>
            </a:r>
          </a:p>
          <a:p>
            <a:endParaRPr lang="en-IE"/>
          </a:p>
        </p:txBody>
      </p:sp>
      <p:sp>
        <p:nvSpPr>
          <p:cNvPr id="4" name="Slide Number Placeholder 3"/>
          <p:cNvSpPr>
            <a:spLocks noGrp="1"/>
          </p:cNvSpPr>
          <p:nvPr>
            <p:ph type="sldNum" sz="quarter" idx="5"/>
          </p:nvPr>
        </p:nvSpPr>
        <p:spPr/>
        <p:txBody>
          <a:bodyPr/>
          <a:lstStyle/>
          <a:p>
            <a:fld id="{78516012-4C4A-4BF3-B27E-FACE4134484E}" type="slidenum">
              <a:rPr lang="en-IE" smtClean="0"/>
              <a:t>59</a:t>
            </a:fld>
            <a:endParaRPr lang="en-IE"/>
          </a:p>
        </p:txBody>
      </p:sp>
    </p:spTree>
    <p:extLst>
      <p:ext uri="{BB962C8B-B14F-4D97-AF65-F5344CB8AC3E}">
        <p14:creationId xmlns:p14="http://schemas.microsoft.com/office/powerpoint/2010/main" val="2253224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lnSpc>
                <a:spcPct val="150000"/>
              </a:lnSpc>
              <a:spcBef>
                <a:spcPct val="30000"/>
              </a:spcBef>
              <a:buSzPct val="135000"/>
              <a:defRPr sz="1300">
                <a:solidFill>
                  <a:schemeClr val="tx1"/>
                </a:solidFill>
                <a:latin typeface="Times New Roman" pitchFamily="18" charset="0"/>
              </a:defRPr>
            </a:lvl1pPr>
            <a:lvl2pPr marL="715684" indent="-275263" eaLnBrk="0" hangingPunct="0">
              <a:spcBef>
                <a:spcPct val="30000"/>
              </a:spcBef>
              <a:buChar char="–"/>
              <a:defRPr sz="1200">
                <a:solidFill>
                  <a:schemeClr val="tx1"/>
                </a:solidFill>
                <a:latin typeface="Times New Roman" pitchFamily="18" charset="0"/>
              </a:defRPr>
            </a:lvl2pPr>
            <a:lvl3pPr marL="1101052" indent="-220210" eaLnBrk="0" hangingPunct="0">
              <a:spcBef>
                <a:spcPct val="30000"/>
              </a:spcBef>
              <a:defRPr sz="1200">
                <a:solidFill>
                  <a:schemeClr val="tx1"/>
                </a:solidFill>
                <a:latin typeface="Times New Roman" pitchFamily="18" charset="0"/>
              </a:defRPr>
            </a:lvl3pPr>
            <a:lvl4pPr marL="1541473" indent="-220210" eaLnBrk="0" hangingPunct="0">
              <a:spcBef>
                <a:spcPct val="30000"/>
              </a:spcBef>
              <a:defRPr sz="1200">
                <a:solidFill>
                  <a:schemeClr val="tx1"/>
                </a:solidFill>
                <a:latin typeface="Times New Roman" pitchFamily="18" charset="0"/>
              </a:defRPr>
            </a:lvl4pPr>
            <a:lvl5pPr marL="1981893" indent="-220210" eaLnBrk="0" hangingPunct="0">
              <a:spcBef>
                <a:spcPct val="30000"/>
              </a:spcBef>
              <a:defRPr sz="1200">
                <a:solidFill>
                  <a:schemeClr val="tx1"/>
                </a:solidFill>
                <a:latin typeface="Times New Roman" pitchFamily="18" charset="0"/>
              </a:defRPr>
            </a:lvl5pPr>
            <a:lvl6pPr marL="2422314" indent="-220210" eaLnBrk="0" fontAlgn="base" hangingPunct="0">
              <a:spcBef>
                <a:spcPct val="30000"/>
              </a:spcBef>
              <a:spcAft>
                <a:spcPct val="0"/>
              </a:spcAft>
              <a:defRPr sz="1200">
                <a:solidFill>
                  <a:schemeClr val="tx1"/>
                </a:solidFill>
                <a:latin typeface="Times New Roman" pitchFamily="18" charset="0"/>
              </a:defRPr>
            </a:lvl6pPr>
            <a:lvl7pPr marL="2862735" indent="-220210" eaLnBrk="0" fontAlgn="base" hangingPunct="0">
              <a:spcBef>
                <a:spcPct val="30000"/>
              </a:spcBef>
              <a:spcAft>
                <a:spcPct val="0"/>
              </a:spcAft>
              <a:defRPr sz="1200">
                <a:solidFill>
                  <a:schemeClr val="tx1"/>
                </a:solidFill>
                <a:latin typeface="Times New Roman" pitchFamily="18" charset="0"/>
              </a:defRPr>
            </a:lvl7pPr>
            <a:lvl8pPr marL="3303156" indent="-220210" eaLnBrk="0" fontAlgn="base" hangingPunct="0">
              <a:spcBef>
                <a:spcPct val="30000"/>
              </a:spcBef>
              <a:spcAft>
                <a:spcPct val="0"/>
              </a:spcAft>
              <a:defRPr sz="1200">
                <a:solidFill>
                  <a:schemeClr val="tx1"/>
                </a:solidFill>
                <a:latin typeface="Times New Roman" pitchFamily="18" charset="0"/>
              </a:defRPr>
            </a:lvl8pPr>
            <a:lvl9pPr marL="3743576" indent="-220210" eaLnBrk="0" fontAlgn="base" hangingPunct="0">
              <a:spcBef>
                <a:spcPct val="30000"/>
              </a:spcBef>
              <a:spcAft>
                <a:spcPct val="0"/>
              </a:spcAft>
              <a:defRPr sz="1200">
                <a:solidFill>
                  <a:schemeClr val="tx1"/>
                </a:solidFill>
                <a:latin typeface="Times New Roman" pitchFamily="18" charset="0"/>
              </a:defRPr>
            </a:lvl9pPr>
          </a:lstStyle>
          <a:p>
            <a:pPr marL="0" marR="0" lvl="0" indent="0" algn="r" defTabSz="914400" rtl="0" eaLnBrk="0" fontAlgn="auto" latinLnBrk="0" hangingPunct="0">
              <a:lnSpc>
                <a:spcPct val="100000"/>
              </a:lnSpc>
              <a:spcBef>
                <a:spcPct val="0"/>
              </a:spcBef>
              <a:spcAft>
                <a:spcPts val="0"/>
              </a:spcAft>
              <a:buClrTx/>
              <a:buSzTx/>
              <a:buFontTx/>
              <a:buNone/>
              <a:tabLst/>
              <a:defRPr/>
            </a:pPr>
            <a:fld id="{914CE4B9-EA5A-414F-B61E-8B291C86261D}" type="slidenum">
              <a:rPr kumimoji="0" lang="en-US" altLang="en-US" sz="1200" b="0" i="0" u="none" strike="noStrike" kern="1200" cap="none" spc="0" normalizeH="0" baseline="0" noProof="0">
                <a:ln>
                  <a:noFill/>
                </a:ln>
                <a:solidFill>
                  <a:prstClr val="black"/>
                </a:solidFill>
                <a:effectLst/>
                <a:uLnTx/>
                <a:uFillTx/>
                <a:latin typeface="Times New Roman" pitchFamily="18" charset="0"/>
                <a:ea typeface="+mn-ea"/>
                <a:cs typeface="+mn-cs"/>
              </a:rPr>
              <a:pPr marL="0" marR="0" lvl="0" indent="0" algn="r" defTabSz="914400" rtl="0" eaLnBrk="0" fontAlgn="auto" latinLnBrk="0" hangingPunct="0">
                <a:lnSpc>
                  <a:spcPct val="100000"/>
                </a:lnSpc>
                <a:spcBef>
                  <a:spcPct val="0"/>
                </a:spcBef>
                <a:spcAft>
                  <a:spcPts val="0"/>
                </a:spcAft>
                <a:buClrTx/>
                <a:buSzTx/>
                <a:buFontTx/>
                <a:buNone/>
                <a:tabLst/>
                <a:defRPr/>
              </a:pPr>
              <a:t>60</a:t>
            </a:fld>
            <a:endParaRPr kumimoji="0" lang="en-US" altLang="en-US" sz="1200" b="0" i="0" u="none" strike="noStrike" kern="1200" cap="none" spc="0" normalizeH="0" baseline="0" noProof="0">
              <a:ln>
                <a:noFill/>
              </a:ln>
              <a:solidFill>
                <a:prstClr val="black"/>
              </a:solidFill>
              <a:effectLst/>
              <a:uLnTx/>
              <a:uFillTx/>
              <a:latin typeface="Times New Roman" pitchFamily="18" charset="0"/>
              <a:ea typeface="+mn-ea"/>
              <a:cs typeface="+mn-cs"/>
            </a:endParaRPr>
          </a:p>
        </p:txBody>
      </p:sp>
      <p:sp>
        <p:nvSpPr>
          <p:cNvPr id="129027" name="Rectangle 2"/>
          <p:cNvSpPr>
            <a:spLocks noGrp="1" noRot="1" noChangeAspect="1" noChangeArrowheads="1" noTextEdit="1"/>
          </p:cNvSpPr>
          <p:nvPr>
            <p:ph type="sldImg"/>
          </p:nvPr>
        </p:nvSpPr>
        <p:spPr bwMode="auto">
          <a:xfrm>
            <a:off x="1144588" y="685800"/>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a:t>A properly fitted harness is essential to minimize the shock to the body if you were exposed to a fall arrest.  Harnesses do have limitations, if you are over three hundred ten pounds and under one hundred thirty pounds you will need specialized equipment.  See your supervisor or your ESH representative for assistance if you do not fall within these parameters.</a:t>
            </a:r>
          </a:p>
        </p:txBody>
      </p:sp>
    </p:spTree>
    <p:extLst>
      <p:ext uri="{BB962C8B-B14F-4D97-AF65-F5344CB8AC3E}">
        <p14:creationId xmlns:p14="http://schemas.microsoft.com/office/powerpoint/2010/main" val="3204175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lstStyle>
            <a:lvl1pPr eaLnBrk="0" hangingPunct="0">
              <a:lnSpc>
                <a:spcPct val="150000"/>
              </a:lnSpc>
              <a:spcBef>
                <a:spcPct val="30000"/>
              </a:spcBef>
              <a:buSzPct val="135000"/>
              <a:defRPr sz="1300">
                <a:solidFill>
                  <a:schemeClr val="tx1"/>
                </a:solidFill>
                <a:latin typeface="Times New Roman" pitchFamily="18" charset="0"/>
              </a:defRPr>
            </a:lvl1pPr>
            <a:lvl2pPr marL="715684" indent="-275263" eaLnBrk="0" hangingPunct="0">
              <a:spcBef>
                <a:spcPct val="30000"/>
              </a:spcBef>
              <a:buChar char="–"/>
              <a:defRPr sz="1200">
                <a:solidFill>
                  <a:schemeClr val="tx1"/>
                </a:solidFill>
                <a:latin typeface="Times New Roman" pitchFamily="18" charset="0"/>
              </a:defRPr>
            </a:lvl2pPr>
            <a:lvl3pPr marL="1101052" indent="-220210" eaLnBrk="0" hangingPunct="0">
              <a:spcBef>
                <a:spcPct val="30000"/>
              </a:spcBef>
              <a:defRPr sz="1200">
                <a:solidFill>
                  <a:schemeClr val="tx1"/>
                </a:solidFill>
                <a:latin typeface="Times New Roman" pitchFamily="18" charset="0"/>
              </a:defRPr>
            </a:lvl3pPr>
            <a:lvl4pPr marL="1541473" indent="-220210" eaLnBrk="0" hangingPunct="0">
              <a:spcBef>
                <a:spcPct val="30000"/>
              </a:spcBef>
              <a:defRPr sz="1200">
                <a:solidFill>
                  <a:schemeClr val="tx1"/>
                </a:solidFill>
                <a:latin typeface="Times New Roman" pitchFamily="18" charset="0"/>
              </a:defRPr>
            </a:lvl4pPr>
            <a:lvl5pPr marL="1981893" indent="-220210" eaLnBrk="0" hangingPunct="0">
              <a:spcBef>
                <a:spcPct val="30000"/>
              </a:spcBef>
              <a:defRPr sz="1200">
                <a:solidFill>
                  <a:schemeClr val="tx1"/>
                </a:solidFill>
                <a:latin typeface="Times New Roman" pitchFamily="18" charset="0"/>
              </a:defRPr>
            </a:lvl5pPr>
            <a:lvl6pPr marL="2422314" indent="-220210" eaLnBrk="0" fontAlgn="base" hangingPunct="0">
              <a:spcBef>
                <a:spcPct val="30000"/>
              </a:spcBef>
              <a:spcAft>
                <a:spcPct val="0"/>
              </a:spcAft>
              <a:defRPr sz="1200">
                <a:solidFill>
                  <a:schemeClr val="tx1"/>
                </a:solidFill>
                <a:latin typeface="Times New Roman" pitchFamily="18" charset="0"/>
              </a:defRPr>
            </a:lvl6pPr>
            <a:lvl7pPr marL="2862735" indent="-220210" eaLnBrk="0" fontAlgn="base" hangingPunct="0">
              <a:spcBef>
                <a:spcPct val="30000"/>
              </a:spcBef>
              <a:spcAft>
                <a:spcPct val="0"/>
              </a:spcAft>
              <a:defRPr sz="1200">
                <a:solidFill>
                  <a:schemeClr val="tx1"/>
                </a:solidFill>
                <a:latin typeface="Times New Roman" pitchFamily="18" charset="0"/>
              </a:defRPr>
            </a:lvl7pPr>
            <a:lvl8pPr marL="3303156" indent="-220210" eaLnBrk="0" fontAlgn="base" hangingPunct="0">
              <a:spcBef>
                <a:spcPct val="30000"/>
              </a:spcBef>
              <a:spcAft>
                <a:spcPct val="0"/>
              </a:spcAft>
              <a:defRPr sz="1200">
                <a:solidFill>
                  <a:schemeClr val="tx1"/>
                </a:solidFill>
                <a:latin typeface="Times New Roman" pitchFamily="18" charset="0"/>
              </a:defRPr>
            </a:lvl8pPr>
            <a:lvl9pPr marL="3743576" indent="-220210" eaLnBrk="0" fontAlgn="base" hangingPunct="0">
              <a:spcBef>
                <a:spcPct val="30000"/>
              </a:spcBef>
              <a:spcAft>
                <a:spcPct val="0"/>
              </a:spcAft>
              <a:defRPr sz="1200">
                <a:solidFill>
                  <a:schemeClr val="tx1"/>
                </a:solidFill>
                <a:latin typeface="Times New Roman" pitchFamily="18" charset="0"/>
              </a:defRPr>
            </a:lvl9pPr>
          </a:lstStyle>
          <a:p>
            <a:pPr>
              <a:lnSpc>
                <a:spcPct val="100000"/>
              </a:lnSpc>
              <a:spcBef>
                <a:spcPct val="0"/>
              </a:spcBef>
              <a:buSzTx/>
            </a:pPr>
            <a:fld id="{2C48B1DC-BAD4-4A06-9627-EFE3498DCC9F}" type="slidenum">
              <a:rPr lang="en-US" altLang="en-US" sz="1200"/>
              <a:pPr>
                <a:lnSpc>
                  <a:spcPct val="100000"/>
                </a:lnSpc>
                <a:spcBef>
                  <a:spcPct val="0"/>
                </a:spcBef>
                <a:buSzTx/>
              </a:pPr>
              <a:t>62</a:t>
            </a:fld>
            <a:endParaRPr lang="en-US" altLang="en-US" sz="1200"/>
          </a:p>
        </p:txBody>
      </p:sp>
      <p:sp>
        <p:nvSpPr>
          <p:cNvPr id="141315" name="Rectangle 2"/>
          <p:cNvSpPr>
            <a:spLocks noGrp="1" noRot="1" noChangeAspect="1" noChangeArrowheads="1" noTextEdit="1"/>
          </p:cNvSpPr>
          <p:nvPr>
            <p:ph type="sldImg"/>
          </p:nvPr>
        </p:nvSpPr>
        <p:spPr bwMode="auto">
          <a:xfrm>
            <a:off x="1135063" y="674688"/>
            <a:ext cx="4594225" cy="3446462"/>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4" name="Rectangle 3"/>
          <p:cNvSpPr>
            <a:spLocks noGrp="1" noChangeArrowheads="1"/>
          </p:cNvSpPr>
          <p:nvPr>
            <p:ph type="body" idx="1"/>
          </p:nvPr>
        </p:nvSpPr>
        <p:spPr bwMode="auto">
          <a:xfrm>
            <a:off x="895249" y="4349239"/>
            <a:ext cx="5067503" cy="4120331"/>
          </a:xfrm>
        </p:spPr>
        <p:txBody>
          <a:bodyPr wrap="square" numCol="1" anchor="t" anchorCtr="0" compatLnSpc="1">
            <a:prstTxWarp prst="textNoShape">
              <a:avLst/>
            </a:prstTxWarp>
            <a:normAutofit/>
          </a:bodyPr>
          <a:lstStyle/>
          <a:p>
            <a:pPr>
              <a:defRPr/>
            </a:pPr>
            <a:r>
              <a:rPr lang="en-US"/>
              <a:t>The goal of any rescue is to limit the hanging/suspension time of the fallen employee. With a harness, the suspension time is a maximum of 15 minutes, less is desirable.</a:t>
            </a:r>
          </a:p>
          <a:p>
            <a:pPr>
              <a:defRPr/>
            </a:pPr>
            <a:endParaRPr lang="en-US"/>
          </a:p>
          <a:p>
            <a:pPr>
              <a:defRPr/>
            </a:pPr>
            <a:r>
              <a:rPr lang="en-US"/>
              <a:t>The plan should address the fact the worker may be unconscious. </a:t>
            </a:r>
          </a:p>
          <a:p>
            <a:pPr>
              <a:defRPr/>
            </a:pPr>
            <a:r>
              <a:rPr lang="en-US"/>
              <a:t>Ensure all the rescue equipment is in place or ready to be put in place.  </a:t>
            </a:r>
          </a:p>
          <a:p>
            <a:pPr>
              <a:defRPr/>
            </a:pPr>
            <a:endParaRPr lang="en-US"/>
          </a:p>
          <a:p>
            <a:pPr>
              <a:defRPr/>
            </a:pPr>
            <a:r>
              <a:rPr lang="en-US"/>
              <a:t>Notify the Fermilab Fire Department prior to starting work so they can be prepared to respond.  Have them assist you in developing a plan if needed.  </a:t>
            </a:r>
          </a:p>
          <a:p>
            <a:pPr>
              <a:defRPr/>
            </a:pPr>
            <a:endParaRPr lang="en-US"/>
          </a:p>
          <a:p>
            <a:pPr>
              <a:defRPr/>
            </a:pPr>
            <a:r>
              <a:rPr lang="en-US"/>
              <a:t>Ensure everyone is aware of the plan.</a:t>
            </a:r>
          </a:p>
          <a:p>
            <a:pPr>
              <a:defRPr/>
            </a:pPr>
            <a:endParaRPr lang="en-US"/>
          </a:p>
        </p:txBody>
      </p:sp>
    </p:spTree>
    <p:extLst>
      <p:ext uri="{BB962C8B-B14F-4D97-AF65-F5344CB8AC3E}">
        <p14:creationId xmlns:p14="http://schemas.microsoft.com/office/powerpoint/2010/main" val="472511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r>
              <a:rPr lang="en-IE" b="1">
                <a:latin typeface="Times New Roman" pitchFamily="18" charset="0"/>
              </a:rPr>
              <a:t>Course aim:</a:t>
            </a:r>
          </a:p>
          <a:p>
            <a:endParaRPr lang="en-IE">
              <a:latin typeface="Times New Roman" pitchFamily="18" charset="0"/>
            </a:endParaRPr>
          </a:p>
          <a:p>
            <a:r>
              <a:rPr lang="en-IE">
                <a:latin typeface="Times New Roman" pitchFamily="18" charset="0"/>
              </a:rPr>
              <a:t>It is important that you state clearly the aim of the course.</a:t>
            </a:r>
          </a:p>
          <a:p>
            <a:r>
              <a:rPr lang="en-IE">
                <a:latin typeface="Times New Roman" pitchFamily="18" charset="0"/>
              </a:rPr>
              <a:t>The aim of your course is to provide the learners with the knowledge, skills and attitude to be able to:</a:t>
            </a:r>
          </a:p>
          <a:p>
            <a:r>
              <a:rPr lang="en-IE">
                <a:latin typeface="Times New Roman" pitchFamily="18" charset="0"/>
              </a:rPr>
              <a:t>Carry out manual handling tasks safely</a:t>
            </a:r>
          </a:p>
        </p:txBody>
      </p:sp>
      <p:sp>
        <p:nvSpPr>
          <p:cNvPr id="79876" name="Slide Number Placeholder 3"/>
          <p:cNvSpPr>
            <a:spLocks noGrp="1"/>
          </p:cNvSpPr>
          <p:nvPr>
            <p:ph type="sldNum" sz="quarter" idx="5"/>
          </p:nvPr>
        </p:nvSpPr>
        <p:spPr>
          <a:noFill/>
        </p:spPr>
        <p:txBody>
          <a:bodyPr/>
          <a:lstStyle/>
          <a:p>
            <a:pPr defTabSz="961727"/>
            <a:fld id="{456179B1-59FE-4A6F-9450-8345AD5E28C3}" type="slidenum">
              <a:rPr lang="en-GB" smtClean="0">
                <a:solidFill>
                  <a:prstClr val="black"/>
                </a:solidFill>
              </a:rPr>
              <a:pPr defTabSz="961727"/>
              <a:t>4</a:t>
            </a:fld>
            <a:endParaRPr lang="en-GB">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49B5E3-843D-6C45-A39B-3E0472FA6D92}"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9703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a:t>Give a brief overview of the presentation.</a:t>
            </a:r>
            <a:r>
              <a:rPr lang="en-US" baseline="0"/>
              <a:t> D</a:t>
            </a:r>
            <a:r>
              <a:rPr lang="en-US"/>
              <a:t>escribe the major focus of the presentation and why it is important.</a:t>
            </a:r>
          </a:p>
          <a:p>
            <a:pPr>
              <a:lnSpc>
                <a:spcPct val="80000"/>
              </a:lnSpc>
            </a:pPr>
            <a:r>
              <a:rPr lang="en-US"/>
              <a:t>Introduce each of the major topics.</a:t>
            </a:r>
          </a:p>
          <a:p>
            <a:r>
              <a:rPr lang="en-US"/>
              <a:t>To provide a road map for the audience, you</a:t>
            </a:r>
            <a:r>
              <a:rPr lang="en-US" baseline="0"/>
              <a:t> can </a:t>
            </a:r>
            <a:r>
              <a:rPr lang="en-US"/>
              <a:t>repeat this Overview slide throughout the presentation, highlighting the particular topic you will discuss next.</a:t>
            </a:r>
          </a:p>
        </p:txBody>
      </p:sp>
      <p:sp>
        <p:nvSpPr>
          <p:cNvPr id="4" name="Slide Number Placeholder 3"/>
          <p:cNvSpPr>
            <a:spLocks noGrp="1"/>
          </p:cNvSpPr>
          <p:nvPr>
            <p:ph type="sldNum" sz="quarter" idx="10"/>
          </p:nvPr>
        </p:nvSpPr>
        <p:spPr/>
        <p:txBody>
          <a:bodyPr/>
          <a:lstStyle/>
          <a:p>
            <a:fld id="{EC6EAC7D-5A89-47C2-8ABA-56C9C2DEF7A4}" type="slidenum">
              <a:rPr lang="en-US" smtClean="0">
                <a:solidFill>
                  <a:prstClr val="black"/>
                </a:solidFill>
              </a:rPr>
              <a:pPr/>
              <a:t>10</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80000"/>
              </a:lnSpc>
            </a:pPr>
            <a:r>
              <a:rPr lang="en-US"/>
              <a:t>Give a brief overview of the presentation.</a:t>
            </a:r>
            <a:r>
              <a:rPr lang="en-US" baseline="0"/>
              <a:t> D</a:t>
            </a:r>
            <a:r>
              <a:rPr lang="en-US"/>
              <a:t>escribe the major focus of the presentation and why it is important.</a:t>
            </a:r>
          </a:p>
          <a:p>
            <a:pPr>
              <a:lnSpc>
                <a:spcPct val="80000"/>
              </a:lnSpc>
            </a:pPr>
            <a:r>
              <a:rPr lang="en-US"/>
              <a:t>Introduce each of the major topics.</a:t>
            </a:r>
          </a:p>
          <a:p>
            <a:r>
              <a:rPr lang="en-US"/>
              <a:t>To provide a road map for the audience, you</a:t>
            </a:r>
            <a:r>
              <a:rPr lang="en-US" baseline="0"/>
              <a:t> can </a:t>
            </a:r>
            <a:r>
              <a:rPr lang="en-US"/>
              <a:t>repeat this Overview slide throughout the presentation, highlighting the particular topic you will discuss next.</a:t>
            </a:r>
          </a:p>
        </p:txBody>
      </p:sp>
      <p:sp>
        <p:nvSpPr>
          <p:cNvPr id="4" name="Slide Number Placeholder 3"/>
          <p:cNvSpPr>
            <a:spLocks noGrp="1"/>
          </p:cNvSpPr>
          <p:nvPr>
            <p:ph type="sldNum" sz="quarter" idx="10"/>
          </p:nvPr>
        </p:nvSpPr>
        <p:spPr/>
        <p:txBody>
          <a:bodyPr/>
          <a:lstStyle/>
          <a:p>
            <a:fld id="{EC6EAC7D-5A89-47C2-8ABA-56C9C2DEF7A4}" type="slidenum">
              <a:rPr lang="en-US" smtClean="0">
                <a:solidFill>
                  <a:prstClr val="black"/>
                </a:solidFill>
              </a:rPr>
              <a:pPr/>
              <a:t>11</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a:ln/>
        </p:spPr>
      </p:sp>
      <p:sp>
        <p:nvSpPr>
          <p:cNvPr id="972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a:latin typeface="Times New Roman" pitchFamily="18" charset="0"/>
              </a:rPr>
              <a:t>Safety, Health &amp; Welfare at Work 2005</a:t>
            </a:r>
          </a:p>
          <a:p>
            <a:endParaRPr lang="en-GB" altLang="en-US" b="1">
              <a:latin typeface="Times New Roman" pitchFamily="18" charset="0"/>
            </a:endParaRPr>
          </a:p>
          <a:p>
            <a:r>
              <a:rPr lang="en-GB" altLang="en-US">
                <a:latin typeface="Times New Roman" pitchFamily="18" charset="0"/>
              </a:rPr>
              <a:t>Explain that this is the main piece of legislation governing Health &amp; Safety in the workplace. It sets out in broad terms the responsibilities of different groups towards health &amp; Safety.</a:t>
            </a:r>
          </a:p>
          <a:p>
            <a:endParaRPr lang="en-GB" altLang="en-US">
              <a:latin typeface="Times New Roman" pitchFamily="18" charset="0"/>
            </a:endParaRPr>
          </a:p>
          <a:p>
            <a:r>
              <a:rPr lang="en-GB" altLang="en-US" b="1">
                <a:latin typeface="Times New Roman" pitchFamily="18" charset="0"/>
              </a:rPr>
              <a:t>Duty of the employer</a:t>
            </a:r>
          </a:p>
          <a:p>
            <a:endParaRPr lang="en-GB" altLang="en-US">
              <a:latin typeface="Times New Roman" pitchFamily="18" charset="0"/>
            </a:endParaRPr>
          </a:p>
          <a:p>
            <a:r>
              <a:rPr lang="en-GB" altLang="en-US">
                <a:latin typeface="Times New Roman" pitchFamily="18" charset="0"/>
              </a:rPr>
              <a:t>First go through each duty of the employer and ask/ explain what they mean and their relevance to manual handling</a:t>
            </a:r>
          </a:p>
          <a:p>
            <a:endParaRPr lang="en-GB" altLang="en-US">
              <a:latin typeface="Times New Roman" pitchFamily="18" charset="0"/>
            </a:endParaRPr>
          </a:p>
          <a:p>
            <a:endParaRPr lang="en-GB" altLang="en-US">
              <a:latin typeface="Times New Roman" pitchFamily="18" charset="0"/>
            </a:endParaRPr>
          </a:p>
          <a:p>
            <a:r>
              <a:rPr lang="en-GB" altLang="en-US" b="1">
                <a:latin typeface="Times New Roman" pitchFamily="18" charset="0"/>
              </a:rPr>
              <a:t>Duties of employees</a:t>
            </a:r>
          </a:p>
          <a:p>
            <a:endParaRPr lang="en-GB" altLang="en-US">
              <a:latin typeface="Times New Roman" pitchFamily="18" charset="0"/>
            </a:endParaRPr>
          </a:p>
          <a:p>
            <a:r>
              <a:rPr lang="en-GB" altLang="en-US">
                <a:latin typeface="Times New Roman" pitchFamily="18" charset="0"/>
              </a:rPr>
              <a:t>Ask them to tell which corresponding duties do employees have (you can prompt them.. So the employer must provide you with PPE, what must you do etc?:</a:t>
            </a:r>
          </a:p>
          <a:p>
            <a:endParaRPr lang="en-GB" altLang="en-US">
              <a:latin typeface="Times New Roman" pitchFamily="18" charset="0"/>
            </a:endParaRPr>
          </a:p>
          <a:p>
            <a:endParaRPr lang="en-GB" altLang="en-US">
              <a:latin typeface="Times New Roman" pitchFamily="18" charset="0"/>
            </a:endParaRPr>
          </a:p>
        </p:txBody>
      </p:sp>
      <p:sp>
        <p:nvSpPr>
          <p:cNvPr id="9728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2628" eaLnBrk="0" hangingPunct="0">
              <a:spcBef>
                <a:spcPct val="30000"/>
              </a:spcBef>
              <a:defRPr sz="1100">
                <a:solidFill>
                  <a:schemeClr val="tx1"/>
                </a:solidFill>
                <a:latin typeface="Times New Roman" pitchFamily="18" charset="0"/>
              </a:defRPr>
            </a:lvl1pPr>
            <a:lvl2pPr marL="704802" indent="-271078" defTabSz="912628" eaLnBrk="0" hangingPunct="0">
              <a:spcBef>
                <a:spcPct val="30000"/>
              </a:spcBef>
              <a:defRPr sz="1100">
                <a:solidFill>
                  <a:schemeClr val="tx1"/>
                </a:solidFill>
                <a:latin typeface="Times New Roman" pitchFamily="18" charset="0"/>
              </a:defRPr>
            </a:lvl2pPr>
            <a:lvl3pPr marL="1084310" indent="-216862" defTabSz="912628" eaLnBrk="0" hangingPunct="0">
              <a:spcBef>
                <a:spcPct val="30000"/>
              </a:spcBef>
              <a:defRPr sz="1100">
                <a:solidFill>
                  <a:schemeClr val="tx1"/>
                </a:solidFill>
                <a:latin typeface="Times New Roman" pitchFamily="18" charset="0"/>
              </a:defRPr>
            </a:lvl3pPr>
            <a:lvl4pPr marL="1518035" indent="-216862" defTabSz="912628" eaLnBrk="0" hangingPunct="0">
              <a:spcBef>
                <a:spcPct val="30000"/>
              </a:spcBef>
              <a:defRPr sz="1100">
                <a:solidFill>
                  <a:schemeClr val="tx1"/>
                </a:solidFill>
                <a:latin typeface="Times New Roman" pitchFamily="18" charset="0"/>
              </a:defRPr>
            </a:lvl4pPr>
            <a:lvl5pPr marL="1951759" indent="-216862" defTabSz="912628" eaLnBrk="0" hangingPunct="0">
              <a:spcBef>
                <a:spcPct val="30000"/>
              </a:spcBef>
              <a:defRPr sz="1100">
                <a:solidFill>
                  <a:schemeClr val="tx1"/>
                </a:solidFill>
                <a:latin typeface="Times New Roman" pitchFamily="18" charset="0"/>
              </a:defRPr>
            </a:lvl5pPr>
            <a:lvl6pPr marL="2385483" indent="-216862" defTabSz="912628" eaLnBrk="0" fontAlgn="base" hangingPunct="0">
              <a:spcBef>
                <a:spcPct val="30000"/>
              </a:spcBef>
              <a:spcAft>
                <a:spcPct val="0"/>
              </a:spcAft>
              <a:defRPr sz="1100">
                <a:solidFill>
                  <a:schemeClr val="tx1"/>
                </a:solidFill>
                <a:latin typeface="Times New Roman" pitchFamily="18" charset="0"/>
              </a:defRPr>
            </a:lvl6pPr>
            <a:lvl7pPr marL="2819208" indent="-216862" defTabSz="912628" eaLnBrk="0" fontAlgn="base" hangingPunct="0">
              <a:spcBef>
                <a:spcPct val="30000"/>
              </a:spcBef>
              <a:spcAft>
                <a:spcPct val="0"/>
              </a:spcAft>
              <a:defRPr sz="1100">
                <a:solidFill>
                  <a:schemeClr val="tx1"/>
                </a:solidFill>
                <a:latin typeface="Times New Roman" pitchFamily="18" charset="0"/>
              </a:defRPr>
            </a:lvl7pPr>
            <a:lvl8pPr marL="3252932" indent="-216862" defTabSz="912628" eaLnBrk="0" fontAlgn="base" hangingPunct="0">
              <a:spcBef>
                <a:spcPct val="30000"/>
              </a:spcBef>
              <a:spcAft>
                <a:spcPct val="0"/>
              </a:spcAft>
              <a:defRPr sz="1100">
                <a:solidFill>
                  <a:schemeClr val="tx1"/>
                </a:solidFill>
                <a:latin typeface="Times New Roman" pitchFamily="18" charset="0"/>
              </a:defRPr>
            </a:lvl8pPr>
            <a:lvl9pPr marL="3686657" indent="-216862" defTabSz="912628" eaLnBrk="0" fontAlgn="base" hangingPunct="0">
              <a:spcBef>
                <a:spcPct val="30000"/>
              </a:spcBef>
              <a:spcAft>
                <a:spcPct val="0"/>
              </a:spcAft>
              <a:defRPr sz="1100">
                <a:solidFill>
                  <a:schemeClr val="tx1"/>
                </a:solidFill>
                <a:latin typeface="Times New Roman" pitchFamily="18" charset="0"/>
              </a:defRPr>
            </a:lvl9pPr>
          </a:lstStyle>
          <a:p>
            <a:pPr eaLnBrk="1" hangingPunct="1">
              <a:spcBef>
                <a:spcPct val="0"/>
              </a:spcBef>
            </a:pPr>
            <a:fld id="{84E26052-B4B3-4E7B-B83F-C7E72C756D90}" type="slidenum">
              <a:rPr lang="en-GB" altLang="en-US" sz="1200">
                <a:solidFill>
                  <a:prstClr val="black"/>
                </a:solidFill>
              </a:rPr>
              <a:pPr eaLnBrk="1" hangingPunct="1">
                <a:spcBef>
                  <a:spcPct val="0"/>
                </a:spcBef>
              </a:pPr>
              <a:t>17</a:t>
            </a:fld>
            <a:endParaRPr lang="en-GB" altLang="en-US" sz="120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p:spPr>
        <p:txBody>
          <a:bodyPr/>
          <a:lstStyle/>
          <a:p>
            <a:r>
              <a:rPr lang="en-IE" b="1">
                <a:latin typeface="Times New Roman" pitchFamily="18" charset="0"/>
              </a:rPr>
              <a:t>Nine principles of Prevention</a:t>
            </a:r>
          </a:p>
          <a:p>
            <a:endParaRPr lang="en-IE">
              <a:latin typeface="Times New Roman" pitchFamily="18" charset="0"/>
            </a:endParaRPr>
          </a:p>
          <a:p>
            <a:r>
              <a:rPr lang="en-IE">
                <a:latin typeface="Times New Roman" pitchFamily="18" charset="0"/>
              </a:rPr>
              <a:t>This is unnecessary to go through these principles of prevention with your staff</a:t>
            </a:r>
          </a:p>
          <a:p>
            <a:endParaRPr lang="en-IE">
              <a:latin typeface="Times New Roman" pitchFamily="18" charset="0"/>
            </a:endParaRPr>
          </a:p>
        </p:txBody>
      </p:sp>
      <p:sp>
        <p:nvSpPr>
          <p:cNvPr id="90116" name="Slide Number Placeholder 3"/>
          <p:cNvSpPr>
            <a:spLocks noGrp="1"/>
          </p:cNvSpPr>
          <p:nvPr>
            <p:ph type="sldNum" sz="quarter" idx="5"/>
          </p:nvPr>
        </p:nvSpPr>
        <p:spPr>
          <a:noFill/>
        </p:spPr>
        <p:txBody>
          <a:bodyPr/>
          <a:lstStyle/>
          <a:p>
            <a:pPr marL="0" marR="0" lvl="0" indent="0" algn="r" defTabSz="1013579" rtl="0" eaLnBrk="1" fontAlgn="auto" latinLnBrk="0" hangingPunct="1">
              <a:lnSpc>
                <a:spcPct val="100000"/>
              </a:lnSpc>
              <a:spcBef>
                <a:spcPts val="0"/>
              </a:spcBef>
              <a:spcAft>
                <a:spcPts val="0"/>
              </a:spcAft>
              <a:buClrTx/>
              <a:buSzTx/>
              <a:buFontTx/>
              <a:buNone/>
              <a:tabLst/>
              <a:defRPr/>
            </a:pPr>
            <a:fld id="{644925BA-6690-484A-8769-33FE829F1DAA}" type="slidenum">
              <a:rPr kumimoji="0" lang="en-GB"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1013579" rtl="0" eaLnBrk="1" fontAlgn="auto" latinLnBrk="0" hangingPunct="1">
                <a:lnSpc>
                  <a:spcPct val="100000"/>
                </a:lnSpc>
                <a:spcBef>
                  <a:spcPts val="0"/>
                </a:spcBef>
                <a:spcAft>
                  <a:spcPts val="0"/>
                </a:spcAft>
                <a:buClrTx/>
                <a:buSzTx/>
                <a:buFontTx/>
                <a:buNone/>
                <a:tabLst/>
                <a:defRPr/>
              </a:pPr>
              <a:t>18</a:t>
            </a:fld>
            <a:endParaRPr kumimoji="0" lang="en-GB"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74268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Arial" pitchFamily="34" charset="0"/>
              </a:defRPr>
            </a:lvl1pPr>
            <a:lvl2pPr marL="782772" indent="-301066" eaLnBrk="0" hangingPunct="0">
              <a:defRPr sz="2500">
                <a:solidFill>
                  <a:schemeClr val="tx1"/>
                </a:solidFill>
                <a:latin typeface="Arial" pitchFamily="34" charset="0"/>
              </a:defRPr>
            </a:lvl2pPr>
            <a:lvl3pPr marL="1204265" indent="-240853" eaLnBrk="0" hangingPunct="0">
              <a:defRPr sz="2500">
                <a:solidFill>
                  <a:schemeClr val="tx1"/>
                </a:solidFill>
                <a:latin typeface="Arial" pitchFamily="34" charset="0"/>
              </a:defRPr>
            </a:lvl3pPr>
            <a:lvl4pPr marL="1685971" indent="-240853" eaLnBrk="0" hangingPunct="0">
              <a:defRPr sz="2500">
                <a:solidFill>
                  <a:schemeClr val="tx1"/>
                </a:solidFill>
                <a:latin typeface="Arial" pitchFamily="34" charset="0"/>
              </a:defRPr>
            </a:lvl4pPr>
            <a:lvl5pPr marL="2167677" indent="-240853" eaLnBrk="0" hangingPunct="0">
              <a:defRPr sz="2500">
                <a:solidFill>
                  <a:schemeClr val="tx1"/>
                </a:solidFill>
                <a:latin typeface="Arial" pitchFamily="34" charset="0"/>
              </a:defRPr>
            </a:lvl5pPr>
            <a:lvl6pPr marL="2649383" indent="-240853" eaLnBrk="0" fontAlgn="base" hangingPunct="0">
              <a:spcBef>
                <a:spcPct val="0"/>
              </a:spcBef>
              <a:spcAft>
                <a:spcPct val="0"/>
              </a:spcAft>
              <a:defRPr sz="2500">
                <a:solidFill>
                  <a:schemeClr val="tx1"/>
                </a:solidFill>
                <a:latin typeface="Arial" pitchFamily="34" charset="0"/>
              </a:defRPr>
            </a:lvl6pPr>
            <a:lvl7pPr marL="3131088" indent="-240853" eaLnBrk="0" fontAlgn="base" hangingPunct="0">
              <a:spcBef>
                <a:spcPct val="0"/>
              </a:spcBef>
              <a:spcAft>
                <a:spcPct val="0"/>
              </a:spcAft>
              <a:defRPr sz="2500">
                <a:solidFill>
                  <a:schemeClr val="tx1"/>
                </a:solidFill>
                <a:latin typeface="Arial" pitchFamily="34" charset="0"/>
              </a:defRPr>
            </a:lvl7pPr>
            <a:lvl8pPr marL="3612794" indent="-240853" eaLnBrk="0" fontAlgn="base" hangingPunct="0">
              <a:spcBef>
                <a:spcPct val="0"/>
              </a:spcBef>
              <a:spcAft>
                <a:spcPct val="0"/>
              </a:spcAft>
              <a:defRPr sz="2500">
                <a:solidFill>
                  <a:schemeClr val="tx1"/>
                </a:solidFill>
                <a:latin typeface="Arial" pitchFamily="34" charset="0"/>
              </a:defRPr>
            </a:lvl8pPr>
            <a:lvl9pPr marL="4094500" indent="-240853" eaLnBrk="0" fontAlgn="base" hangingPunct="0">
              <a:spcBef>
                <a:spcPct val="0"/>
              </a:spcBef>
              <a:spcAft>
                <a:spcPct val="0"/>
              </a:spcAft>
              <a:defRPr sz="2500">
                <a:solidFill>
                  <a:schemeClr val="tx1"/>
                </a:solidFill>
                <a:latin typeface="Arial" pitchFamily="34" charset="0"/>
              </a:defRPr>
            </a:lvl9pPr>
          </a:lstStyle>
          <a:p>
            <a:pPr eaLnBrk="1" hangingPunct="1"/>
            <a:fld id="{74C7E0FF-72BA-47C8-B40D-594FBEE76BC6}" type="slidenum">
              <a:rPr lang="en-US" altLang="en-US" sz="1300"/>
              <a:pPr eaLnBrk="1" hangingPunct="1"/>
              <a:t>22</a:t>
            </a:fld>
            <a:endParaRPr lang="en-US" altLang="en-US" sz="1300"/>
          </a:p>
        </p:txBody>
      </p:sp>
      <p:sp>
        <p:nvSpPr>
          <p:cNvPr id="158723" name="Rectangle 2"/>
          <p:cNvSpPr>
            <a:spLocks noGrp="1" noRot="1" noChangeAspect="1" noChangeArrowheads="1" noTextEdit="1"/>
          </p:cNvSpPr>
          <p:nvPr>
            <p:ph type="sldImg"/>
          </p:nvPr>
        </p:nvSpPr>
        <p:spPr>
          <a:xfrm>
            <a:off x="935038" y="749300"/>
            <a:ext cx="4997450" cy="3749675"/>
          </a:xfrm>
          <a:solidFill>
            <a:srgbClr val="FFFFFF"/>
          </a:solidFill>
          <a:ln/>
        </p:spPr>
      </p:sp>
      <p:sp>
        <p:nvSpPr>
          <p:cNvPr id="158724" name="Rectangle 3"/>
          <p:cNvSpPr>
            <a:spLocks noGrp="1" noChangeArrowheads="1"/>
          </p:cNvSpPr>
          <p:nvPr>
            <p:ph type="body" idx="1"/>
          </p:nvPr>
        </p:nvSpPr>
        <p:spPr>
          <a:solidFill>
            <a:srgbClr val="FFFFFF"/>
          </a:solidFill>
          <a:ln>
            <a:solidFill>
              <a:srgbClr val="000000"/>
            </a:solidFill>
          </a:ln>
        </p:spPr>
        <p:txBody>
          <a:bodyPr/>
          <a:lstStyle/>
          <a:p>
            <a:pPr eaLnBrk="1" hangingPunct="1"/>
            <a:r>
              <a:rPr lang="en-US" altLang="en-US">
                <a:latin typeface="Arial" pitchFamily="34" charset="0"/>
              </a:rPr>
              <a:t>Safe Place of Work- Mc </a:t>
            </a:r>
            <a:r>
              <a:rPr lang="en-US" altLang="en-US" err="1">
                <a:latin typeface="Arial" pitchFamily="34" charset="0"/>
              </a:rPr>
              <a:t>Nulty</a:t>
            </a:r>
            <a:r>
              <a:rPr lang="en-US" altLang="en-US">
                <a:latin typeface="Arial" pitchFamily="34" charset="0"/>
              </a:rPr>
              <a:t> V JA Kilroy 1990</a:t>
            </a:r>
          </a:p>
          <a:p>
            <a:pPr eaLnBrk="1" hangingPunct="1"/>
            <a:r>
              <a:rPr lang="en-US" altLang="en-US">
                <a:latin typeface="Arial" pitchFamily="34" charset="0"/>
              </a:rPr>
              <a:t>Worker was climbing a ladder to access roof</a:t>
            </a:r>
          </a:p>
          <a:p>
            <a:pPr eaLnBrk="1" hangingPunct="1"/>
            <a:r>
              <a:rPr lang="en-US" altLang="en-US">
                <a:latin typeface="Arial" pitchFamily="34" charset="0"/>
              </a:rPr>
              <a:t>Ladder did not come over top of roof</a:t>
            </a:r>
          </a:p>
          <a:p>
            <a:pPr eaLnBrk="1" hangingPunct="1"/>
            <a:r>
              <a:rPr lang="en-US" altLang="en-US">
                <a:latin typeface="Arial" pitchFamily="34" charset="0"/>
              </a:rPr>
              <a:t>He fell and sustained severe head injuries</a:t>
            </a:r>
          </a:p>
          <a:p>
            <a:pPr eaLnBrk="1" hangingPunct="1"/>
            <a:r>
              <a:rPr lang="en-US" altLang="en-US">
                <a:latin typeface="Arial" pitchFamily="34" charset="0"/>
              </a:rPr>
              <a:t>Judge concluded that place of work was not safe</a:t>
            </a:r>
          </a:p>
          <a:p>
            <a:pPr eaLnBrk="1" hangingPunct="1"/>
            <a:r>
              <a:rPr lang="en-US" altLang="en-US">
                <a:latin typeface="Arial" pitchFamily="34" charset="0"/>
              </a:rPr>
              <a:t>Awarded </a:t>
            </a:r>
            <a:r>
              <a:rPr lang="en-US" altLang="en-US">
                <a:latin typeface="Arial" pitchFamily="34" charset="0"/>
                <a:cs typeface="Times New Roman" pitchFamily="18" charset="0"/>
              </a:rPr>
              <a:t>£36,445 compensation</a:t>
            </a:r>
            <a:endParaRPr lang="en-US" altLang="en-US">
              <a:latin typeface="Arial" pitchFamily="34" charset="0"/>
            </a:endParaRPr>
          </a:p>
          <a:p>
            <a:pPr eaLnBrk="1" hangingPunct="1"/>
            <a:endParaRPr lang="en-GB" altLang="en-US">
              <a:latin typeface="Arial" pitchFamily="34" charset="0"/>
            </a:endParaRPr>
          </a:p>
        </p:txBody>
      </p:sp>
    </p:spTree>
    <p:extLst>
      <p:ext uri="{BB962C8B-B14F-4D97-AF65-F5344CB8AC3E}">
        <p14:creationId xmlns:p14="http://schemas.microsoft.com/office/powerpoint/2010/main" val="1477690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9EAEEA4-6BD1-4BED-BF17-615631036F53}" type="datetimeFigureOut">
              <a:rPr lang="en-IE" smtClean="0"/>
              <a:pPr/>
              <a:t>01/09/2026</a:t>
            </a:fld>
            <a:endParaRPr lang="en-IE"/>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E">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4CF476-2AB4-4684-ACE5-F0AD2795D87C}" type="slidenum">
              <a:rPr lang="en-IE" smtClean="0"/>
              <a:pPr/>
              <a:t>‹#›</a:t>
            </a:fld>
            <a:endParaRPr lang="en-IE"/>
          </a:p>
        </p:txBody>
      </p:sp>
    </p:spTree>
    <p:extLst>
      <p:ext uri="{BB962C8B-B14F-4D97-AF65-F5344CB8AC3E}">
        <p14:creationId xmlns:p14="http://schemas.microsoft.com/office/powerpoint/2010/main" val="1471742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5" name="Footer Placeholder 4"/>
          <p:cNvSpPr>
            <a:spLocks noGrp="1"/>
          </p:cNvSpPr>
          <p:nvPr>
            <p:ph type="ftr" sz="quarter" idx="11"/>
          </p:nvPr>
        </p:nvSpPr>
        <p:spPr/>
        <p:txBody>
          <a:bodyPr/>
          <a:lstStyle/>
          <a:p>
            <a:endParaRPr lang="en-IE">
              <a:solidFill>
                <a:prstClr val="black"/>
              </a:solidFill>
            </a:endParaRPr>
          </a:p>
        </p:txBody>
      </p:sp>
      <p:sp>
        <p:nvSpPr>
          <p:cNvPr id="6" name="Slide Number Placeholder 5"/>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2843961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5" name="Footer Placeholder 4"/>
          <p:cNvSpPr>
            <a:spLocks noGrp="1"/>
          </p:cNvSpPr>
          <p:nvPr>
            <p:ph type="ftr" sz="quarter" idx="11"/>
          </p:nvPr>
        </p:nvSpPr>
        <p:spPr/>
        <p:txBody>
          <a:bodyPr/>
          <a:lstStyle/>
          <a:p>
            <a:endParaRPr lang="en-IE">
              <a:solidFill>
                <a:prstClr val="black"/>
              </a:solidFill>
            </a:endParaRPr>
          </a:p>
        </p:txBody>
      </p:sp>
      <p:sp>
        <p:nvSpPr>
          <p:cNvPr id="6" name="Slide Number Placeholder 5"/>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1434779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30725"/>
          </a:xfrm>
        </p:spPr>
        <p:txBody>
          <a:bodyPr/>
          <a:lstStyle/>
          <a:p>
            <a:pPr lvl="0"/>
            <a:endParaRPr lang="en-US" noProof="0"/>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a:ln/>
        </p:spPr>
        <p:txBody>
          <a:bodyPr/>
          <a:lstStyle>
            <a:lvl1pPr>
              <a:defRPr/>
            </a:lvl1pPr>
          </a:lstStyle>
          <a:p>
            <a:pPr>
              <a:defRPr/>
            </a:pPr>
            <a:fld id="{EB7A90E8-4178-4016-BBD7-12C612A1599B}" type="datetime1">
              <a:rPr lang="en-GB">
                <a:solidFill>
                  <a:prstClr val="black"/>
                </a:solidFill>
              </a:rPr>
              <a:pPr>
                <a:defRPr/>
              </a:pPr>
              <a:t>01/09/2026</a:t>
            </a:fld>
            <a:endParaRPr lang="en-US">
              <a:solidFill>
                <a:prstClr val="black"/>
              </a:solidFill>
            </a:endParaRPr>
          </a:p>
        </p:txBody>
      </p:sp>
      <p:sp>
        <p:nvSpPr>
          <p:cNvPr id="6" name="Rectangle 41"/>
          <p:cNvSpPr>
            <a:spLocks noGrp="1" noChangeArrowheads="1"/>
          </p:cNvSpPr>
          <p:nvPr>
            <p:ph type="ftr" sz="quarter" idx="11"/>
          </p:nvPr>
        </p:nvSpPr>
        <p:spPr>
          <a:ln/>
        </p:spPr>
        <p:txBody>
          <a:bodyPr/>
          <a:lstStyle>
            <a:lvl1pPr>
              <a:defRPr/>
            </a:lvl1pPr>
          </a:lstStyle>
          <a:p>
            <a:endParaRPr lang="en-US" altLang="en-US">
              <a:solidFill>
                <a:prstClr val="black"/>
              </a:solidFill>
            </a:endParaRPr>
          </a:p>
        </p:txBody>
      </p:sp>
      <p:sp>
        <p:nvSpPr>
          <p:cNvPr id="7" name="Rectangle 42"/>
          <p:cNvSpPr>
            <a:spLocks noGrp="1" noChangeArrowheads="1"/>
          </p:cNvSpPr>
          <p:nvPr>
            <p:ph type="sldNum" sz="quarter" idx="12"/>
          </p:nvPr>
        </p:nvSpPr>
        <p:spPr>
          <a:ln/>
        </p:spPr>
        <p:txBody>
          <a:bodyPr/>
          <a:lstStyle>
            <a:lvl1pPr>
              <a:defRPr/>
            </a:lvl1pPr>
          </a:lstStyle>
          <a:p>
            <a:pPr>
              <a:defRPr/>
            </a:pPr>
            <a:fld id="{1093F81D-567A-4D3D-A319-6217A9276894}"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91135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solidFill>
                <a:prstClr val="white"/>
              </a:solidFill>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9EAEEA4-6BD1-4BED-BF17-615631036F53}" type="datetimeFigureOut">
              <a:rPr lang="en-IE" smtClean="0"/>
              <a:pPr/>
              <a:t>01/09/2026</a:t>
            </a:fld>
            <a:endParaRPr lang="en-IE"/>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E">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4CF476-2AB4-4684-ACE5-F0AD2795D87C}" type="slidenum">
              <a:rPr lang="en-IE" smtClean="0"/>
              <a:pPr/>
              <a:t>‹#›</a:t>
            </a:fld>
            <a:endParaRPr lang="en-IE"/>
          </a:p>
        </p:txBody>
      </p:sp>
    </p:spTree>
    <p:extLst>
      <p:ext uri="{BB962C8B-B14F-4D97-AF65-F5344CB8AC3E}">
        <p14:creationId xmlns:p14="http://schemas.microsoft.com/office/powerpoint/2010/main" val="20981636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5" name="Footer Placeholder 4"/>
          <p:cNvSpPr>
            <a:spLocks noGrp="1"/>
          </p:cNvSpPr>
          <p:nvPr>
            <p:ph type="ftr" sz="quarter" idx="11"/>
          </p:nvPr>
        </p:nvSpPr>
        <p:spPr/>
        <p:txBody>
          <a:bodyPr/>
          <a:lstStyle/>
          <a:p>
            <a:endParaRPr lang="en-IE">
              <a:solidFill>
                <a:prstClr val="black"/>
              </a:solidFill>
            </a:endParaRPr>
          </a:p>
        </p:txBody>
      </p:sp>
      <p:sp>
        <p:nvSpPr>
          <p:cNvPr id="6" name="Slide Number Placeholder 5"/>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
        <p:nvSpPr>
          <p:cNvPr id="7" name="Title 6"/>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3068777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9EAEEA4-6BD1-4BED-BF17-615631036F53}" type="datetimeFigureOut">
              <a:rPr lang="en-IE" smtClean="0">
                <a:solidFill>
                  <a:prstClr val="white"/>
                </a:solidFill>
              </a:rPr>
              <a:pPr/>
              <a:t>01/09/2026</a:t>
            </a:fld>
            <a:endParaRPr lang="en-IE">
              <a:solidFill>
                <a:prstClr val="white"/>
              </a:solidFill>
            </a:endParaRPr>
          </a:p>
        </p:txBody>
      </p:sp>
      <p:sp>
        <p:nvSpPr>
          <p:cNvPr id="5" name="Footer Placeholder 4"/>
          <p:cNvSpPr>
            <a:spLocks noGrp="1"/>
          </p:cNvSpPr>
          <p:nvPr>
            <p:ph type="ftr" sz="quarter" idx="11"/>
          </p:nvPr>
        </p:nvSpPr>
        <p:spPr/>
        <p:txBody>
          <a:bodyPr/>
          <a:lstStyle/>
          <a:p>
            <a:endParaRPr lang="en-IE">
              <a:solidFill>
                <a:prstClr val="white"/>
              </a:solidFill>
            </a:endParaRPr>
          </a:p>
        </p:txBody>
      </p:sp>
      <p:sp>
        <p:nvSpPr>
          <p:cNvPr id="6" name="Slide Number Placeholder 5"/>
          <p:cNvSpPr>
            <a:spLocks noGrp="1"/>
          </p:cNvSpPr>
          <p:nvPr>
            <p:ph type="sldNum" sz="quarter" idx="12"/>
          </p:nvPr>
        </p:nvSpPr>
        <p:spPr/>
        <p:txBody>
          <a:bodyPr/>
          <a:lstStyle/>
          <a:p>
            <a:fld id="{854CF476-2AB4-4684-ACE5-F0AD2795D87C}" type="slidenum">
              <a:rPr lang="en-IE" smtClean="0">
                <a:solidFill>
                  <a:prstClr val="white"/>
                </a:solidFill>
              </a:rPr>
              <a:pPr/>
              <a:t>‹#›</a:t>
            </a:fld>
            <a:endParaRPr lang="en-IE">
              <a:solidFill>
                <a:prstClr val="white"/>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Tree>
    <p:extLst>
      <p:ext uri="{BB962C8B-B14F-4D97-AF65-F5344CB8AC3E}">
        <p14:creationId xmlns:p14="http://schemas.microsoft.com/office/powerpoint/2010/main" val="3871473206"/>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9EAEEA4-6BD1-4BED-BF17-615631036F53}" type="datetimeFigureOut">
              <a:rPr lang="en-IE" smtClean="0">
                <a:solidFill>
                  <a:prstClr val="white"/>
                </a:solidFill>
              </a:rPr>
              <a:pPr/>
              <a:t>01/09/2026</a:t>
            </a:fld>
            <a:endParaRPr lang="en-IE">
              <a:solidFill>
                <a:prstClr val="white"/>
              </a:solidFill>
            </a:endParaRPr>
          </a:p>
        </p:txBody>
      </p:sp>
      <p:sp>
        <p:nvSpPr>
          <p:cNvPr id="6" name="Footer Placeholder 5"/>
          <p:cNvSpPr>
            <a:spLocks noGrp="1"/>
          </p:cNvSpPr>
          <p:nvPr>
            <p:ph type="ftr" sz="quarter" idx="11"/>
          </p:nvPr>
        </p:nvSpPr>
        <p:spPr/>
        <p:txBody>
          <a:bodyPr/>
          <a:lstStyle/>
          <a:p>
            <a:endParaRPr lang="en-IE">
              <a:solidFill>
                <a:prstClr val="white"/>
              </a:solidFill>
            </a:endParaRPr>
          </a:p>
        </p:txBody>
      </p:sp>
      <p:sp>
        <p:nvSpPr>
          <p:cNvPr id="7" name="Slide Number Placeholder 6"/>
          <p:cNvSpPr>
            <a:spLocks noGrp="1"/>
          </p:cNvSpPr>
          <p:nvPr>
            <p:ph type="sldNum" sz="quarter" idx="12"/>
          </p:nvPr>
        </p:nvSpPr>
        <p:spPr/>
        <p:txBody>
          <a:bodyPr/>
          <a:lstStyle/>
          <a:p>
            <a:fld id="{854CF476-2AB4-4684-ACE5-F0AD2795D87C}" type="slidenum">
              <a:rPr lang="en-IE" smtClean="0">
                <a:solidFill>
                  <a:prstClr val="white"/>
                </a:solidFill>
              </a:rPr>
              <a:pPr/>
              <a:t>‹#›</a:t>
            </a:fld>
            <a:endParaRPr lang="en-IE">
              <a:solidFill>
                <a:prstClr val="white"/>
              </a:solidFill>
            </a:endParaRPr>
          </a:p>
        </p:txBody>
      </p:sp>
      <p:sp>
        <p:nvSpPr>
          <p:cNvPr id="8" name="Title 7"/>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1166180174"/>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8" name="Footer Placeholder 7"/>
          <p:cNvSpPr>
            <a:spLocks noGrp="1"/>
          </p:cNvSpPr>
          <p:nvPr>
            <p:ph type="ftr" sz="quarter" idx="11"/>
          </p:nvPr>
        </p:nvSpPr>
        <p:spPr/>
        <p:txBody>
          <a:bodyPr/>
          <a:lstStyle/>
          <a:p>
            <a:endParaRPr lang="en-IE">
              <a:solidFill>
                <a:prstClr val="black"/>
              </a:solidFill>
            </a:endParaRPr>
          </a:p>
        </p:txBody>
      </p:sp>
      <p:sp>
        <p:nvSpPr>
          <p:cNvPr id="9" name="Slide Number Placeholder 8"/>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3692633141"/>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9EAEEA4-6BD1-4BED-BF17-615631036F53}" type="datetimeFigureOut">
              <a:rPr lang="en-IE" smtClean="0">
                <a:solidFill>
                  <a:prstClr val="white"/>
                </a:solidFill>
              </a:rPr>
              <a:pPr/>
              <a:t>01/09/2026</a:t>
            </a:fld>
            <a:endParaRPr lang="en-IE">
              <a:solidFill>
                <a:prstClr val="white"/>
              </a:solidFill>
            </a:endParaRPr>
          </a:p>
        </p:txBody>
      </p:sp>
      <p:sp>
        <p:nvSpPr>
          <p:cNvPr id="4" name="Footer Placeholder 3"/>
          <p:cNvSpPr>
            <a:spLocks noGrp="1"/>
          </p:cNvSpPr>
          <p:nvPr>
            <p:ph type="ftr" sz="quarter" idx="11"/>
          </p:nvPr>
        </p:nvSpPr>
        <p:spPr/>
        <p:txBody>
          <a:bodyPr/>
          <a:lstStyle/>
          <a:p>
            <a:endParaRPr lang="en-IE">
              <a:solidFill>
                <a:prstClr val="white"/>
              </a:solidFill>
            </a:endParaRPr>
          </a:p>
        </p:txBody>
      </p:sp>
      <p:sp>
        <p:nvSpPr>
          <p:cNvPr id="5" name="Slide Number Placeholder 4"/>
          <p:cNvSpPr>
            <a:spLocks noGrp="1"/>
          </p:cNvSpPr>
          <p:nvPr>
            <p:ph type="sldNum" sz="quarter" idx="12"/>
          </p:nvPr>
        </p:nvSpPr>
        <p:spPr/>
        <p:txBody>
          <a:bodyPr/>
          <a:lstStyle/>
          <a:p>
            <a:fld id="{854CF476-2AB4-4684-ACE5-F0AD2795D87C}" type="slidenum">
              <a:rPr lang="en-IE" smtClean="0">
                <a:solidFill>
                  <a:prstClr val="white"/>
                </a:solidFill>
              </a:rPr>
              <a:pPr/>
              <a:t>‹#›</a:t>
            </a:fld>
            <a:endParaRPr lang="en-IE">
              <a:solidFill>
                <a:prstClr val="white"/>
              </a:solidFill>
            </a:endParaRPr>
          </a:p>
        </p:txBody>
      </p:sp>
      <p:sp>
        <p:nvSpPr>
          <p:cNvPr id="6" name="Title 5"/>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20029573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3" name="Footer Placeholder 2"/>
          <p:cNvSpPr>
            <a:spLocks noGrp="1"/>
          </p:cNvSpPr>
          <p:nvPr>
            <p:ph type="ftr" sz="quarter" idx="11"/>
          </p:nvPr>
        </p:nvSpPr>
        <p:spPr/>
        <p:txBody>
          <a:bodyPr/>
          <a:lstStyle/>
          <a:p>
            <a:endParaRPr lang="en-IE">
              <a:solidFill>
                <a:prstClr val="black"/>
              </a:solidFill>
            </a:endParaRPr>
          </a:p>
        </p:txBody>
      </p:sp>
      <p:sp>
        <p:nvSpPr>
          <p:cNvPr id="4" name="Slide Number Placeholder 3"/>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1188341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5" name="Footer Placeholder 4"/>
          <p:cNvSpPr>
            <a:spLocks noGrp="1"/>
          </p:cNvSpPr>
          <p:nvPr>
            <p:ph type="ftr" sz="quarter" idx="11"/>
          </p:nvPr>
        </p:nvSpPr>
        <p:spPr/>
        <p:txBody>
          <a:bodyPr/>
          <a:lstStyle/>
          <a:p>
            <a:endParaRPr lang="en-IE">
              <a:solidFill>
                <a:prstClr val="black"/>
              </a:solidFill>
            </a:endParaRPr>
          </a:p>
        </p:txBody>
      </p:sp>
      <p:sp>
        <p:nvSpPr>
          <p:cNvPr id="6" name="Slide Number Placeholder 5"/>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
        <p:nvSpPr>
          <p:cNvPr id="7" name="Title 6"/>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37733332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6" name="Footer Placeholder 5"/>
          <p:cNvSpPr>
            <a:spLocks noGrp="1"/>
          </p:cNvSpPr>
          <p:nvPr>
            <p:ph type="ftr" sz="quarter" idx="11"/>
          </p:nvPr>
        </p:nvSpPr>
        <p:spPr/>
        <p:txBody>
          <a:bodyPr/>
          <a:lstStyle/>
          <a:p>
            <a:endParaRPr lang="en-IE">
              <a:solidFill>
                <a:prstClr val="black"/>
              </a:solidFill>
            </a:endParaRPr>
          </a:p>
        </p:txBody>
      </p:sp>
      <p:sp>
        <p:nvSpPr>
          <p:cNvPr id="7" name="Slide Number Placeholder 6"/>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3465749752"/>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p>
        </p:txBody>
      </p:sp>
      <p:sp>
        <p:nvSpPr>
          <p:cNvPr id="5" name="Date Placeholder 4"/>
          <p:cNvSpPr>
            <a:spLocks noGrp="1"/>
          </p:cNvSpPr>
          <p:nvPr>
            <p:ph type="dt" sz="half" idx="10"/>
          </p:nvPr>
        </p:nvSpPr>
        <p:spPr/>
        <p:txBody>
          <a:bodyPr/>
          <a:lstStyle>
            <a:lvl1pPr>
              <a:defRPr>
                <a:solidFill>
                  <a:schemeClr val="tx1"/>
                </a:solidFill>
              </a:defRPr>
            </a:lvl1pPr>
            <a:extLst/>
          </a:lstStyle>
          <a:p>
            <a:fld id="{89EAEEA4-6BD1-4BED-BF17-615631036F53}" type="datetimeFigureOut">
              <a:rPr lang="en-IE" smtClean="0">
                <a:solidFill>
                  <a:prstClr val="white"/>
                </a:solidFill>
              </a:rPr>
              <a:pPr/>
              <a:t>01/09/2026</a:t>
            </a:fld>
            <a:endParaRPr lang="en-IE">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E">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4CF476-2AB4-4684-ACE5-F0AD2795D87C}" type="slidenum">
              <a:rPr lang="en-IE" smtClean="0">
                <a:solidFill>
                  <a:prstClr val="white"/>
                </a:solidFill>
              </a:rPr>
              <a:pPr/>
              <a:t>‹#›</a:t>
            </a:fld>
            <a:endParaRPr lang="en-IE">
              <a:solidFill>
                <a:prstClr val="white"/>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Tree>
    <p:extLst>
      <p:ext uri="{BB962C8B-B14F-4D97-AF65-F5344CB8AC3E}">
        <p14:creationId xmlns:p14="http://schemas.microsoft.com/office/powerpoint/2010/main" val="3187566931"/>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5" name="Footer Placeholder 4"/>
          <p:cNvSpPr>
            <a:spLocks noGrp="1"/>
          </p:cNvSpPr>
          <p:nvPr>
            <p:ph type="ftr" sz="quarter" idx="11"/>
          </p:nvPr>
        </p:nvSpPr>
        <p:spPr/>
        <p:txBody>
          <a:bodyPr/>
          <a:lstStyle/>
          <a:p>
            <a:endParaRPr lang="en-IE">
              <a:solidFill>
                <a:prstClr val="black"/>
              </a:solidFill>
            </a:endParaRPr>
          </a:p>
        </p:txBody>
      </p:sp>
      <p:sp>
        <p:nvSpPr>
          <p:cNvPr id="6" name="Slide Number Placeholder 5"/>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13103705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5" name="Footer Placeholder 4"/>
          <p:cNvSpPr>
            <a:spLocks noGrp="1"/>
          </p:cNvSpPr>
          <p:nvPr>
            <p:ph type="ftr" sz="quarter" idx="11"/>
          </p:nvPr>
        </p:nvSpPr>
        <p:spPr/>
        <p:txBody>
          <a:bodyPr/>
          <a:lstStyle/>
          <a:p>
            <a:endParaRPr lang="en-IE">
              <a:solidFill>
                <a:prstClr val="black"/>
              </a:solidFill>
            </a:endParaRPr>
          </a:p>
        </p:txBody>
      </p:sp>
      <p:sp>
        <p:nvSpPr>
          <p:cNvPr id="6" name="Slide Number Placeholder 5"/>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3776442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rtlCol="0">
            <a:normAutofit/>
          </a:bodyPr>
          <a:lstStyle/>
          <a:p>
            <a:pPr lvl="0"/>
            <a:r>
              <a:rPr lang="en-US" noProof="0"/>
              <a:t>Click icon to add clip art</a:t>
            </a:r>
          </a:p>
        </p:txBody>
      </p:sp>
      <p:sp>
        <p:nvSpPr>
          <p:cNvPr id="5" name="Date Placeholder 9"/>
          <p:cNvSpPr>
            <a:spLocks noGrp="1"/>
          </p:cNvSpPr>
          <p:nvPr>
            <p:ph type="dt" sz="half" idx="10"/>
          </p:nvPr>
        </p:nvSpPr>
        <p:spPr/>
        <p:txBody>
          <a:bodyPr/>
          <a:lstStyle>
            <a:lvl1pPr>
              <a:defRPr/>
            </a:lvl1pPr>
          </a:lstStyle>
          <a:p>
            <a:pPr>
              <a:defRPr/>
            </a:pPr>
            <a:endParaRPr lang="en-US">
              <a:solidFill>
                <a:prstClr val="black"/>
              </a:solidFill>
            </a:endParaRPr>
          </a:p>
        </p:txBody>
      </p:sp>
      <p:sp>
        <p:nvSpPr>
          <p:cNvPr id="6" name="Footer Placeholder 21"/>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17"/>
          <p:cNvSpPr>
            <a:spLocks noGrp="1"/>
          </p:cNvSpPr>
          <p:nvPr>
            <p:ph type="sldNum" sz="quarter" idx="12"/>
          </p:nvPr>
        </p:nvSpPr>
        <p:spPr/>
        <p:txBody>
          <a:bodyPr/>
          <a:lstStyle>
            <a:lvl1pPr>
              <a:defRPr/>
            </a:lvl1pPr>
          </a:lstStyle>
          <a:p>
            <a:pPr>
              <a:defRPr/>
            </a:pPr>
            <a:fld id="{39824E54-2F14-486D-8E67-2B60648F95D3}" type="slidenum">
              <a:rPr lang="en-GB">
                <a:solidFill>
                  <a:prstClr val="black"/>
                </a:solidFill>
              </a:rPr>
              <a:pPr>
                <a:defRPr/>
              </a:pPr>
              <a:t>‹#›</a:t>
            </a:fld>
            <a:endParaRPr lang="en-GB">
              <a:solidFill>
                <a:prstClr val="black"/>
              </a:solidFill>
            </a:endParaRPr>
          </a:p>
        </p:txBody>
      </p:sp>
    </p:spTree>
    <p:extLst>
      <p:ext uri="{BB962C8B-B14F-4D97-AF65-F5344CB8AC3E}">
        <p14:creationId xmlns:p14="http://schemas.microsoft.com/office/powerpoint/2010/main" val="29871583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30725"/>
          </a:xfrm>
        </p:spPr>
        <p:txBody>
          <a:bodyPr/>
          <a:lstStyle/>
          <a:p>
            <a:pPr lvl="0"/>
            <a:endParaRPr lang="en-US" noProof="0"/>
          </a:p>
        </p:txBody>
      </p:sp>
      <p:sp>
        <p:nvSpPr>
          <p:cNvPr id="4" name="Text Placeholder 3"/>
          <p:cNvSpPr>
            <a:spLocks noGrp="1"/>
          </p:cNvSpPr>
          <p:nvPr>
            <p:ph type="body" sz="half" idx="2"/>
          </p:nvPr>
        </p:nvSpPr>
        <p:spPr>
          <a:xfrm>
            <a:off x="4648200" y="1600200"/>
            <a:ext cx="40386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0"/>
          <p:cNvSpPr>
            <a:spLocks noGrp="1" noChangeArrowheads="1"/>
          </p:cNvSpPr>
          <p:nvPr>
            <p:ph type="dt" sz="half" idx="10"/>
          </p:nvPr>
        </p:nvSpPr>
        <p:spPr>
          <a:ln/>
        </p:spPr>
        <p:txBody>
          <a:bodyPr/>
          <a:lstStyle>
            <a:lvl1pPr>
              <a:defRPr/>
            </a:lvl1pPr>
          </a:lstStyle>
          <a:p>
            <a:pPr>
              <a:defRPr/>
            </a:pPr>
            <a:fld id="{EB7A90E8-4178-4016-BBD7-12C612A1599B}" type="datetime1">
              <a:rPr lang="en-GB">
                <a:solidFill>
                  <a:prstClr val="black"/>
                </a:solidFill>
              </a:rPr>
              <a:pPr>
                <a:defRPr/>
              </a:pPr>
              <a:t>01/09/2026</a:t>
            </a:fld>
            <a:endParaRPr lang="en-US">
              <a:solidFill>
                <a:prstClr val="black"/>
              </a:solidFill>
            </a:endParaRPr>
          </a:p>
        </p:txBody>
      </p:sp>
      <p:sp>
        <p:nvSpPr>
          <p:cNvPr id="6" name="Rectangle 41"/>
          <p:cNvSpPr>
            <a:spLocks noGrp="1" noChangeArrowheads="1"/>
          </p:cNvSpPr>
          <p:nvPr>
            <p:ph type="ftr" sz="quarter" idx="11"/>
          </p:nvPr>
        </p:nvSpPr>
        <p:spPr>
          <a:ln/>
        </p:spPr>
        <p:txBody>
          <a:bodyPr/>
          <a:lstStyle>
            <a:lvl1pPr>
              <a:defRPr/>
            </a:lvl1pPr>
          </a:lstStyle>
          <a:p>
            <a:endParaRPr lang="en-US" altLang="en-US">
              <a:solidFill>
                <a:prstClr val="black"/>
              </a:solidFill>
            </a:endParaRPr>
          </a:p>
        </p:txBody>
      </p:sp>
      <p:sp>
        <p:nvSpPr>
          <p:cNvPr id="7" name="Rectangle 42"/>
          <p:cNvSpPr>
            <a:spLocks noGrp="1" noChangeArrowheads="1"/>
          </p:cNvSpPr>
          <p:nvPr>
            <p:ph type="sldNum" sz="quarter" idx="12"/>
          </p:nvPr>
        </p:nvSpPr>
        <p:spPr>
          <a:ln/>
        </p:spPr>
        <p:txBody>
          <a:bodyPr/>
          <a:lstStyle>
            <a:lvl1pPr>
              <a:defRPr/>
            </a:lvl1pPr>
          </a:lstStyle>
          <a:p>
            <a:pPr>
              <a:defRPr/>
            </a:pPr>
            <a:fld id="{1093F81D-567A-4D3D-A319-6217A9276894}" type="slidenum">
              <a:rPr lang="en-US">
                <a:solidFill>
                  <a:prstClr val="black"/>
                </a:solidFill>
              </a:rPr>
              <a:pPr>
                <a:defRPr/>
              </a:pPr>
              <a:t>‹#›</a:t>
            </a:fld>
            <a:endParaRPr lang="en-US">
              <a:solidFill>
                <a:prstClr val="black"/>
              </a:solidFill>
            </a:endParaRPr>
          </a:p>
        </p:txBody>
      </p:sp>
    </p:spTree>
    <p:extLst>
      <p:ext uri="{BB962C8B-B14F-4D97-AF65-F5344CB8AC3E}">
        <p14:creationId xmlns:p14="http://schemas.microsoft.com/office/powerpoint/2010/main" val="24830547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16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24173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60F1F9F9-304F-5E43-8EAB-BEFAEEEB6E42}"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27243064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F1F9F9-304F-5E43-8EAB-BEFAEEEB6E42}"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306785621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F1F9F9-304F-5E43-8EAB-BEFAEEEB6E42}"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14582720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9EAEEA4-6BD1-4BED-BF17-615631036F53}" type="datetimeFigureOut">
              <a:rPr lang="en-IE" smtClean="0">
                <a:solidFill>
                  <a:prstClr val="white"/>
                </a:solidFill>
              </a:rPr>
              <a:pPr/>
              <a:t>01/09/2026</a:t>
            </a:fld>
            <a:endParaRPr lang="en-IE">
              <a:solidFill>
                <a:prstClr val="white"/>
              </a:solidFill>
            </a:endParaRPr>
          </a:p>
        </p:txBody>
      </p:sp>
      <p:sp>
        <p:nvSpPr>
          <p:cNvPr id="5" name="Footer Placeholder 4"/>
          <p:cNvSpPr>
            <a:spLocks noGrp="1"/>
          </p:cNvSpPr>
          <p:nvPr>
            <p:ph type="ftr" sz="quarter" idx="11"/>
          </p:nvPr>
        </p:nvSpPr>
        <p:spPr/>
        <p:txBody>
          <a:bodyPr/>
          <a:lstStyle/>
          <a:p>
            <a:endParaRPr lang="en-IE">
              <a:solidFill>
                <a:prstClr val="white"/>
              </a:solidFill>
            </a:endParaRPr>
          </a:p>
        </p:txBody>
      </p:sp>
      <p:sp>
        <p:nvSpPr>
          <p:cNvPr id="6" name="Slide Number Placeholder 5"/>
          <p:cNvSpPr>
            <a:spLocks noGrp="1"/>
          </p:cNvSpPr>
          <p:nvPr>
            <p:ph type="sldNum" sz="quarter" idx="12"/>
          </p:nvPr>
        </p:nvSpPr>
        <p:spPr/>
        <p:txBody>
          <a:bodyPr/>
          <a:lstStyle/>
          <a:p>
            <a:fld id="{854CF476-2AB4-4684-ACE5-F0AD2795D87C}" type="slidenum">
              <a:rPr lang="en-IE" smtClean="0">
                <a:solidFill>
                  <a:prstClr val="white"/>
                </a:solidFill>
              </a:rPr>
              <a:pPr/>
              <a:t>‹#›</a:t>
            </a:fld>
            <a:endParaRPr lang="en-IE">
              <a:solidFill>
                <a:prstClr val="white"/>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Tree>
    <p:extLst>
      <p:ext uri="{BB962C8B-B14F-4D97-AF65-F5344CB8AC3E}">
        <p14:creationId xmlns:p14="http://schemas.microsoft.com/office/powerpoint/2010/main" val="3460697766"/>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0F1F9F9-304F-5E43-8EAB-BEFAEEEB6E42}"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9392024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0F1F9F9-304F-5E43-8EAB-BEFAEEEB6E42}" type="datetimeFigureOut">
              <a:rPr lang="en-US" smtClean="0"/>
              <a:pPr/>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33861636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0F1F9F9-304F-5E43-8EAB-BEFAEEEB6E42}" type="datetimeFigureOut">
              <a:rPr lang="en-US" smtClean="0"/>
              <a:pPr/>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358797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F1F9F9-304F-5E43-8EAB-BEFAEEEB6E42}" type="datetimeFigureOut">
              <a:rPr lang="en-US" smtClean="0"/>
              <a:pPr/>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12887525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0F1F9F9-304F-5E43-8EAB-BEFAEEEB6E42}"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189761641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0F1F9F9-304F-5E43-8EAB-BEFAEEEB6E42}"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116990185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F1F9F9-304F-5E43-8EAB-BEFAEEEB6E42}"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118647763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0F1F9F9-304F-5E43-8EAB-BEFAEEEB6E42}"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FA6C881-6764-8C4B-9CAE-C3AD5E20F6B1}" type="slidenum">
              <a:rPr lang="en-US" smtClean="0"/>
              <a:pPr/>
              <a:t>‹#›</a:t>
            </a:fld>
            <a:endParaRPr lang="en-US"/>
          </a:p>
        </p:txBody>
      </p:sp>
    </p:spTree>
    <p:extLst>
      <p:ext uri="{BB962C8B-B14F-4D97-AF65-F5344CB8AC3E}">
        <p14:creationId xmlns:p14="http://schemas.microsoft.com/office/powerpoint/2010/main" val="80417379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4648200" y="1981200"/>
            <a:ext cx="3810000" cy="4114800"/>
          </a:xfrm>
        </p:spPr>
        <p:txBody>
          <a:bodyPr rtlCol="0">
            <a:normAutofit/>
          </a:bodyPr>
          <a:lstStyle/>
          <a:p>
            <a:pPr lvl="0"/>
            <a:r>
              <a:rPr lang="en-US" noProof="0"/>
              <a:t>Click icon to add online image</a:t>
            </a:r>
          </a:p>
        </p:txBody>
      </p:sp>
      <p:sp>
        <p:nvSpPr>
          <p:cNvPr id="5" name="Date Placeholder 9"/>
          <p:cNvSpPr>
            <a:spLocks noGrp="1"/>
          </p:cNvSpPr>
          <p:nvPr>
            <p:ph type="dt" sz="half" idx="10"/>
          </p:nvPr>
        </p:nvSpPr>
        <p:spPr/>
        <p:txBody>
          <a:bodyPr/>
          <a:lstStyle>
            <a:lvl1pPr fontAlgn="base">
              <a:spcBef>
                <a:spcPct val="0"/>
              </a:spcBef>
              <a:spcAft>
                <a:spcPct val="0"/>
              </a:spcAft>
              <a:defRPr>
                <a:latin typeface="Arial" pitchFamily="34" charset="0"/>
              </a:defRPr>
            </a:lvl1pPr>
          </a:lstStyle>
          <a:p>
            <a:fld id="{01CD2A58-84D1-4FA3-AEDD-DEEC03A9FAA7}" type="datetimeFigureOut">
              <a:rPr lang="en-US" smtClean="0"/>
              <a:pPr/>
              <a:t>9/1/2026</a:t>
            </a:fld>
            <a:endParaRPr lang="en-GB"/>
          </a:p>
        </p:txBody>
      </p:sp>
      <p:sp>
        <p:nvSpPr>
          <p:cNvPr id="6" name="Footer Placeholder 21"/>
          <p:cNvSpPr>
            <a:spLocks noGrp="1"/>
          </p:cNvSpPr>
          <p:nvPr>
            <p:ph type="ftr" sz="quarter" idx="11"/>
          </p:nvPr>
        </p:nvSpPr>
        <p:spPr/>
        <p:txBody>
          <a:bodyPr/>
          <a:lstStyle>
            <a:lvl1pPr fontAlgn="base">
              <a:spcBef>
                <a:spcPct val="0"/>
              </a:spcBef>
              <a:spcAft>
                <a:spcPct val="0"/>
              </a:spcAft>
              <a:defRPr>
                <a:latin typeface="Arial" pitchFamily="34" charset="0"/>
              </a:defRPr>
            </a:lvl1pPr>
          </a:lstStyle>
          <a:p>
            <a:endParaRPr lang="en-GB"/>
          </a:p>
        </p:txBody>
      </p:sp>
      <p:sp>
        <p:nvSpPr>
          <p:cNvPr id="7" name="Slide Number Placeholder 17"/>
          <p:cNvSpPr>
            <a:spLocks noGrp="1"/>
          </p:cNvSpPr>
          <p:nvPr>
            <p:ph type="sldNum" sz="quarter" idx="12"/>
          </p:nvPr>
        </p:nvSpPr>
        <p:spPr/>
        <p:txBody>
          <a:bodyPr/>
          <a:lstStyle>
            <a:lvl1pPr>
              <a:defRPr>
                <a:latin typeface="Arial" panose="020B0604020202020204" pitchFamily="34" charset="0"/>
              </a:defRPr>
            </a:lvl1pPr>
          </a:lstStyle>
          <a:p>
            <a:fld id="{844FB8AF-974E-498F-947D-A73ECB46DB15}" type="slidenum">
              <a:rPr lang="en-GB" smtClean="0"/>
              <a:pPr/>
              <a:t>‹#›</a:t>
            </a:fld>
            <a:endParaRPr lang="en-GB"/>
          </a:p>
        </p:txBody>
      </p:sp>
    </p:spTree>
    <p:extLst>
      <p:ext uri="{BB962C8B-B14F-4D97-AF65-F5344CB8AC3E}">
        <p14:creationId xmlns:p14="http://schemas.microsoft.com/office/powerpoint/2010/main" val="393306054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9EAEEA4-6BD1-4BED-BF17-615631036F53}" type="datetimeFigureOut">
              <a:rPr lang="en-IE" smtClean="0"/>
              <a:pPr/>
              <a:t>01/09/2026</a:t>
            </a:fld>
            <a:endParaRPr lang="en-IE"/>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IE"/>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854CF476-2AB4-4684-ACE5-F0AD2795D87C}" type="slidenum">
              <a:rPr lang="en-IE" smtClean="0"/>
              <a:pPr/>
              <a:t>‹#›</a:t>
            </a:fld>
            <a:endParaRPr lang="en-I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9EAEEA4-6BD1-4BED-BF17-615631036F53}" type="datetimeFigureOut">
              <a:rPr lang="en-IE" smtClean="0">
                <a:solidFill>
                  <a:prstClr val="white"/>
                </a:solidFill>
              </a:rPr>
              <a:pPr/>
              <a:t>01/09/2026</a:t>
            </a:fld>
            <a:endParaRPr lang="en-IE">
              <a:solidFill>
                <a:prstClr val="white"/>
              </a:solidFill>
            </a:endParaRPr>
          </a:p>
        </p:txBody>
      </p:sp>
      <p:sp>
        <p:nvSpPr>
          <p:cNvPr id="6" name="Footer Placeholder 5"/>
          <p:cNvSpPr>
            <a:spLocks noGrp="1"/>
          </p:cNvSpPr>
          <p:nvPr>
            <p:ph type="ftr" sz="quarter" idx="11"/>
          </p:nvPr>
        </p:nvSpPr>
        <p:spPr/>
        <p:txBody>
          <a:bodyPr/>
          <a:lstStyle/>
          <a:p>
            <a:endParaRPr lang="en-IE">
              <a:solidFill>
                <a:prstClr val="white"/>
              </a:solidFill>
            </a:endParaRPr>
          </a:p>
        </p:txBody>
      </p:sp>
      <p:sp>
        <p:nvSpPr>
          <p:cNvPr id="7" name="Slide Number Placeholder 6"/>
          <p:cNvSpPr>
            <a:spLocks noGrp="1"/>
          </p:cNvSpPr>
          <p:nvPr>
            <p:ph type="sldNum" sz="quarter" idx="12"/>
          </p:nvPr>
        </p:nvSpPr>
        <p:spPr/>
        <p:txBody>
          <a:bodyPr/>
          <a:lstStyle/>
          <a:p>
            <a:fld id="{854CF476-2AB4-4684-ACE5-F0AD2795D87C}" type="slidenum">
              <a:rPr lang="en-IE" smtClean="0">
                <a:solidFill>
                  <a:prstClr val="white"/>
                </a:solidFill>
              </a:rPr>
              <a:pPr/>
              <a:t>‹#›</a:t>
            </a:fld>
            <a:endParaRPr lang="en-IE">
              <a:solidFill>
                <a:prstClr val="white"/>
              </a:solidFill>
            </a:endParaRPr>
          </a:p>
        </p:txBody>
      </p:sp>
      <p:sp>
        <p:nvSpPr>
          <p:cNvPr id="8" name="Title 7"/>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1718515077"/>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pPr/>
              <a:t>01/09/2026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54CF476-2AB4-4684-ACE5-F0AD2795D87C}" type="slidenum">
              <a:rPr lang="en-IE" smtClean="0"/>
              <a:pPr/>
              <a:t>‹#›</a:t>
            </a:fld>
            <a:endParaRPr lang="en-IE"/>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89EAEEA4-6BD1-4BED-BF17-615631036F53}" type="datetimeFigureOut">
              <a:rPr lang="en-IE" smtClean="0"/>
              <a:pPr/>
              <a:t>01/09/2026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54CF476-2AB4-4684-ACE5-F0AD2795D87C}" type="slidenum">
              <a:rPr lang="en-IE" smtClean="0"/>
              <a:pPr/>
              <a:t>‹#›</a:t>
            </a:fld>
            <a:endParaRPr lang="en-IE"/>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89EAEEA4-6BD1-4BED-BF17-615631036F53}" type="datetimeFigureOut">
              <a:rPr lang="en-IE" smtClean="0"/>
              <a:pPr/>
              <a:t>01/09/2026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54CF476-2AB4-4684-ACE5-F0AD2795D87C}" type="slidenum">
              <a:rPr lang="en-IE" smtClean="0"/>
              <a:pPr/>
              <a:t>‹#›</a:t>
            </a:fld>
            <a:endParaRPr lang="en-IE"/>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9EAEEA4-6BD1-4BED-BF17-615631036F53}" type="datetimeFigureOut">
              <a:rPr lang="en-IE" smtClean="0"/>
              <a:pPr/>
              <a:t>01/09/2026</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854CF476-2AB4-4684-ACE5-F0AD2795D87C}" type="slidenum">
              <a:rPr lang="en-IE" smtClean="0"/>
              <a:pPr/>
              <a:t>‹#›</a:t>
            </a:fld>
            <a:endParaRPr lang="en-IE"/>
          </a:p>
        </p:txBody>
      </p:sp>
    </p:spTree>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9EAEEA4-6BD1-4BED-BF17-615631036F53}" type="datetimeFigureOut">
              <a:rPr lang="en-IE" smtClean="0"/>
              <a:pPr/>
              <a:t>01/09/2026</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854CF476-2AB4-4684-ACE5-F0AD2795D87C}" type="slidenum">
              <a:rPr lang="en-IE" smtClean="0"/>
              <a:pPr/>
              <a:t>‹#›</a:t>
            </a:fld>
            <a:endParaRPr lang="en-IE"/>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EAEEA4-6BD1-4BED-BF17-615631036F53}" type="datetimeFigureOut">
              <a:rPr lang="en-IE" smtClean="0"/>
              <a:pPr/>
              <a:t>01/09/2026</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854CF476-2AB4-4684-ACE5-F0AD2795D87C}" type="slidenum">
              <a:rPr lang="en-IE" smtClean="0"/>
              <a:pPr/>
              <a:t>‹#›</a:t>
            </a:fld>
            <a:endParaRPr lang="en-I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89EAEEA4-6BD1-4BED-BF17-615631036F53}" type="datetimeFigureOut">
              <a:rPr lang="en-IE" smtClean="0"/>
              <a:pPr/>
              <a:t>01/09/2026</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854CF476-2AB4-4684-ACE5-F0AD2795D87C}" type="slidenum">
              <a:rPr lang="en-IE" smtClean="0"/>
              <a:pPr/>
              <a:t>‹#›</a:t>
            </a:fld>
            <a:endParaRPr lang="en-IE"/>
          </a:p>
        </p:txBody>
      </p:sp>
    </p:spTree>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p>
        </p:txBody>
      </p:sp>
      <p:sp>
        <p:nvSpPr>
          <p:cNvPr id="5" name="Date Placeholder 4"/>
          <p:cNvSpPr>
            <a:spLocks noGrp="1"/>
          </p:cNvSpPr>
          <p:nvPr>
            <p:ph type="dt" sz="half" idx="10"/>
          </p:nvPr>
        </p:nvSpPr>
        <p:spPr/>
        <p:txBody>
          <a:bodyPr/>
          <a:lstStyle>
            <a:lvl1pPr>
              <a:defRPr>
                <a:solidFill>
                  <a:schemeClr val="tx1"/>
                </a:solidFill>
              </a:defRPr>
            </a:lvl1pPr>
            <a:extLst/>
          </a:lstStyle>
          <a:p>
            <a:fld id="{89EAEEA4-6BD1-4BED-BF17-615631036F53}" type="datetimeFigureOut">
              <a:rPr lang="en-IE" smtClean="0"/>
              <a:pPr/>
              <a:t>01/09/2026</a:t>
            </a:fld>
            <a:endParaRPr lang="en-IE"/>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E"/>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4CF476-2AB4-4684-ACE5-F0AD2795D87C}" type="slidenum">
              <a:rPr lang="en-IE" smtClean="0"/>
              <a:pPr/>
              <a:t>‹#›</a:t>
            </a:fld>
            <a:endParaRPr lang="en-IE"/>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pPr/>
              <a:t>01/09/2026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54CF476-2AB4-4684-ACE5-F0AD2795D87C}" type="slidenum">
              <a:rPr lang="en-IE" smtClean="0"/>
              <a:pPr/>
              <a:t>‹#›</a:t>
            </a:fld>
            <a:endParaRPr lang="en-I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89EAEEA4-6BD1-4BED-BF17-615631036F53}" type="datetimeFigureOut">
              <a:rPr lang="en-IE" smtClean="0"/>
              <a:pPr/>
              <a:t>01/09/2026</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854CF476-2AB4-4684-ACE5-F0AD2795D87C}" type="slidenum">
              <a:rPr lang="en-IE" smtClean="0"/>
              <a:pPr/>
              <a:t>‹#›</a:t>
            </a:fld>
            <a:endParaRPr lang="en-I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8" name="Footer Placeholder 7"/>
          <p:cNvSpPr>
            <a:spLocks noGrp="1"/>
          </p:cNvSpPr>
          <p:nvPr>
            <p:ph type="ftr" sz="quarter" idx="11"/>
          </p:nvPr>
        </p:nvSpPr>
        <p:spPr/>
        <p:txBody>
          <a:bodyPr/>
          <a:lstStyle/>
          <a:p>
            <a:endParaRPr lang="en-IE">
              <a:solidFill>
                <a:prstClr val="black"/>
              </a:solidFill>
            </a:endParaRPr>
          </a:p>
        </p:txBody>
      </p:sp>
      <p:sp>
        <p:nvSpPr>
          <p:cNvPr id="9" name="Slide Number Placeholder 8"/>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94721707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89EAEEA4-6BD1-4BED-BF17-615631036F53}" type="datetimeFigureOut">
              <a:rPr lang="en-IE" smtClean="0">
                <a:solidFill>
                  <a:prstClr val="white"/>
                </a:solidFill>
              </a:rPr>
              <a:pPr/>
              <a:t>01/09/2026</a:t>
            </a:fld>
            <a:endParaRPr lang="en-IE">
              <a:solidFill>
                <a:prstClr val="white"/>
              </a:solidFill>
            </a:endParaRPr>
          </a:p>
        </p:txBody>
      </p:sp>
      <p:sp>
        <p:nvSpPr>
          <p:cNvPr id="4" name="Footer Placeholder 3"/>
          <p:cNvSpPr>
            <a:spLocks noGrp="1"/>
          </p:cNvSpPr>
          <p:nvPr>
            <p:ph type="ftr" sz="quarter" idx="11"/>
          </p:nvPr>
        </p:nvSpPr>
        <p:spPr/>
        <p:txBody>
          <a:bodyPr/>
          <a:lstStyle/>
          <a:p>
            <a:endParaRPr lang="en-IE">
              <a:solidFill>
                <a:prstClr val="white"/>
              </a:solidFill>
            </a:endParaRPr>
          </a:p>
        </p:txBody>
      </p:sp>
      <p:sp>
        <p:nvSpPr>
          <p:cNvPr id="5" name="Slide Number Placeholder 4"/>
          <p:cNvSpPr>
            <a:spLocks noGrp="1"/>
          </p:cNvSpPr>
          <p:nvPr>
            <p:ph type="sldNum" sz="quarter" idx="12"/>
          </p:nvPr>
        </p:nvSpPr>
        <p:spPr/>
        <p:txBody>
          <a:bodyPr/>
          <a:lstStyle/>
          <a:p>
            <a:fld id="{854CF476-2AB4-4684-ACE5-F0AD2795D87C}" type="slidenum">
              <a:rPr lang="en-IE" smtClean="0">
                <a:solidFill>
                  <a:prstClr val="white"/>
                </a:solidFill>
              </a:rPr>
              <a:pPr/>
              <a:t>‹#›</a:t>
            </a:fld>
            <a:endParaRPr lang="en-IE">
              <a:solidFill>
                <a:prstClr val="white"/>
              </a:solidFill>
            </a:endParaRPr>
          </a:p>
        </p:txBody>
      </p:sp>
      <p:sp>
        <p:nvSpPr>
          <p:cNvPr id="6" name="Title 5"/>
          <p:cNvSpPr>
            <a:spLocks noGrp="1"/>
          </p:cNvSpPr>
          <p:nvPr>
            <p:ph type="title"/>
          </p:nvPr>
        </p:nvSpPr>
        <p:spPr/>
        <p:txBody>
          <a:bodyPr rtlCol="0"/>
          <a:lstStyle/>
          <a:p>
            <a:r>
              <a:rPr kumimoji="0" lang="en-US"/>
              <a:t>Click to edit Master title style</a:t>
            </a:r>
          </a:p>
        </p:txBody>
      </p:sp>
    </p:spTree>
    <p:extLst>
      <p:ext uri="{BB962C8B-B14F-4D97-AF65-F5344CB8AC3E}">
        <p14:creationId xmlns:p14="http://schemas.microsoft.com/office/powerpoint/2010/main" val="381995182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3" name="Footer Placeholder 2"/>
          <p:cNvSpPr>
            <a:spLocks noGrp="1"/>
          </p:cNvSpPr>
          <p:nvPr>
            <p:ph type="ftr" sz="quarter" idx="11"/>
          </p:nvPr>
        </p:nvSpPr>
        <p:spPr/>
        <p:txBody>
          <a:bodyPr/>
          <a:lstStyle/>
          <a:p>
            <a:endParaRPr lang="en-IE">
              <a:solidFill>
                <a:prstClr val="black"/>
              </a:solidFill>
            </a:endParaRPr>
          </a:p>
        </p:txBody>
      </p:sp>
      <p:sp>
        <p:nvSpPr>
          <p:cNvPr id="4" name="Slide Number Placeholder 3"/>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207804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89EAEEA4-6BD1-4BED-BF17-615631036F53}" type="datetimeFigureOut">
              <a:rPr lang="en-IE" smtClean="0">
                <a:solidFill>
                  <a:prstClr val="black"/>
                </a:solidFill>
              </a:rPr>
              <a:pPr/>
              <a:t>01/09/2026</a:t>
            </a:fld>
            <a:endParaRPr lang="en-IE">
              <a:solidFill>
                <a:prstClr val="black"/>
              </a:solidFill>
            </a:endParaRPr>
          </a:p>
        </p:txBody>
      </p:sp>
      <p:sp>
        <p:nvSpPr>
          <p:cNvPr id="6" name="Footer Placeholder 5"/>
          <p:cNvSpPr>
            <a:spLocks noGrp="1"/>
          </p:cNvSpPr>
          <p:nvPr>
            <p:ph type="ftr" sz="quarter" idx="11"/>
          </p:nvPr>
        </p:nvSpPr>
        <p:spPr/>
        <p:txBody>
          <a:bodyPr/>
          <a:lstStyle/>
          <a:p>
            <a:endParaRPr lang="en-IE">
              <a:solidFill>
                <a:prstClr val="black"/>
              </a:solidFill>
            </a:endParaRPr>
          </a:p>
        </p:txBody>
      </p:sp>
      <p:sp>
        <p:nvSpPr>
          <p:cNvPr id="7" name="Slide Number Placeholder 6"/>
          <p:cNvSpPr>
            <a:spLocks noGrp="1"/>
          </p:cNvSpPr>
          <p:nvPr>
            <p:ph type="sldNum" sz="quarter" idx="12"/>
          </p:nvPr>
        </p:nvSpPr>
        <p:spPr/>
        <p:txBody>
          <a:bodyPr/>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85437403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p>
        </p:txBody>
      </p:sp>
      <p:sp>
        <p:nvSpPr>
          <p:cNvPr id="5" name="Date Placeholder 4"/>
          <p:cNvSpPr>
            <a:spLocks noGrp="1"/>
          </p:cNvSpPr>
          <p:nvPr>
            <p:ph type="dt" sz="half" idx="10"/>
          </p:nvPr>
        </p:nvSpPr>
        <p:spPr/>
        <p:txBody>
          <a:bodyPr/>
          <a:lstStyle>
            <a:lvl1pPr>
              <a:defRPr>
                <a:solidFill>
                  <a:schemeClr val="tx1"/>
                </a:solidFill>
              </a:defRPr>
            </a:lvl1pPr>
            <a:extLst/>
          </a:lstStyle>
          <a:p>
            <a:fld id="{89EAEEA4-6BD1-4BED-BF17-615631036F53}" type="datetimeFigureOut">
              <a:rPr lang="en-IE" smtClean="0">
                <a:solidFill>
                  <a:prstClr val="white"/>
                </a:solidFill>
              </a:rPr>
              <a:pPr/>
              <a:t>01/09/2026</a:t>
            </a:fld>
            <a:endParaRPr lang="en-IE">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IE">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54CF476-2AB4-4684-ACE5-F0AD2795D87C}" type="slidenum">
              <a:rPr lang="en-IE" smtClean="0">
                <a:solidFill>
                  <a:prstClr val="white"/>
                </a:solidFill>
              </a:rPr>
              <a:pPr/>
              <a:t>‹#›</a:t>
            </a:fld>
            <a:endParaRPr lang="en-IE">
              <a:solidFill>
                <a:prstClr val="white"/>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white"/>
              </a:solidFill>
            </a:endParaRPr>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a:solidFill>
                <a:prstClr val="white"/>
              </a:solidFill>
            </a:endParaRPr>
          </a:p>
        </p:txBody>
      </p:sp>
    </p:spTree>
    <p:extLst>
      <p:ext uri="{BB962C8B-B14F-4D97-AF65-F5344CB8AC3E}">
        <p14:creationId xmlns:p14="http://schemas.microsoft.com/office/powerpoint/2010/main" val="1766290315"/>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1.jpe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6.xml"/><Relationship Id="rId13" Type="http://schemas.openxmlformats.org/officeDocument/2006/relationships/image" Target="../media/image1.jpeg"/><Relationship Id="rId3" Type="http://schemas.openxmlformats.org/officeDocument/2006/relationships/slideLayout" Target="../slideLayouts/slideLayout41.xml"/><Relationship Id="rId7" Type="http://schemas.openxmlformats.org/officeDocument/2006/relationships/slideLayout" Target="../slideLayouts/slideLayout45.xml"/><Relationship Id="rId12" Type="http://schemas.openxmlformats.org/officeDocument/2006/relationships/theme" Target="../theme/theme4.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5" Type="http://schemas.openxmlformats.org/officeDocument/2006/relationships/slideLayout" Target="../slideLayouts/slideLayout43.xml"/><Relationship Id="rId10" Type="http://schemas.openxmlformats.org/officeDocument/2006/relationships/slideLayout" Target="../slideLayouts/slideLayout48.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Right Triangle 13"/>
          <p:cNvSpPr>
            <a:spLocks/>
          </p:cNvSpPr>
          <p:nvPr/>
        </p:nvSpPr>
        <p:spPr bwMode="auto">
          <a:xfrm>
            <a:off x="-6042" y="5791253"/>
            <a:ext cx="3402314" cy="1080868"/>
          </a:xfrm>
          <a:prstGeom prst="rtTriangle">
            <a:avLst/>
          </a:prstGeom>
          <a:blipFill>
            <a:blip r:embed="rId14"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9EAEEA4-6BD1-4BED-BF17-615631036F53}" type="datetimeFigureOut">
              <a:rPr lang="en-IE" smtClean="0">
                <a:solidFill>
                  <a:prstClr val="black"/>
                </a:solidFill>
              </a:rPr>
              <a:pPr/>
              <a:t>01/09/2026</a:t>
            </a:fld>
            <a:endParaRPr lang="en-IE">
              <a:solidFill>
                <a:prstClr val="black"/>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E">
              <a:solidFill>
                <a:prstClr val="black"/>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3859402945"/>
      </p:ext>
    </p:extLst>
  </p:cSld>
  <p:clrMap bg1="lt1" tx1="dk1" bg2="lt2" tx2="dk2" accent1="accent1" accent2="accent2" accent3="accent3" accent4="accent4" accent5="accent5" accent6="accent6" hlink="hlink" folHlink="folHlink"/>
  <p:sldLayoutIdLst>
    <p:sldLayoutId id="2147483661"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 id="2147483714"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4" name="Right Triangle 13"/>
          <p:cNvSpPr>
            <a:spLocks/>
          </p:cNvSpPr>
          <p:nvPr/>
        </p:nvSpPr>
        <p:spPr bwMode="auto">
          <a:xfrm>
            <a:off x="-6042" y="5791253"/>
            <a:ext cx="3402314" cy="1080868"/>
          </a:xfrm>
          <a:prstGeom prst="rtTriangle">
            <a:avLst/>
          </a:prstGeom>
          <a:blipFill>
            <a:blip r:embed="rId16"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9EAEEA4-6BD1-4BED-BF17-615631036F53}" type="datetimeFigureOut">
              <a:rPr lang="en-IE" smtClean="0">
                <a:solidFill>
                  <a:prstClr val="black"/>
                </a:solidFill>
              </a:rPr>
              <a:pPr/>
              <a:t>01/09/2026</a:t>
            </a:fld>
            <a:endParaRPr lang="en-IE">
              <a:solidFill>
                <a:prstClr val="black"/>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E">
              <a:solidFill>
                <a:prstClr val="black"/>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54CF476-2AB4-4684-ACE5-F0AD2795D87C}" type="slidenum">
              <a:rPr lang="en-IE" smtClean="0">
                <a:solidFill>
                  <a:prstClr val="black"/>
                </a:solidFill>
              </a:rPr>
              <a:pPr/>
              <a:t>‹#›</a:t>
            </a:fld>
            <a:endParaRPr lang="en-IE">
              <a:solidFill>
                <a:prstClr val="black"/>
              </a:solidFill>
            </a:endParaRPr>
          </a:p>
        </p:txBody>
      </p:sp>
    </p:spTree>
    <p:extLst>
      <p:ext uri="{BB962C8B-B14F-4D97-AF65-F5344CB8AC3E}">
        <p14:creationId xmlns:p14="http://schemas.microsoft.com/office/powerpoint/2010/main" val="17821548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703" r:id="rId14"/>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0F1F9F9-304F-5E43-8EAB-BEFAEEEB6E42}" type="datetimeFigureOut">
              <a:rPr lang="en-US" smtClean="0"/>
              <a:pPr/>
              <a:t>9/1/2026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A6C881-6764-8C4B-9CAE-C3AD5E20F6B1}" type="slidenum">
              <a:rPr lang="en-US" smtClean="0"/>
              <a:pPr/>
              <a:t>‹#›</a:t>
            </a:fld>
            <a:endParaRPr lang="en-US"/>
          </a:p>
        </p:txBody>
      </p:sp>
    </p:spTree>
    <p:extLst>
      <p:ext uri="{BB962C8B-B14F-4D97-AF65-F5344CB8AC3E}">
        <p14:creationId xmlns:p14="http://schemas.microsoft.com/office/powerpoint/2010/main" val="1676742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9EAEEA4-6BD1-4BED-BF17-615631036F53}" type="datetimeFigureOut">
              <a:rPr lang="en-IE" smtClean="0"/>
              <a:pPr/>
              <a:t>01/09/2026</a:t>
            </a:fld>
            <a:endParaRPr lang="en-IE"/>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IE"/>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854CF476-2AB4-4684-ACE5-F0AD2795D87C}" type="slidenum">
              <a:rPr lang="en-IE" smtClean="0"/>
              <a:pPr/>
              <a:t>‹#›</a:t>
            </a:fld>
            <a:endParaRPr lang="en-IE"/>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jpeg"/><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2.jpe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12.xml"/><Relationship Id="rId1" Type="http://schemas.openxmlformats.org/officeDocument/2006/relationships/tags" Target="../tags/tag15.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19.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7.xml"/><Relationship Id="rId1" Type="http://schemas.openxmlformats.org/officeDocument/2006/relationships/tags" Target="../tags/tag2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4.xml"/><Relationship Id="rId1" Type="http://schemas.openxmlformats.org/officeDocument/2006/relationships/tags" Target="../tags/tag21.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14.xml"/><Relationship Id="rId1" Type="http://schemas.openxmlformats.org/officeDocument/2006/relationships/tags" Target="../tags/tag2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23.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2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0.xml"/><Relationship Id="rId1" Type="http://schemas.openxmlformats.org/officeDocument/2006/relationships/tags" Target="../tags/tag25.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26.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4.xml"/><Relationship Id="rId1" Type="http://schemas.openxmlformats.org/officeDocument/2006/relationships/tags" Target="../tags/tag27.xml"/><Relationship Id="rId4" Type="http://schemas.openxmlformats.org/officeDocument/2006/relationships/image" Target="../media/image2.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4.xml"/><Relationship Id="rId1" Type="http://schemas.openxmlformats.org/officeDocument/2006/relationships/tags" Target="../tags/tag28.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4.xml"/><Relationship Id="rId1" Type="http://schemas.openxmlformats.org/officeDocument/2006/relationships/tags" Target="../tags/tag29.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7.xml"/><Relationship Id="rId1" Type="http://schemas.openxmlformats.org/officeDocument/2006/relationships/tags" Target="../tags/tag3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0.xml"/><Relationship Id="rId1" Type="http://schemas.openxmlformats.org/officeDocument/2006/relationships/tags" Target="../tags/tag31.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33.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34.xml"/></Relationships>
</file>

<file path=ppt/slides/_rels/slide3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slideLayout" Target="../slideLayouts/slideLayout14.xml"/><Relationship Id="rId1" Type="http://schemas.openxmlformats.org/officeDocument/2006/relationships/tags" Target="../tags/tag35.xml"/><Relationship Id="rId6" Type="http://schemas.openxmlformats.org/officeDocument/2006/relationships/image" Target="../media/image20.png"/><Relationship Id="rId5" Type="http://schemas.openxmlformats.org/officeDocument/2006/relationships/image" Target="../media/image19.png"/><Relationship Id="rId10" Type="http://schemas.openxmlformats.org/officeDocument/2006/relationships/image" Target="../media/image2.jpeg"/><Relationship Id="rId4" Type="http://schemas.openxmlformats.org/officeDocument/2006/relationships/image" Target="../media/image18.png"/><Relationship Id="rId9"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4.xml"/><Relationship Id="rId1" Type="http://schemas.openxmlformats.org/officeDocument/2006/relationships/tags" Target="../tags/tag36.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37.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38.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4.xml"/><Relationship Id="rId1" Type="http://schemas.openxmlformats.org/officeDocument/2006/relationships/tags" Target="../tags/tag3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40.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41.xml"/></Relationships>
</file>

<file path=ppt/slides/_rels/slide3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slideLayout" Target="../slideLayouts/slideLayout14.xml"/><Relationship Id="rId1" Type="http://schemas.openxmlformats.org/officeDocument/2006/relationships/tags" Target="../tags/tag42.xml"/><Relationship Id="rId4" Type="http://schemas.openxmlformats.org/officeDocument/2006/relationships/image" Target="../media/image3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4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 Id="rId5" Type="http://schemas.openxmlformats.org/officeDocument/2006/relationships/image" Target="../media/image34.png"/><Relationship Id="rId4" Type="http://schemas.openxmlformats.org/officeDocument/2006/relationships/image" Target="../media/image33.png"/></Relationships>
</file>

<file path=ppt/slides/_rels/slide4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44.xml"/></Relationships>
</file>

<file path=ppt/slides/_rels/slide47.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image" Target="../media/image38.png"/><Relationship Id="rId5" Type="http://schemas.openxmlformats.org/officeDocument/2006/relationships/notesSlide" Target="../notesSlides/notesSlide16.xml"/><Relationship Id="rId4"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4.xml"/><Relationship Id="rId1" Type="http://schemas.openxmlformats.org/officeDocument/2006/relationships/tags" Target="../tags/tag48.xml"/><Relationship Id="rId5" Type="http://schemas.openxmlformats.org/officeDocument/2006/relationships/image" Target="../media/image40.jpeg"/><Relationship Id="rId4" Type="http://schemas.openxmlformats.org/officeDocument/2006/relationships/image" Target="../media/image39.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4.xml"/><Relationship Id="rId1" Type="http://schemas.openxmlformats.org/officeDocument/2006/relationships/tags" Target="../tags/tag49.xml"/><Relationship Id="rId5" Type="http://schemas.openxmlformats.org/officeDocument/2006/relationships/image" Target="../media/image39.png"/><Relationship Id="rId4" Type="http://schemas.openxmlformats.org/officeDocument/2006/relationships/image" Target="../media/image41.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tags" Target="../tags/tag52.xml"/><Relationship Id="rId7" Type="http://schemas.openxmlformats.org/officeDocument/2006/relationships/image" Target="../media/image43.png"/><Relationship Id="rId2" Type="http://schemas.openxmlformats.org/officeDocument/2006/relationships/tags" Target="../tags/tag51.xml"/><Relationship Id="rId1" Type="http://schemas.openxmlformats.org/officeDocument/2006/relationships/tags" Target="../tags/tag50.xml"/><Relationship Id="rId6" Type="http://schemas.openxmlformats.org/officeDocument/2006/relationships/image" Target="../media/image42.png"/><Relationship Id="rId5" Type="http://schemas.openxmlformats.org/officeDocument/2006/relationships/notesSlide" Target="../notesSlides/notesSlide19.xml"/><Relationship Id="rId4"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4.xml"/><Relationship Id="rId1" Type="http://schemas.openxmlformats.org/officeDocument/2006/relationships/tags" Target="../tags/tag53.xml"/><Relationship Id="rId5" Type="http://schemas.openxmlformats.org/officeDocument/2006/relationships/image" Target="../media/image45.png"/><Relationship Id="rId4" Type="http://schemas.openxmlformats.org/officeDocument/2006/relationships/image" Target="../media/image44.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54.xml"/></Relationships>
</file>

<file path=ppt/slides/_rels/slide5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slideLayout" Target="../slideLayouts/slideLayout19.xml"/><Relationship Id="rId1" Type="http://schemas.openxmlformats.org/officeDocument/2006/relationships/tags" Target="../tags/tag55.xml"/></Relationships>
</file>

<file path=ppt/slides/_rels/slide5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slideLayout" Target="../slideLayouts/slideLayout14.xml"/><Relationship Id="rId1" Type="http://schemas.openxmlformats.org/officeDocument/2006/relationships/tags" Target="../tags/tag56.xml"/></Relationships>
</file>

<file path=ppt/slides/_rels/slide5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14.xml"/><Relationship Id="rId1" Type="http://schemas.openxmlformats.org/officeDocument/2006/relationships/tags" Target="../tags/tag57.xml"/></Relationships>
</file>

<file path=ppt/slides/_rels/slide5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14.xml"/><Relationship Id="rId1" Type="http://schemas.openxmlformats.org/officeDocument/2006/relationships/tags" Target="../tags/tag58.xml"/></Relationships>
</file>

<file path=ppt/slides/_rels/slide57.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png"/><Relationship Id="rId2" Type="http://schemas.openxmlformats.org/officeDocument/2006/relationships/slideLayout" Target="../slideLayouts/slideLayout26.xml"/><Relationship Id="rId1" Type="http://schemas.openxmlformats.org/officeDocument/2006/relationships/tags" Target="../tags/tag59.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jpeg"/></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60.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4.xml"/><Relationship Id="rId1" Type="http://schemas.openxmlformats.org/officeDocument/2006/relationships/tags" Target="../tags/tag61.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4.xml"/><Relationship Id="rId1" Type="http://schemas.openxmlformats.org/officeDocument/2006/relationships/tags" Target="../tags/tag62.xml"/><Relationship Id="rId5" Type="http://schemas.openxmlformats.org/officeDocument/2006/relationships/image" Target="../media/image56.jpeg"/><Relationship Id="rId4" Type="http://schemas.openxmlformats.org/officeDocument/2006/relationships/image" Target="../media/image55.jpeg"/></Relationships>
</file>

<file path=ppt/slides/_rels/slide61.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63.xml"/></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4.xml"/><Relationship Id="rId1" Type="http://schemas.openxmlformats.org/officeDocument/2006/relationships/tags" Target="../tags/tag64.xml"/></Relationships>
</file>

<file path=ppt/slides/_rels/slide6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14.xml"/><Relationship Id="rId1" Type="http://schemas.openxmlformats.org/officeDocument/2006/relationships/tags" Target="../tags/tag65.xml"/></Relationships>
</file>

<file path=ppt/slides/_rels/slide64.xml.rels><?xml version="1.0" encoding="UTF-8" standalone="yes"?>
<Relationships xmlns="http://schemas.openxmlformats.org/package/2006/relationships"><Relationship Id="rId2" Type="http://schemas.openxmlformats.org/officeDocument/2006/relationships/slideLayout" Target="../slideLayouts/slideLayout14.xml"/><Relationship Id="rId1" Type="http://schemas.openxmlformats.org/officeDocument/2006/relationships/tags" Target="../tags/tag66.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30.xml"/><Relationship Id="rId1" Type="http://schemas.openxmlformats.org/officeDocument/2006/relationships/tags" Target="../tags/tag9.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notesSlide" Target="../notesSlides/notesSlide4.xml"/><Relationship Id="rId7" Type="http://schemas.openxmlformats.org/officeDocument/2006/relationships/image" Target="../media/image9.png"/><Relationship Id="rId2" Type="http://schemas.openxmlformats.org/officeDocument/2006/relationships/slideLayout" Target="../slideLayouts/slideLayout33.xml"/><Relationship Id="rId1" Type="http://schemas.openxmlformats.org/officeDocument/2006/relationships/tags" Target="../tags/tag10.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859100"/>
            <a:ext cx="8229600" cy="1143000"/>
          </a:xfrm>
        </p:spPr>
        <p:txBody>
          <a:bodyPr>
            <a:normAutofit fontScale="90000"/>
          </a:bodyPr>
          <a:lstStyle/>
          <a:p>
            <a:pPr algn="ctr" eaLnBrk="1" fontAlgn="auto" hangingPunct="1">
              <a:spcAft>
                <a:spcPts val="0"/>
              </a:spcAft>
              <a:defRPr/>
            </a:pPr>
            <a:r>
              <a:rPr lang="en-GB"/>
              <a:t>Working at Heights</a:t>
            </a:r>
            <a:br>
              <a:rPr lang="en-GB"/>
            </a:br>
            <a:r>
              <a:rPr lang="en-GB"/>
              <a:t> </a:t>
            </a:r>
            <a:r>
              <a:rPr lang="ga-IE"/>
              <a:t>Course</a:t>
            </a:r>
            <a:endParaRPr lang="en-GB"/>
          </a:p>
        </p:txBody>
      </p:sp>
      <p:sp>
        <p:nvSpPr>
          <p:cNvPr id="10246" name="TextBox 6"/>
          <p:cNvSpPr txBox="1">
            <a:spLocks noChangeArrowheads="1"/>
          </p:cNvSpPr>
          <p:nvPr/>
        </p:nvSpPr>
        <p:spPr bwMode="auto">
          <a:xfrm>
            <a:off x="604372" y="2420888"/>
            <a:ext cx="8216099" cy="1077218"/>
          </a:xfrm>
          <a:prstGeom prst="rect">
            <a:avLst/>
          </a:prstGeom>
          <a:noFill/>
          <a:ln w="9525">
            <a:noFill/>
            <a:miter lim="800000"/>
            <a:headEnd/>
            <a:tailEnd/>
          </a:ln>
        </p:spPr>
        <p:txBody>
          <a:bodyPr wrap="square">
            <a:spAutoFit/>
          </a:bodyPr>
          <a:lstStyle/>
          <a:p>
            <a:pPr algn="ctr"/>
            <a:r>
              <a:rPr lang="en-IE" sz="3200" b="1">
                <a:solidFill>
                  <a:prstClr val="black"/>
                </a:solidFill>
              </a:rPr>
              <a:t>Presented by </a:t>
            </a:r>
          </a:p>
          <a:p>
            <a:pPr algn="ctr"/>
            <a:r>
              <a:rPr lang="en-IE" sz="3200" b="1">
                <a:solidFill>
                  <a:prstClr val="black"/>
                </a:solidFill>
              </a:rPr>
              <a:t>Conor Kelleher </a:t>
            </a:r>
          </a:p>
        </p:txBody>
      </p:sp>
      <p:pic>
        <p:nvPicPr>
          <p:cNvPr id="3" name="Picture 3" descr="qualtec logo.jpg">
            <a:extLst>
              <a:ext uri="{FF2B5EF4-FFF2-40B4-BE49-F238E27FC236}">
                <a16:creationId xmlns:a16="http://schemas.microsoft.com/office/drawing/2014/main" id="{7CE18CAE-B9DD-5940-AEA3-A38FD40F9DC2}"/>
              </a:ext>
            </a:extLst>
          </p:cNvPr>
          <p:cNvPicPr>
            <a:picLocks noChangeAspect="1"/>
          </p:cNvPicPr>
          <p:nvPr/>
        </p:nvPicPr>
        <p:blipFill>
          <a:blip r:embed="rId4"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854298426"/>
      </p:ext>
    </p:extLst>
  </p:cSld>
  <p:clrMapOvr>
    <a:masterClrMapping/>
  </p:clrMapOvr>
  <p:transition>
    <p:checke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a:bodyPr>
          <a:lstStyle/>
          <a:p>
            <a:r>
              <a:rPr lang="en-US" sz="4000"/>
              <a:t>Working at Height</a:t>
            </a:r>
          </a:p>
        </p:txBody>
      </p:sp>
      <p:pic>
        <p:nvPicPr>
          <p:cNvPr id="11266" name="Picture 2"/>
          <p:cNvPicPr>
            <a:picLocks noGrp="1" noChangeAspect="1" noChangeArrowheads="1"/>
          </p:cNvPicPr>
          <p:nvPr>
            <p:ph idx="1"/>
          </p:nvPr>
        </p:nvPicPr>
        <p:blipFill>
          <a:blip r:embed="rId5" cstate="email">
            <a:extLst>
              <a:ext uri="{28A0092B-C50C-407E-A947-70E740481C1C}">
                <a14:useLocalDpi xmlns:a14="http://schemas.microsoft.com/office/drawing/2010/main" val="0"/>
              </a:ext>
            </a:extLst>
          </a:blip>
          <a:srcRect/>
          <a:stretch>
            <a:fillRect/>
          </a:stretch>
        </p:blipFill>
        <p:spPr bwMode="auto">
          <a:xfrm>
            <a:off x="1763688" y="1196752"/>
            <a:ext cx="5962983" cy="4867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descr="qualtec logo.jpg">
            <a:extLst>
              <a:ext uri="{FF2B5EF4-FFF2-40B4-BE49-F238E27FC236}">
                <a16:creationId xmlns:a16="http://schemas.microsoft.com/office/drawing/2014/main" id="{B137AFE8-0D14-B49D-13EA-4EC67E3C3FCB}"/>
              </a:ext>
            </a:extLst>
          </p:cNvPr>
          <p:cNvPicPr>
            <a:picLocks noChangeAspect="1"/>
          </p:cNvPicPr>
          <p:nvPr/>
        </p:nvPicPr>
        <p:blipFill>
          <a:blip r:embed="rId6"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260670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a:bodyPr>
          <a:lstStyle/>
          <a:p>
            <a:r>
              <a:rPr lang="en-US" sz="4000"/>
              <a:t>Working at Height</a:t>
            </a:r>
          </a:p>
        </p:txBody>
      </p:sp>
      <p:pic>
        <p:nvPicPr>
          <p:cNvPr id="12290" name="Picture 2"/>
          <p:cNvPicPr>
            <a:picLocks noGrp="1" noChangeAspect="1" noChangeArrowheads="1"/>
          </p:cNvPicPr>
          <p:nvPr>
            <p:ph idx="1"/>
          </p:nvPr>
        </p:nvPicPr>
        <p:blipFill>
          <a:blip r:embed="rId5" cstate="email">
            <a:extLst>
              <a:ext uri="{28A0092B-C50C-407E-A947-70E740481C1C}">
                <a14:useLocalDpi xmlns:a14="http://schemas.microsoft.com/office/drawing/2010/main" val="0"/>
              </a:ext>
            </a:extLst>
          </a:blip>
          <a:srcRect/>
          <a:stretch>
            <a:fillRect/>
          </a:stretch>
        </p:blipFill>
        <p:spPr bwMode="auto">
          <a:xfrm>
            <a:off x="1691680" y="1412776"/>
            <a:ext cx="5904656" cy="44251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descr="qualtec logo.jpg">
            <a:extLst>
              <a:ext uri="{FF2B5EF4-FFF2-40B4-BE49-F238E27FC236}">
                <a16:creationId xmlns:a16="http://schemas.microsoft.com/office/drawing/2014/main" id="{85F174FC-0B1D-94A2-CFE4-BC2F44D754BB}"/>
              </a:ext>
            </a:extLst>
          </p:cNvPr>
          <p:cNvPicPr>
            <a:picLocks noChangeAspect="1"/>
          </p:cNvPicPr>
          <p:nvPr/>
        </p:nvPicPr>
        <p:blipFill>
          <a:blip r:embed="rId6"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095303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a:t>Why? Statistics</a:t>
            </a:r>
          </a:p>
        </p:txBody>
      </p:sp>
      <p:sp>
        <p:nvSpPr>
          <p:cNvPr id="4" name="Text Placeholder 3"/>
          <p:cNvSpPr>
            <a:spLocks noGrp="1"/>
          </p:cNvSpPr>
          <p:nvPr>
            <p:ph type="body" sz="half" idx="2"/>
          </p:nvPr>
        </p:nvSpPr>
        <p:spPr>
          <a:xfrm>
            <a:off x="179511" y="1541802"/>
            <a:ext cx="8229599" cy="4530725"/>
          </a:xfrm>
        </p:spPr>
        <p:txBody>
          <a:bodyPr>
            <a:normAutofit/>
          </a:bodyPr>
          <a:lstStyle/>
          <a:p>
            <a:r>
              <a:rPr lang="en-US"/>
              <a:t>Biggest cause of fatalities in construction</a:t>
            </a:r>
          </a:p>
          <a:p>
            <a:r>
              <a:rPr lang="en-IE"/>
              <a:t>11 fatalities in both 2018 &amp; 2019</a:t>
            </a:r>
          </a:p>
        </p:txBody>
      </p:sp>
      <p:pic>
        <p:nvPicPr>
          <p:cNvPr id="9"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874192"/>
            <a:ext cx="6370820" cy="398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qualtec logo.jpg">
            <a:extLst>
              <a:ext uri="{FF2B5EF4-FFF2-40B4-BE49-F238E27FC236}">
                <a16:creationId xmlns:a16="http://schemas.microsoft.com/office/drawing/2014/main" id="{F3C8077E-15A9-1C86-B0B0-0D0D8039FA1F}"/>
              </a:ext>
            </a:extLst>
          </p:cNvPr>
          <p:cNvPicPr>
            <a:picLocks noChangeAspect="1"/>
          </p:cNvPicPr>
          <p:nvPr/>
        </p:nvPicPr>
        <p:blipFill>
          <a:blip r:embed="rId4"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10989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CB4C8BA-E570-4784-AF8B-CFD4185C6546}"/>
              </a:ext>
            </a:extLst>
          </p:cNvPr>
          <p:cNvSpPr>
            <a:spLocks noGrp="1"/>
          </p:cNvSpPr>
          <p:nvPr>
            <p:ph idx="1"/>
          </p:nvPr>
        </p:nvSpPr>
        <p:spPr>
          <a:xfrm>
            <a:off x="-2875" y="1481328"/>
            <a:ext cx="9149750" cy="4525963"/>
          </a:xfrm>
        </p:spPr>
        <p:txBody>
          <a:bodyPr vert="horz" anchor="t">
            <a:normAutofit/>
          </a:bodyPr>
          <a:lstStyle/>
          <a:p>
            <a:pPr marL="109855" indent="0">
              <a:buNone/>
            </a:pPr>
            <a:r>
              <a:rPr lang="en-GB">
                <a:ea typeface="+mn-lt"/>
                <a:cs typeface="+mn-lt"/>
              </a:rPr>
              <a:t>Alan Hind (U.K.) fell 6 metres through a roof he had been working on. </a:t>
            </a:r>
            <a:endParaRPr lang="en-US">
              <a:ea typeface="+mn-lt"/>
              <a:cs typeface="+mn-lt"/>
            </a:endParaRPr>
          </a:p>
          <a:p>
            <a:pPr marL="109855" indent="0">
              <a:buNone/>
            </a:pPr>
            <a:r>
              <a:rPr lang="en-GB">
                <a:ea typeface="+mn-lt"/>
                <a:cs typeface="+mn-lt"/>
              </a:rPr>
              <a:t>He had 16 skull fractures, broke his jaw in 3 places, fractured his wrist, damaged kidney, deaf in right ear, blind in left eye and suffered brain damage resulting in permanent personality change.</a:t>
            </a:r>
          </a:p>
          <a:p>
            <a:pPr marL="109855" indent="0">
              <a:buNone/>
            </a:pPr>
            <a:endParaRPr lang="en-GB">
              <a:cs typeface="Lucida Sans Unicode"/>
            </a:endParaRPr>
          </a:p>
        </p:txBody>
      </p:sp>
      <p:sp>
        <p:nvSpPr>
          <p:cNvPr id="3" name="Title 2">
            <a:extLst>
              <a:ext uri="{FF2B5EF4-FFF2-40B4-BE49-F238E27FC236}">
                <a16:creationId xmlns:a16="http://schemas.microsoft.com/office/drawing/2014/main" id="{BEE4052B-FB6B-4D6F-9947-AE3A349D388C}"/>
              </a:ext>
            </a:extLst>
          </p:cNvPr>
          <p:cNvSpPr>
            <a:spLocks noGrp="1"/>
          </p:cNvSpPr>
          <p:nvPr>
            <p:ph type="title"/>
          </p:nvPr>
        </p:nvSpPr>
        <p:spPr/>
        <p:txBody>
          <a:bodyPr/>
          <a:lstStyle/>
          <a:p>
            <a:r>
              <a:rPr lang="en-GB">
                <a:cs typeface="Lucida Sans Unicode"/>
              </a:rPr>
              <a:t>Case Study</a:t>
            </a:r>
            <a:endParaRPr lang="en-GB"/>
          </a:p>
        </p:txBody>
      </p:sp>
      <p:pic>
        <p:nvPicPr>
          <p:cNvPr id="4" name="Picture 4" descr="A close up of a person&#10;&#10;Description generated with very high confidence">
            <a:extLst>
              <a:ext uri="{FF2B5EF4-FFF2-40B4-BE49-F238E27FC236}">
                <a16:creationId xmlns:a16="http://schemas.microsoft.com/office/drawing/2014/main" id="{50DCE2E9-6719-4A7C-B866-5CFA33A5C5A2}"/>
              </a:ext>
            </a:extLst>
          </p:cNvPr>
          <p:cNvPicPr>
            <a:picLocks noChangeAspect="1"/>
          </p:cNvPicPr>
          <p:nvPr/>
        </p:nvPicPr>
        <p:blipFill>
          <a:blip r:embed="rId3"/>
          <a:stretch>
            <a:fillRect/>
          </a:stretch>
        </p:blipFill>
        <p:spPr>
          <a:xfrm>
            <a:off x="4204210" y="4022605"/>
            <a:ext cx="1914525" cy="2838450"/>
          </a:xfrm>
          <a:prstGeom prst="rect">
            <a:avLst/>
          </a:prstGeom>
        </p:spPr>
      </p:pic>
      <p:pic>
        <p:nvPicPr>
          <p:cNvPr id="5" name="Picture 3" descr="qualtec logo.jpg">
            <a:extLst>
              <a:ext uri="{FF2B5EF4-FFF2-40B4-BE49-F238E27FC236}">
                <a16:creationId xmlns:a16="http://schemas.microsoft.com/office/drawing/2014/main" id="{523A437F-98CE-6D4D-CA21-5D1A03E6DF3D}"/>
              </a:ext>
            </a:extLst>
          </p:cNvPr>
          <p:cNvPicPr>
            <a:picLocks noChangeAspect="1"/>
          </p:cNvPicPr>
          <p:nvPr/>
        </p:nvPicPr>
        <p:blipFill>
          <a:blip r:embed="rId4"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4795832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0575FE9-8735-4676-A9DD-D7D73150E95F}"/>
              </a:ext>
            </a:extLst>
          </p:cNvPr>
          <p:cNvSpPr>
            <a:spLocks noGrp="1"/>
          </p:cNvSpPr>
          <p:nvPr>
            <p:ph idx="1"/>
          </p:nvPr>
        </p:nvSpPr>
        <p:spPr>
          <a:xfrm>
            <a:off x="-31630" y="1441562"/>
            <a:ext cx="9207259" cy="4525963"/>
          </a:xfrm>
        </p:spPr>
        <p:txBody>
          <a:bodyPr vert="horz" anchor="t">
            <a:normAutofit/>
          </a:bodyPr>
          <a:lstStyle/>
          <a:p>
            <a:pPr marL="109855" indent="0">
              <a:buNone/>
            </a:pPr>
            <a:r>
              <a:rPr lang="en-GB"/>
              <a:t>Failure to provide safe place of work</a:t>
            </a:r>
            <a:endParaRPr lang="en-US"/>
          </a:p>
          <a:p>
            <a:pPr marL="109855" indent="0">
              <a:buNone/>
            </a:pPr>
            <a:r>
              <a:rPr lang="en-GB"/>
              <a:t>Failure to provide safe plant / equipment </a:t>
            </a:r>
            <a:endParaRPr lang="en-US">
              <a:cs typeface="Lucida Sans Unicode"/>
            </a:endParaRPr>
          </a:p>
          <a:p>
            <a:pPr marL="109855" indent="0">
              <a:buNone/>
            </a:pPr>
            <a:r>
              <a:rPr lang="en-GB"/>
              <a:t>Inadequate information, instruction, training or supervision</a:t>
            </a:r>
            <a:endParaRPr lang="en-GB">
              <a:cs typeface="Lucida Sans Unicode"/>
            </a:endParaRPr>
          </a:p>
          <a:p>
            <a:pPr marL="109855" indent="0">
              <a:buNone/>
            </a:pPr>
            <a:r>
              <a:rPr lang="en-GB"/>
              <a:t>Failure to use the proper equipment</a:t>
            </a:r>
            <a:endParaRPr lang="en-GB">
              <a:cs typeface="Lucida Sans Unicode"/>
            </a:endParaRPr>
          </a:p>
          <a:p>
            <a:pPr marL="109855" indent="0">
              <a:buNone/>
            </a:pPr>
            <a:r>
              <a:rPr lang="en-GB"/>
              <a:t>Unsafe practises</a:t>
            </a:r>
            <a:endParaRPr lang="en-GB">
              <a:cs typeface="Lucida Sans Unicode"/>
            </a:endParaRPr>
          </a:p>
          <a:p>
            <a:pPr marL="109855" indent="0">
              <a:buNone/>
            </a:pPr>
            <a:r>
              <a:rPr lang="en-GB"/>
              <a:t>Weather conditions</a:t>
            </a:r>
            <a:endParaRPr lang="en-GB">
              <a:cs typeface="Lucida Sans Unicode"/>
            </a:endParaRPr>
          </a:p>
          <a:p>
            <a:pPr marL="109855" indent="0">
              <a:buNone/>
            </a:pPr>
            <a:r>
              <a:rPr lang="en-GB"/>
              <a:t>Inadequate Risk Assessments </a:t>
            </a:r>
            <a:endParaRPr lang="en-GB">
              <a:cs typeface="Lucida Sans Unicode"/>
            </a:endParaRPr>
          </a:p>
          <a:p>
            <a:pPr marL="109855" indent="0">
              <a:buNone/>
            </a:pPr>
            <a:r>
              <a:rPr lang="en-GB"/>
              <a:t>Failure to have an emergency plan</a:t>
            </a:r>
            <a:endParaRPr lang="en-GB">
              <a:cs typeface="Lucida Sans Unicode"/>
            </a:endParaRPr>
          </a:p>
          <a:p>
            <a:pPr indent="-255905"/>
            <a:endParaRPr lang="en-IE">
              <a:cs typeface="Lucida Sans Unicode"/>
            </a:endParaRPr>
          </a:p>
        </p:txBody>
      </p:sp>
      <p:sp>
        <p:nvSpPr>
          <p:cNvPr id="3" name="Title 2">
            <a:extLst>
              <a:ext uri="{FF2B5EF4-FFF2-40B4-BE49-F238E27FC236}">
                <a16:creationId xmlns:a16="http://schemas.microsoft.com/office/drawing/2014/main" id="{21E5DF18-6D37-45F7-8B61-FD02DECD6DB0}"/>
              </a:ext>
            </a:extLst>
          </p:cNvPr>
          <p:cNvSpPr>
            <a:spLocks noGrp="1"/>
          </p:cNvSpPr>
          <p:nvPr>
            <p:ph type="title"/>
          </p:nvPr>
        </p:nvSpPr>
        <p:spPr>
          <a:xfrm>
            <a:off x="31629" y="173149"/>
            <a:ext cx="9144000" cy="922114"/>
          </a:xfrm>
        </p:spPr>
        <p:txBody>
          <a:bodyPr>
            <a:normAutofit/>
          </a:bodyPr>
          <a:lstStyle/>
          <a:p>
            <a:r>
              <a:rPr lang="en-IE" sz="3600">
                <a:solidFill>
                  <a:schemeClr val="tx1"/>
                </a:solidFill>
                <a:latin typeface="Helvetica" panose="020B0604020202020204" pitchFamily="34" charset="0"/>
                <a:cs typeface="Helvetica" panose="020B0604020202020204" pitchFamily="34" charset="0"/>
              </a:rPr>
              <a:t>Factors involved in falls from height</a:t>
            </a:r>
            <a:endParaRPr lang="en-IE" sz="3600">
              <a:solidFill>
                <a:schemeClr val="tx1"/>
              </a:solidFill>
            </a:endParaRPr>
          </a:p>
        </p:txBody>
      </p:sp>
      <p:pic>
        <p:nvPicPr>
          <p:cNvPr id="4" name="Picture 3" descr="qualtec logo.jpg">
            <a:extLst>
              <a:ext uri="{FF2B5EF4-FFF2-40B4-BE49-F238E27FC236}">
                <a16:creationId xmlns:a16="http://schemas.microsoft.com/office/drawing/2014/main" id="{2C6BC3A6-943A-C2E6-D454-4AACC7606AEB}"/>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971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686800" cy="4525963"/>
          </a:xfrm>
        </p:spPr>
        <p:txBody>
          <a:bodyPr/>
          <a:lstStyle/>
          <a:p>
            <a:r>
              <a:rPr lang="en-IE"/>
              <a:t>What?</a:t>
            </a:r>
          </a:p>
          <a:p>
            <a:r>
              <a:rPr lang="en-IE"/>
              <a:t>Why?</a:t>
            </a:r>
          </a:p>
          <a:p>
            <a:r>
              <a:rPr lang="en-IE"/>
              <a:t>What is the approximate number of reportable fatalities are due to falling from a height?</a:t>
            </a:r>
          </a:p>
          <a:p>
            <a:r>
              <a:rPr lang="en-IE"/>
              <a:t>What factors increase the risk of WAH injuries?</a:t>
            </a:r>
          </a:p>
        </p:txBody>
      </p:sp>
      <p:sp>
        <p:nvSpPr>
          <p:cNvPr id="3" name="Title 2"/>
          <p:cNvSpPr>
            <a:spLocks noGrp="1"/>
          </p:cNvSpPr>
          <p:nvPr>
            <p:ph type="title"/>
          </p:nvPr>
        </p:nvSpPr>
        <p:spPr/>
        <p:txBody>
          <a:bodyPr/>
          <a:lstStyle/>
          <a:p>
            <a:r>
              <a:rPr lang="en-IE"/>
              <a:t>Q &amp; A</a:t>
            </a:r>
          </a:p>
        </p:txBody>
      </p:sp>
      <p:pic>
        <p:nvPicPr>
          <p:cNvPr id="4" name="Picture 3" descr="qualtec logo.jpg">
            <a:extLst>
              <a:ext uri="{FF2B5EF4-FFF2-40B4-BE49-F238E27FC236}">
                <a16:creationId xmlns:a16="http://schemas.microsoft.com/office/drawing/2014/main" id="{20828226-EEE3-F4AE-8DC8-DAAC7ED68B67}"/>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095798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idx="1"/>
          </p:nvPr>
        </p:nvSpPr>
        <p:spPr/>
        <p:txBody>
          <a:bodyPr>
            <a:normAutofit fontScale="92500" lnSpcReduction="10000"/>
          </a:bodyPr>
          <a:lstStyle/>
          <a:p>
            <a:pPr eaLnBrk="1" hangingPunct="1">
              <a:buFont typeface="Wingdings 3" pitchFamily="18" charset="2"/>
              <a:buNone/>
            </a:pPr>
            <a:r>
              <a:rPr lang="en-GB"/>
              <a:t>	The aim of this module is to provide you with an understanding of your rights &amp; responsibilities</a:t>
            </a:r>
          </a:p>
          <a:p>
            <a:pPr eaLnBrk="1" hangingPunct="1">
              <a:buFont typeface="Wingdings 3" pitchFamily="18" charset="2"/>
              <a:buNone/>
            </a:pPr>
            <a:endParaRPr lang="en-GB"/>
          </a:p>
          <a:p>
            <a:pPr eaLnBrk="1" hangingPunct="1">
              <a:buFont typeface="Wingdings 3" pitchFamily="18" charset="2"/>
              <a:buNone/>
            </a:pPr>
            <a:r>
              <a:rPr lang="en-GB"/>
              <a:t>At the end of this module you will be able to:</a:t>
            </a:r>
          </a:p>
          <a:p>
            <a:pPr eaLnBrk="1" hangingPunct="1"/>
            <a:r>
              <a:rPr lang="en-GB"/>
              <a:t>List the duties of the employer and employees in relation to Health &amp; Safety</a:t>
            </a:r>
          </a:p>
          <a:p>
            <a:pPr eaLnBrk="1" hangingPunct="1"/>
            <a:r>
              <a:rPr lang="en-GB"/>
              <a:t>List the Principles of Prevention</a:t>
            </a:r>
          </a:p>
          <a:p>
            <a:pPr eaLnBrk="1" hangingPunct="1"/>
            <a:r>
              <a:rPr lang="en-GB"/>
              <a:t>State and explain the requirements of the Working at Heights Regulations</a:t>
            </a:r>
          </a:p>
          <a:p>
            <a:pPr eaLnBrk="1" hangingPunct="1"/>
            <a:r>
              <a:rPr lang="en-GB"/>
              <a:t>Explain the implications of not complying with these requirements.</a:t>
            </a:r>
          </a:p>
          <a:p>
            <a:pPr eaLnBrk="1" hangingPunct="1">
              <a:buFont typeface="Wingdings 3" pitchFamily="18" charset="2"/>
              <a:buNone/>
            </a:pPr>
            <a:endParaRPr lang="en-IE"/>
          </a:p>
        </p:txBody>
      </p:sp>
      <p:sp>
        <p:nvSpPr>
          <p:cNvPr id="3" name="Title 2"/>
          <p:cNvSpPr>
            <a:spLocks noGrp="1"/>
          </p:cNvSpPr>
          <p:nvPr>
            <p:ph type="title"/>
          </p:nvPr>
        </p:nvSpPr>
        <p:spPr/>
        <p:txBody>
          <a:bodyPr/>
          <a:lstStyle/>
          <a:p>
            <a:pPr eaLnBrk="1" fontAlgn="auto" hangingPunct="1">
              <a:spcAft>
                <a:spcPts val="0"/>
              </a:spcAft>
              <a:defRPr/>
            </a:pPr>
            <a:r>
              <a:rPr lang="en-IE"/>
              <a:t>Unit 1 Legislation</a:t>
            </a:r>
          </a:p>
        </p:txBody>
      </p:sp>
      <p:pic>
        <p:nvPicPr>
          <p:cNvPr id="2" name="Picture 3" descr="qualtec logo.jpg">
            <a:extLst>
              <a:ext uri="{FF2B5EF4-FFF2-40B4-BE49-F238E27FC236}">
                <a16:creationId xmlns:a16="http://schemas.microsoft.com/office/drawing/2014/main" id="{74393EEE-E86E-6748-9AC8-7CCFE695052D}"/>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626632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GB"/>
              <a:t>Safety Health &amp; Welfare at Work</a:t>
            </a:r>
          </a:p>
        </p:txBody>
      </p:sp>
      <p:sp>
        <p:nvSpPr>
          <p:cNvPr id="3" name="Text Placeholder 2"/>
          <p:cNvSpPr>
            <a:spLocks noGrp="1"/>
          </p:cNvSpPr>
          <p:nvPr>
            <p:ph type="body" idx="1"/>
          </p:nvPr>
        </p:nvSpPr>
        <p:spPr>
          <a:xfrm>
            <a:off x="468313" y="1412875"/>
            <a:ext cx="4040187" cy="762000"/>
          </a:xfrm>
          <a:ln>
            <a:headEnd/>
            <a:tailEnd/>
          </a:ln>
        </p:spPr>
        <p:txBody>
          <a:bodyPr/>
          <a:lstStyle/>
          <a:p>
            <a:pPr eaLnBrk="1" hangingPunct="1"/>
            <a:r>
              <a:rPr lang="en-GB" altLang="en-US"/>
              <a:t>Duty of the employer</a:t>
            </a:r>
          </a:p>
        </p:txBody>
      </p:sp>
      <p:sp>
        <p:nvSpPr>
          <p:cNvPr id="22532" name="Text Placeholder 3"/>
          <p:cNvSpPr>
            <a:spLocks noGrp="1"/>
          </p:cNvSpPr>
          <p:nvPr>
            <p:ph type="body" sz="half" idx="3"/>
          </p:nvPr>
        </p:nvSpPr>
        <p:spPr>
          <a:xfrm>
            <a:off x="4643438" y="1412875"/>
            <a:ext cx="4041775" cy="762000"/>
          </a:xfrm>
          <a:ln>
            <a:headEnd/>
            <a:tailEnd/>
          </a:ln>
        </p:spPr>
        <p:txBody>
          <a:bodyPr/>
          <a:lstStyle/>
          <a:p>
            <a:pPr eaLnBrk="1" hangingPunct="1"/>
            <a:r>
              <a:rPr lang="en-GB" altLang="en-US"/>
              <a:t>Duties of the employee</a:t>
            </a:r>
          </a:p>
        </p:txBody>
      </p:sp>
      <p:sp>
        <p:nvSpPr>
          <p:cNvPr id="22533" name="Content Placeholder 4"/>
          <p:cNvSpPr>
            <a:spLocks noGrp="1"/>
          </p:cNvSpPr>
          <p:nvPr>
            <p:ph sz="quarter" idx="2"/>
          </p:nvPr>
        </p:nvSpPr>
        <p:spPr>
          <a:xfrm>
            <a:off x="468313" y="2492375"/>
            <a:ext cx="8135937" cy="3941763"/>
          </a:xfrm>
          <a:ln>
            <a:prstDash val="solid"/>
          </a:ln>
        </p:spPr>
        <p:txBody>
          <a:bodyPr/>
          <a:lstStyle/>
          <a:p>
            <a:pPr eaLnBrk="1" hangingPunct="1"/>
            <a:r>
              <a:rPr lang="en-GB" altLang="en-US"/>
              <a:t>Safe Place of Work </a:t>
            </a:r>
          </a:p>
          <a:p>
            <a:pPr eaLnBrk="1" hangingPunct="1"/>
            <a:r>
              <a:rPr lang="en-GB" altLang="en-US"/>
              <a:t>Safe Access &amp; Egress</a:t>
            </a:r>
          </a:p>
          <a:p>
            <a:pPr eaLnBrk="1" hangingPunct="1"/>
            <a:r>
              <a:rPr lang="en-GB" altLang="en-US"/>
              <a:t>Safe Systems of Work</a:t>
            </a:r>
          </a:p>
          <a:p>
            <a:pPr eaLnBrk="1" hangingPunct="1"/>
            <a:r>
              <a:rPr lang="en-GB" altLang="en-US"/>
              <a:t>Safe Plant and machinery</a:t>
            </a:r>
          </a:p>
          <a:p>
            <a:pPr eaLnBrk="1" hangingPunct="1"/>
            <a:r>
              <a:rPr lang="en-GB" altLang="en-US"/>
              <a:t>Provide PPE </a:t>
            </a:r>
          </a:p>
          <a:p>
            <a:pPr eaLnBrk="1" hangingPunct="1"/>
            <a:r>
              <a:rPr lang="en-GB" altLang="en-US"/>
              <a:t>Training </a:t>
            </a:r>
          </a:p>
          <a:p>
            <a:pPr eaLnBrk="1" hangingPunct="1"/>
            <a:r>
              <a:rPr lang="en-GB" altLang="en-US"/>
              <a:t>Risk Assessment </a:t>
            </a:r>
          </a:p>
          <a:p>
            <a:pPr eaLnBrk="1" hangingPunct="1"/>
            <a:r>
              <a:rPr lang="en-GB" altLang="en-US"/>
              <a:t>Supervision</a:t>
            </a:r>
          </a:p>
          <a:p>
            <a:pPr eaLnBrk="1" hangingPunct="1"/>
            <a:endParaRPr lang="en-US" altLang="en-US"/>
          </a:p>
        </p:txBody>
      </p:sp>
      <p:sp>
        <p:nvSpPr>
          <p:cNvPr id="22534" name="Content Placeholder 5"/>
          <p:cNvSpPr>
            <a:spLocks noGrp="1"/>
          </p:cNvSpPr>
          <p:nvPr>
            <p:ph sz="quarter" idx="4"/>
          </p:nvPr>
        </p:nvSpPr>
        <p:spPr>
          <a:xfrm>
            <a:off x="4643438" y="2492375"/>
            <a:ext cx="4500562" cy="3941763"/>
          </a:xfrm>
          <a:ln>
            <a:prstDash val="solid"/>
          </a:ln>
        </p:spPr>
        <p:txBody>
          <a:bodyPr/>
          <a:lstStyle/>
          <a:p>
            <a:pPr eaLnBrk="1" hangingPunct="1">
              <a:spcBef>
                <a:spcPct val="0"/>
              </a:spcBef>
              <a:buFontTx/>
              <a:buChar char="•"/>
            </a:pPr>
            <a:r>
              <a:rPr lang="en-GB" altLang="en-US"/>
              <a:t>Keep workplace tidy Follow procedures</a:t>
            </a:r>
          </a:p>
          <a:p>
            <a:pPr eaLnBrk="1" hangingPunct="1">
              <a:spcBef>
                <a:spcPct val="0"/>
              </a:spcBef>
              <a:buFontTx/>
              <a:buChar char="•"/>
            </a:pPr>
            <a:r>
              <a:rPr lang="en-GB" altLang="en-US"/>
              <a:t>Use machinery correctly/ Report defects</a:t>
            </a:r>
          </a:p>
          <a:p>
            <a:pPr eaLnBrk="1" hangingPunct="1">
              <a:spcBef>
                <a:spcPct val="0"/>
              </a:spcBef>
              <a:buFontTx/>
              <a:buChar char="•"/>
            </a:pPr>
            <a:r>
              <a:rPr lang="en-GB" altLang="en-US"/>
              <a:t>Wear PPE</a:t>
            </a:r>
          </a:p>
          <a:p>
            <a:pPr eaLnBrk="1" hangingPunct="1">
              <a:spcBef>
                <a:spcPct val="0"/>
              </a:spcBef>
              <a:buFontTx/>
              <a:buChar char="•"/>
            </a:pPr>
            <a:r>
              <a:rPr lang="en-GB" altLang="en-US"/>
              <a:t>Attend training/ stay awake!</a:t>
            </a:r>
          </a:p>
          <a:p>
            <a:pPr eaLnBrk="1" hangingPunct="1">
              <a:spcBef>
                <a:spcPct val="0"/>
              </a:spcBef>
              <a:buFontTx/>
              <a:buChar char="•"/>
            </a:pPr>
            <a:r>
              <a:rPr lang="en-GB" altLang="en-US"/>
              <a:t>Don’t endanger yourself or others</a:t>
            </a:r>
          </a:p>
        </p:txBody>
      </p:sp>
    </p:spTree>
    <p:custDataLst>
      <p:tags r:id="rId1"/>
    </p:custDataLst>
    <p:extLst>
      <p:ext uri="{BB962C8B-B14F-4D97-AF65-F5344CB8AC3E}">
        <p14:creationId xmlns:p14="http://schemas.microsoft.com/office/powerpoint/2010/main" val="317720729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nodeType="clickEffect">
                                  <p:stCondLst>
                                    <p:cond delay="0"/>
                                  </p:stCondLst>
                                  <p:childTnLst>
                                    <p:set>
                                      <p:cBhvr>
                                        <p:cTn id="14" dur="1" fill="hold">
                                          <p:stCondLst>
                                            <p:cond delay="0"/>
                                          </p:stCondLst>
                                        </p:cTn>
                                        <p:tgtEl>
                                          <p:spTgt spid="22533">
                                            <p:txEl>
                                              <p:pRg st="0" end="0"/>
                                            </p:txEl>
                                          </p:spTgt>
                                        </p:tgtEl>
                                        <p:attrNameLst>
                                          <p:attrName>style.visibility</p:attrName>
                                        </p:attrNameLst>
                                      </p:cBhvr>
                                      <p:to>
                                        <p:strVal val="visible"/>
                                      </p:to>
                                    </p:set>
                                    <p:animEffect transition="in" filter="blinds(horizontal)">
                                      <p:cBhvr>
                                        <p:cTn id="15" dur="500"/>
                                        <p:tgtEl>
                                          <p:spTgt spid="22533">
                                            <p:txEl>
                                              <p:pRg st="0" end="0"/>
                                            </p:txEl>
                                          </p:spTgt>
                                        </p:tgtEl>
                                      </p:cBhvr>
                                    </p:animEffect>
                                  </p:childTnLst>
                                </p:cTn>
                              </p:par>
                              <p:par>
                                <p:cTn id="16" presetID="3" presetClass="entr" presetSubtype="10" fill="hold" nodeType="withEffect">
                                  <p:stCondLst>
                                    <p:cond delay="0"/>
                                  </p:stCondLst>
                                  <p:childTnLst>
                                    <p:set>
                                      <p:cBhvr>
                                        <p:cTn id="17" dur="1" fill="hold">
                                          <p:stCondLst>
                                            <p:cond delay="0"/>
                                          </p:stCondLst>
                                        </p:cTn>
                                        <p:tgtEl>
                                          <p:spTgt spid="22533">
                                            <p:txEl>
                                              <p:pRg st="1" end="1"/>
                                            </p:txEl>
                                          </p:spTgt>
                                        </p:tgtEl>
                                        <p:attrNameLst>
                                          <p:attrName>style.visibility</p:attrName>
                                        </p:attrNameLst>
                                      </p:cBhvr>
                                      <p:to>
                                        <p:strVal val="visible"/>
                                      </p:to>
                                    </p:set>
                                    <p:animEffect transition="in" filter="blinds(horizontal)">
                                      <p:cBhvr>
                                        <p:cTn id="18" dur="500"/>
                                        <p:tgtEl>
                                          <p:spTgt spid="22533">
                                            <p:txEl>
                                              <p:pRg st="1" end="1"/>
                                            </p:txEl>
                                          </p:spTgt>
                                        </p:tgtEl>
                                      </p:cBhvr>
                                    </p:animEffect>
                                  </p:childTnLst>
                                </p:cTn>
                              </p:par>
                              <p:par>
                                <p:cTn id="19" presetID="3" presetClass="entr" presetSubtype="10" fill="hold" nodeType="withEffect">
                                  <p:stCondLst>
                                    <p:cond delay="0"/>
                                  </p:stCondLst>
                                  <p:childTnLst>
                                    <p:set>
                                      <p:cBhvr>
                                        <p:cTn id="20" dur="1" fill="hold">
                                          <p:stCondLst>
                                            <p:cond delay="0"/>
                                          </p:stCondLst>
                                        </p:cTn>
                                        <p:tgtEl>
                                          <p:spTgt spid="22533">
                                            <p:txEl>
                                              <p:pRg st="2" end="2"/>
                                            </p:txEl>
                                          </p:spTgt>
                                        </p:tgtEl>
                                        <p:attrNameLst>
                                          <p:attrName>style.visibility</p:attrName>
                                        </p:attrNameLst>
                                      </p:cBhvr>
                                      <p:to>
                                        <p:strVal val="visible"/>
                                      </p:to>
                                    </p:set>
                                    <p:animEffect transition="in" filter="blinds(horizontal)">
                                      <p:cBhvr>
                                        <p:cTn id="21" dur="500"/>
                                        <p:tgtEl>
                                          <p:spTgt spid="22533">
                                            <p:txEl>
                                              <p:pRg st="2" end="2"/>
                                            </p:txEl>
                                          </p:spTgt>
                                        </p:tgtEl>
                                      </p:cBhvr>
                                    </p:animEffect>
                                  </p:childTnLst>
                                </p:cTn>
                              </p:par>
                              <p:par>
                                <p:cTn id="22" presetID="3" presetClass="entr" presetSubtype="10" fill="hold" nodeType="withEffect">
                                  <p:stCondLst>
                                    <p:cond delay="0"/>
                                  </p:stCondLst>
                                  <p:childTnLst>
                                    <p:set>
                                      <p:cBhvr>
                                        <p:cTn id="23" dur="1" fill="hold">
                                          <p:stCondLst>
                                            <p:cond delay="0"/>
                                          </p:stCondLst>
                                        </p:cTn>
                                        <p:tgtEl>
                                          <p:spTgt spid="22533">
                                            <p:txEl>
                                              <p:pRg st="3" end="3"/>
                                            </p:txEl>
                                          </p:spTgt>
                                        </p:tgtEl>
                                        <p:attrNameLst>
                                          <p:attrName>style.visibility</p:attrName>
                                        </p:attrNameLst>
                                      </p:cBhvr>
                                      <p:to>
                                        <p:strVal val="visible"/>
                                      </p:to>
                                    </p:set>
                                    <p:animEffect transition="in" filter="blinds(horizontal)">
                                      <p:cBhvr>
                                        <p:cTn id="24" dur="500"/>
                                        <p:tgtEl>
                                          <p:spTgt spid="22533">
                                            <p:txEl>
                                              <p:pRg st="3" end="3"/>
                                            </p:txEl>
                                          </p:spTgt>
                                        </p:tgtEl>
                                      </p:cBhvr>
                                    </p:animEffect>
                                  </p:childTnLst>
                                </p:cTn>
                              </p:par>
                              <p:par>
                                <p:cTn id="25" presetID="3" presetClass="entr" presetSubtype="10" fill="hold" nodeType="withEffect">
                                  <p:stCondLst>
                                    <p:cond delay="0"/>
                                  </p:stCondLst>
                                  <p:childTnLst>
                                    <p:set>
                                      <p:cBhvr>
                                        <p:cTn id="26" dur="1" fill="hold">
                                          <p:stCondLst>
                                            <p:cond delay="0"/>
                                          </p:stCondLst>
                                        </p:cTn>
                                        <p:tgtEl>
                                          <p:spTgt spid="22533">
                                            <p:txEl>
                                              <p:pRg st="4" end="4"/>
                                            </p:txEl>
                                          </p:spTgt>
                                        </p:tgtEl>
                                        <p:attrNameLst>
                                          <p:attrName>style.visibility</p:attrName>
                                        </p:attrNameLst>
                                      </p:cBhvr>
                                      <p:to>
                                        <p:strVal val="visible"/>
                                      </p:to>
                                    </p:set>
                                    <p:animEffect transition="in" filter="blinds(horizontal)">
                                      <p:cBhvr>
                                        <p:cTn id="27" dur="500"/>
                                        <p:tgtEl>
                                          <p:spTgt spid="22533">
                                            <p:txEl>
                                              <p:pRg st="4" end="4"/>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22533">
                                            <p:txEl>
                                              <p:pRg st="5" end="5"/>
                                            </p:txEl>
                                          </p:spTgt>
                                        </p:tgtEl>
                                        <p:attrNameLst>
                                          <p:attrName>style.visibility</p:attrName>
                                        </p:attrNameLst>
                                      </p:cBhvr>
                                      <p:to>
                                        <p:strVal val="visible"/>
                                      </p:to>
                                    </p:set>
                                    <p:animEffect transition="in" filter="blinds(horizontal)">
                                      <p:cBhvr>
                                        <p:cTn id="30" dur="500"/>
                                        <p:tgtEl>
                                          <p:spTgt spid="22533">
                                            <p:txEl>
                                              <p:pRg st="5" end="5"/>
                                            </p:txEl>
                                          </p:spTgt>
                                        </p:tgtEl>
                                      </p:cBhvr>
                                    </p:animEffect>
                                  </p:childTnLst>
                                </p:cTn>
                              </p:par>
                              <p:par>
                                <p:cTn id="31" presetID="3" presetClass="entr" presetSubtype="10" fill="hold" nodeType="withEffect">
                                  <p:stCondLst>
                                    <p:cond delay="0"/>
                                  </p:stCondLst>
                                  <p:childTnLst>
                                    <p:set>
                                      <p:cBhvr>
                                        <p:cTn id="32" dur="1" fill="hold">
                                          <p:stCondLst>
                                            <p:cond delay="0"/>
                                          </p:stCondLst>
                                        </p:cTn>
                                        <p:tgtEl>
                                          <p:spTgt spid="22533">
                                            <p:txEl>
                                              <p:pRg st="6" end="6"/>
                                            </p:txEl>
                                          </p:spTgt>
                                        </p:tgtEl>
                                        <p:attrNameLst>
                                          <p:attrName>style.visibility</p:attrName>
                                        </p:attrNameLst>
                                      </p:cBhvr>
                                      <p:to>
                                        <p:strVal val="visible"/>
                                      </p:to>
                                    </p:set>
                                    <p:animEffect transition="in" filter="blinds(horizontal)">
                                      <p:cBhvr>
                                        <p:cTn id="33" dur="500"/>
                                        <p:tgtEl>
                                          <p:spTgt spid="22533">
                                            <p:txEl>
                                              <p:pRg st="6" end="6"/>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22533">
                                            <p:txEl>
                                              <p:pRg st="7" end="7"/>
                                            </p:txEl>
                                          </p:spTgt>
                                        </p:tgtEl>
                                        <p:attrNameLst>
                                          <p:attrName>style.visibility</p:attrName>
                                        </p:attrNameLst>
                                      </p:cBhvr>
                                      <p:to>
                                        <p:strVal val="visible"/>
                                      </p:to>
                                    </p:set>
                                    <p:animEffect transition="in" filter="blinds(horizontal)">
                                      <p:cBhvr>
                                        <p:cTn id="36" dur="500"/>
                                        <p:tgtEl>
                                          <p:spTgt spid="22533">
                                            <p:txEl>
                                              <p:pRg st="7" end="7"/>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2532">
                                            <p:txEl>
                                              <p:pRg st="0" end="0"/>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3" presetClass="entr" presetSubtype="10" fill="hold" nodeType="clickEffect">
                                  <p:stCondLst>
                                    <p:cond delay="0"/>
                                  </p:stCondLst>
                                  <p:childTnLst>
                                    <p:set>
                                      <p:cBhvr>
                                        <p:cTn id="44" dur="1" fill="hold">
                                          <p:stCondLst>
                                            <p:cond delay="0"/>
                                          </p:stCondLst>
                                        </p:cTn>
                                        <p:tgtEl>
                                          <p:spTgt spid="22534">
                                            <p:txEl>
                                              <p:pRg st="0" end="0"/>
                                            </p:txEl>
                                          </p:spTgt>
                                        </p:tgtEl>
                                        <p:attrNameLst>
                                          <p:attrName>style.visibility</p:attrName>
                                        </p:attrNameLst>
                                      </p:cBhvr>
                                      <p:to>
                                        <p:strVal val="visible"/>
                                      </p:to>
                                    </p:set>
                                    <p:animEffect transition="in" filter="blinds(horizontal)">
                                      <p:cBhvr>
                                        <p:cTn id="45" dur="500"/>
                                        <p:tgtEl>
                                          <p:spTgt spid="22534">
                                            <p:txEl>
                                              <p:pRg st="0" end="0"/>
                                            </p:txEl>
                                          </p:spTgt>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 presetClass="entr" presetSubtype="10" fill="hold" nodeType="clickEffect">
                                  <p:stCondLst>
                                    <p:cond delay="0"/>
                                  </p:stCondLst>
                                  <p:childTnLst>
                                    <p:set>
                                      <p:cBhvr>
                                        <p:cTn id="49" dur="1" fill="hold">
                                          <p:stCondLst>
                                            <p:cond delay="0"/>
                                          </p:stCondLst>
                                        </p:cTn>
                                        <p:tgtEl>
                                          <p:spTgt spid="22534">
                                            <p:txEl>
                                              <p:pRg st="1" end="1"/>
                                            </p:txEl>
                                          </p:spTgt>
                                        </p:tgtEl>
                                        <p:attrNameLst>
                                          <p:attrName>style.visibility</p:attrName>
                                        </p:attrNameLst>
                                      </p:cBhvr>
                                      <p:to>
                                        <p:strVal val="visible"/>
                                      </p:to>
                                    </p:set>
                                    <p:animEffect transition="in" filter="blinds(horizontal)">
                                      <p:cBhvr>
                                        <p:cTn id="50" dur="500"/>
                                        <p:tgtEl>
                                          <p:spTgt spid="22534">
                                            <p:txEl>
                                              <p:pRg st="1" end="1"/>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nodeType="clickEffect">
                                  <p:stCondLst>
                                    <p:cond delay="0"/>
                                  </p:stCondLst>
                                  <p:childTnLst>
                                    <p:set>
                                      <p:cBhvr>
                                        <p:cTn id="54" dur="1" fill="hold">
                                          <p:stCondLst>
                                            <p:cond delay="0"/>
                                          </p:stCondLst>
                                        </p:cTn>
                                        <p:tgtEl>
                                          <p:spTgt spid="22534">
                                            <p:txEl>
                                              <p:pRg st="2" end="2"/>
                                            </p:txEl>
                                          </p:spTgt>
                                        </p:tgtEl>
                                        <p:attrNameLst>
                                          <p:attrName>style.visibility</p:attrName>
                                        </p:attrNameLst>
                                      </p:cBhvr>
                                      <p:to>
                                        <p:strVal val="visible"/>
                                      </p:to>
                                    </p:set>
                                    <p:animEffect transition="in" filter="blinds(horizontal)">
                                      <p:cBhvr>
                                        <p:cTn id="55" dur="500"/>
                                        <p:tgtEl>
                                          <p:spTgt spid="22534">
                                            <p:txEl>
                                              <p:pRg st="2" end="2"/>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ntr" presetSubtype="10" fill="hold" nodeType="clickEffect">
                                  <p:stCondLst>
                                    <p:cond delay="0"/>
                                  </p:stCondLst>
                                  <p:childTnLst>
                                    <p:set>
                                      <p:cBhvr>
                                        <p:cTn id="59" dur="1" fill="hold">
                                          <p:stCondLst>
                                            <p:cond delay="0"/>
                                          </p:stCondLst>
                                        </p:cTn>
                                        <p:tgtEl>
                                          <p:spTgt spid="22534">
                                            <p:txEl>
                                              <p:pRg st="3" end="3"/>
                                            </p:txEl>
                                          </p:spTgt>
                                        </p:tgtEl>
                                        <p:attrNameLst>
                                          <p:attrName>style.visibility</p:attrName>
                                        </p:attrNameLst>
                                      </p:cBhvr>
                                      <p:to>
                                        <p:strVal val="visible"/>
                                      </p:to>
                                    </p:set>
                                    <p:animEffect transition="in" filter="blinds(horizontal)">
                                      <p:cBhvr>
                                        <p:cTn id="60" dur="500"/>
                                        <p:tgtEl>
                                          <p:spTgt spid="22534">
                                            <p:txEl>
                                              <p:pRg st="3" end="3"/>
                                            </p:txEl>
                                          </p:spTgt>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3" presetClass="entr" presetSubtype="10" fill="hold" nodeType="clickEffect">
                                  <p:stCondLst>
                                    <p:cond delay="0"/>
                                  </p:stCondLst>
                                  <p:childTnLst>
                                    <p:set>
                                      <p:cBhvr>
                                        <p:cTn id="64" dur="1" fill="hold">
                                          <p:stCondLst>
                                            <p:cond delay="0"/>
                                          </p:stCondLst>
                                        </p:cTn>
                                        <p:tgtEl>
                                          <p:spTgt spid="22534">
                                            <p:txEl>
                                              <p:pRg st="4" end="4"/>
                                            </p:txEl>
                                          </p:spTgt>
                                        </p:tgtEl>
                                        <p:attrNameLst>
                                          <p:attrName>style.visibility</p:attrName>
                                        </p:attrNameLst>
                                      </p:cBhvr>
                                      <p:to>
                                        <p:strVal val="visible"/>
                                      </p:to>
                                    </p:set>
                                    <p:animEffect transition="in" filter="blinds(horizontal)">
                                      <p:cBhvr>
                                        <p:cTn id="65" dur="500"/>
                                        <p:tgtEl>
                                          <p:spTgt spid="2253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fontAlgn="auto" hangingPunct="1">
              <a:spcAft>
                <a:spcPts val="0"/>
              </a:spcAft>
              <a:defRPr/>
            </a:pPr>
            <a:r>
              <a:rPr lang="ga-IE"/>
              <a:t>Principles of Prevention</a:t>
            </a:r>
          </a:p>
        </p:txBody>
      </p:sp>
      <p:sp>
        <p:nvSpPr>
          <p:cNvPr id="20483" name="Content Placeholder 2"/>
          <p:cNvSpPr>
            <a:spLocks noGrp="1"/>
          </p:cNvSpPr>
          <p:nvPr>
            <p:ph idx="1"/>
          </p:nvPr>
        </p:nvSpPr>
        <p:spPr>
          <a:xfrm>
            <a:off x="0" y="1214438"/>
            <a:ext cx="9144000" cy="4911725"/>
          </a:xfrm>
        </p:spPr>
        <p:txBody>
          <a:bodyPr>
            <a:normAutofit/>
          </a:bodyPr>
          <a:lstStyle/>
          <a:p>
            <a:pPr eaLnBrk="1" hangingPunct="1"/>
            <a:r>
              <a:rPr lang="en-US"/>
              <a:t>Avoidance of risks</a:t>
            </a:r>
          </a:p>
          <a:p>
            <a:pPr eaLnBrk="1" hangingPunct="1"/>
            <a:r>
              <a:rPr lang="en-US"/>
              <a:t>Evaluation of unavoidable risks</a:t>
            </a:r>
          </a:p>
          <a:p>
            <a:pPr eaLnBrk="1" hangingPunct="1"/>
            <a:r>
              <a:rPr lang="en-US"/>
              <a:t>Combating of risks at source</a:t>
            </a:r>
          </a:p>
          <a:p>
            <a:pPr eaLnBrk="1" hangingPunct="1"/>
            <a:r>
              <a:rPr lang="en-US"/>
              <a:t>Adaptation of work to the individual</a:t>
            </a:r>
          </a:p>
          <a:p>
            <a:pPr eaLnBrk="1" hangingPunct="1"/>
            <a:r>
              <a:rPr lang="en-US"/>
              <a:t>Adapt to technical progress</a:t>
            </a:r>
          </a:p>
          <a:p>
            <a:pPr eaLnBrk="1" hangingPunct="1"/>
            <a:r>
              <a:rPr lang="en-US"/>
              <a:t>Replacement of dangerous </a:t>
            </a:r>
            <a:r>
              <a:rPr lang="en-US" err="1"/>
              <a:t>articles,systems</a:t>
            </a:r>
            <a:r>
              <a:rPr lang="en-US"/>
              <a:t> of work</a:t>
            </a:r>
          </a:p>
          <a:p>
            <a:pPr eaLnBrk="1" hangingPunct="1"/>
            <a:r>
              <a:rPr lang="en-US"/>
              <a:t>Develop prevention policy</a:t>
            </a:r>
          </a:p>
          <a:p>
            <a:pPr eaLnBrk="1" hangingPunct="1"/>
            <a:r>
              <a:rPr lang="en-US"/>
              <a:t>Training and instruction</a:t>
            </a:r>
          </a:p>
          <a:p>
            <a:pPr eaLnBrk="1" hangingPunct="1"/>
            <a:r>
              <a:rPr lang="en-US"/>
              <a:t>PPE</a:t>
            </a:r>
          </a:p>
          <a:p>
            <a:pPr eaLnBrk="1" hangingPunct="1"/>
            <a:r>
              <a:rPr lang="en-US"/>
              <a:t>(Fall arrest system)</a:t>
            </a:r>
          </a:p>
          <a:p>
            <a:pPr eaLnBrk="1" hangingPunct="1"/>
            <a:endParaRPr lang="ga-IE"/>
          </a:p>
        </p:txBody>
      </p:sp>
      <p:pic>
        <p:nvPicPr>
          <p:cNvPr id="23556" name="Picture 3" descr="qualtec logo.jpg"/>
          <p:cNvPicPr>
            <a:picLocks noChangeAspect="1"/>
          </p:cNvPicPr>
          <p:nvPr/>
        </p:nvPicPr>
        <p:blipFill>
          <a:blip r:embed="rId4"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48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48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48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48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048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0483">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483">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483">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483">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48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481328"/>
            <a:ext cx="9144000" cy="4525963"/>
          </a:xfrm>
        </p:spPr>
        <p:txBody>
          <a:bodyPr>
            <a:normAutofit fontScale="92500" lnSpcReduction="10000"/>
          </a:bodyPr>
          <a:lstStyle/>
          <a:p>
            <a:r>
              <a:rPr lang="en-GB" b="1"/>
              <a:t>Risk assess </a:t>
            </a:r>
            <a:r>
              <a:rPr lang="en-GB"/>
              <a:t>work at height activities</a:t>
            </a:r>
            <a:endParaRPr lang="en-IE"/>
          </a:p>
          <a:p>
            <a:r>
              <a:rPr lang="en-IE" b="1"/>
              <a:t>Avoid</a:t>
            </a:r>
            <a:r>
              <a:rPr lang="en-IE"/>
              <a:t>,</a:t>
            </a:r>
            <a:r>
              <a:rPr lang="en-GB"/>
              <a:t> prevent or reduce risks</a:t>
            </a:r>
          </a:p>
          <a:p>
            <a:r>
              <a:rPr lang="en-GB"/>
              <a:t>(such as guard rails/working platforms/ restraint)</a:t>
            </a:r>
          </a:p>
          <a:p>
            <a:r>
              <a:rPr lang="en-GB" b="1"/>
              <a:t>Reduce</a:t>
            </a:r>
            <a:r>
              <a:rPr lang="en-GB"/>
              <a:t> the consequence of falling</a:t>
            </a:r>
          </a:p>
          <a:p>
            <a:r>
              <a:rPr lang="en-GB"/>
              <a:t>(such as nets or airbags, Harness)</a:t>
            </a:r>
          </a:p>
          <a:p>
            <a:pPr marL="109728" indent="0">
              <a:buNone/>
            </a:pPr>
            <a:endParaRPr lang="en-IE"/>
          </a:p>
          <a:p>
            <a:r>
              <a:rPr lang="en-IE"/>
              <a:t>All work is properly planned and organised</a:t>
            </a:r>
          </a:p>
          <a:p>
            <a:r>
              <a:rPr lang="en-IE"/>
              <a:t>Appropriate work equipment is selected &amp; used</a:t>
            </a:r>
          </a:p>
          <a:p>
            <a:r>
              <a:rPr lang="en-IE"/>
              <a:t>People working at a height are competent</a:t>
            </a:r>
          </a:p>
          <a:p>
            <a:r>
              <a:rPr lang="en-IE"/>
              <a:t>Equipment is properly inspected and maintained</a:t>
            </a:r>
          </a:p>
          <a:p>
            <a:r>
              <a:rPr lang="en-IE"/>
              <a:t>Risks from fragile surfaces are properly controlled </a:t>
            </a:r>
          </a:p>
          <a:p>
            <a:endParaRPr lang="en-IE"/>
          </a:p>
        </p:txBody>
      </p:sp>
      <p:sp>
        <p:nvSpPr>
          <p:cNvPr id="3" name="Title 2"/>
          <p:cNvSpPr>
            <a:spLocks noGrp="1"/>
          </p:cNvSpPr>
          <p:nvPr>
            <p:ph type="title"/>
          </p:nvPr>
        </p:nvSpPr>
        <p:spPr/>
        <p:txBody>
          <a:bodyPr/>
          <a:lstStyle/>
          <a:p>
            <a:r>
              <a:rPr lang="en-IE"/>
              <a:t>WAH Regulations 2007</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8344" y="404664"/>
            <a:ext cx="1266441" cy="16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a:extLst>
              <a:ext uri="{FF2B5EF4-FFF2-40B4-BE49-F238E27FC236}">
                <a16:creationId xmlns:a16="http://schemas.microsoft.com/office/drawing/2014/main" id="{86B6D2F6-C9CA-4975-9A76-0804B4F063F2}"/>
              </a:ext>
            </a:extLst>
          </p:cNvPr>
          <p:cNvPicPr>
            <a:picLocks noChangeAspect="1"/>
          </p:cNvPicPr>
          <p:nvPr/>
        </p:nvPicPr>
        <p:blipFill>
          <a:blip r:embed="rId4"/>
          <a:stretch>
            <a:fillRect/>
          </a:stretch>
        </p:blipFill>
        <p:spPr>
          <a:xfrm>
            <a:off x="6480968" y="2321937"/>
            <a:ext cx="2663032" cy="1422372"/>
          </a:xfrm>
          <a:prstGeom prst="rect">
            <a:avLst/>
          </a:prstGeom>
        </p:spPr>
      </p:pic>
    </p:spTree>
    <p:custDataLst>
      <p:tags r:id="rId1"/>
    </p:custDataLst>
    <p:extLst>
      <p:ext uri="{BB962C8B-B14F-4D97-AF65-F5344CB8AC3E}">
        <p14:creationId xmlns:p14="http://schemas.microsoft.com/office/powerpoint/2010/main" val="146867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p:cNvSpPr>
            <a:spLocks noGrp="1"/>
          </p:cNvSpPr>
          <p:nvPr>
            <p:ph idx="1"/>
          </p:nvPr>
        </p:nvSpPr>
        <p:spPr>
          <a:xfrm>
            <a:off x="457200" y="1481138"/>
            <a:ext cx="8435975" cy="4525962"/>
          </a:xfrm>
        </p:spPr>
        <p:txBody>
          <a:bodyPr/>
          <a:lstStyle/>
          <a:p>
            <a:pPr eaLnBrk="1" hangingPunct="1"/>
            <a:r>
              <a:rPr lang="en-IE"/>
              <a:t>Introductions, me &amp; you!</a:t>
            </a:r>
            <a:endParaRPr lang="ga-IE"/>
          </a:p>
          <a:p>
            <a:pPr eaLnBrk="1" hangingPunct="1"/>
            <a:r>
              <a:rPr lang="en-IE"/>
              <a:t>Housekeeping</a:t>
            </a:r>
          </a:p>
          <a:p>
            <a:pPr eaLnBrk="1" hangingPunct="1"/>
            <a:r>
              <a:rPr lang="en-IE"/>
              <a:t>Notes</a:t>
            </a:r>
            <a:endParaRPr lang="ga-IE"/>
          </a:p>
          <a:p>
            <a:pPr eaLnBrk="1" hangingPunct="1"/>
            <a:r>
              <a:rPr lang="ga-IE"/>
              <a:t>Great expectations!</a:t>
            </a:r>
          </a:p>
          <a:p>
            <a:pPr eaLnBrk="1" hangingPunct="1"/>
            <a:r>
              <a:rPr lang="en-IE"/>
              <a:t>Assessment: Written test, Skills demonstration</a:t>
            </a:r>
            <a:endParaRPr lang="ga-IE"/>
          </a:p>
          <a:p>
            <a:pPr eaLnBrk="1" hangingPunct="1"/>
            <a:endParaRPr lang="en-IE"/>
          </a:p>
          <a:p>
            <a:pPr eaLnBrk="1" hangingPunct="1"/>
            <a:endParaRPr lang="en-IE"/>
          </a:p>
        </p:txBody>
      </p:sp>
      <p:sp>
        <p:nvSpPr>
          <p:cNvPr id="14338" name="Title 1"/>
          <p:cNvSpPr>
            <a:spLocks noGrp="1"/>
          </p:cNvSpPr>
          <p:nvPr>
            <p:ph type="title"/>
          </p:nvPr>
        </p:nvSpPr>
        <p:spPr/>
        <p:txBody>
          <a:bodyPr/>
          <a:lstStyle/>
          <a:p>
            <a:pPr eaLnBrk="1" fontAlgn="auto" hangingPunct="1">
              <a:spcAft>
                <a:spcPts val="0"/>
              </a:spcAft>
              <a:defRPr/>
            </a:pPr>
            <a:r>
              <a:rPr lang="en-IE">
                <a:latin typeface="+mn-lt"/>
              </a:rPr>
              <a:t>Welcome &amp; Introductions</a:t>
            </a:r>
          </a:p>
        </p:txBody>
      </p:sp>
      <p:pic>
        <p:nvPicPr>
          <p:cNvPr id="2" name="Picture 3" descr="qualtec logo.jpg">
            <a:extLst>
              <a:ext uri="{FF2B5EF4-FFF2-40B4-BE49-F238E27FC236}">
                <a16:creationId xmlns:a16="http://schemas.microsoft.com/office/drawing/2014/main" id="{88DE7E9A-1B5D-11A0-BF30-92FC8B2DCA92}"/>
              </a:ext>
            </a:extLst>
          </p:cNvPr>
          <p:cNvPicPr>
            <a:picLocks noChangeAspect="1"/>
          </p:cNvPicPr>
          <p:nvPr/>
        </p:nvPicPr>
        <p:blipFill>
          <a:blip r:embed="rId4"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70918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0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50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0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1CE8D65-E4DE-48BC-92EA-25321F8789A9}"/>
              </a:ext>
            </a:extLst>
          </p:cNvPr>
          <p:cNvSpPr>
            <a:spLocks noGrp="1"/>
          </p:cNvSpPr>
          <p:nvPr>
            <p:ph idx="1"/>
          </p:nvPr>
        </p:nvSpPr>
        <p:spPr>
          <a:xfrm>
            <a:off x="0" y="1481328"/>
            <a:ext cx="9144000" cy="4900000"/>
          </a:xfrm>
        </p:spPr>
        <p:txBody>
          <a:bodyPr vert="horz" anchor="t">
            <a:normAutofit/>
          </a:bodyPr>
          <a:lstStyle/>
          <a:p>
            <a:pPr marL="109855" indent="0">
              <a:buNone/>
            </a:pPr>
            <a:r>
              <a:rPr lang="en-GB">
                <a:ea typeface="+mn-lt"/>
                <a:cs typeface="+mn-lt"/>
              </a:rPr>
              <a:t>Ladders are only for work of short duration. </a:t>
            </a:r>
          </a:p>
          <a:p>
            <a:pPr marL="109855" indent="0">
              <a:buNone/>
            </a:pPr>
            <a:r>
              <a:rPr lang="en-GB">
                <a:ea typeface="+mn-lt"/>
                <a:cs typeface="+mn-lt"/>
              </a:rPr>
              <a:t>Maintain 3 points of contact  </a:t>
            </a:r>
          </a:p>
          <a:p>
            <a:pPr marL="109855" indent="0">
              <a:buNone/>
            </a:pPr>
            <a:r>
              <a:rPr lang="en-GB">
                <a:ea typeface="+mn-lt"/>
                <a:cs typeface="+mn-lt"/>
              </a:rPr>
              <a:t>Work platforms must have handrails and </a:t>
            </a:r>
            <a:r>
              <a:rPr lang="en-GB" err="1">
                <a:ea typeface="+mn-lt"/>
                <a:cs typeface="+mn-lt"/>
              </a:rPr>
              <a:t>toeboards</a:t>
            </a:r>
            <a:r>
              <a:rPr lang="en-GB">
                <a:ea typeface="+mn-lt"/>
                <a:cs typeface="+mn-lt"/>
              </a:rPr>
              <a:t>  </a:t>
            </a:r>
          </a:p>
          <a:p>
            <a:pPr marL="109855" indent="0">
              <a:buNone/>
            </a:pPr>
            <a:r>
              <a:rPr lang="en-GB">
                <a:ea typeface="+mn-lt"/>
                <a:cs typeface="+mn-lt"/>
              </a:rPr>
              <a:t>Protect all edges and openings where a fall could occur</a:t>
            </a:r>
          </a:p>
          <a:p>
            <a:pPr marL="109855" indent="0">
              <a:buNone/>
            </a:pPr>
            <a:r>
              <a:rPr lang="en-GB">
                <a:ea typeface="+mn-lt"/>
                <a:cs typeface="+mn-lt"/>
              </a:rPr>
              <a:t>Inspect the equipment used for work at height  </a:t>
            </a:r>
          </a:p>
          <a:p>
            <a:pPr marL="109855" indent="0">
              <a:buNone/>
            </a:pPr>
            <a:r>
              <a:rPr lang="en-GB">
                <a:ea typeface="+mn-lt"/>
                <a:cs typeface="+mn-lt"/>
              </a:rPr>
              <a:t>Train users of fall arrest equipment  </a:t>
            </a:r>
          </a:p>
          <a:p>
            <a:pPr marL="109855" indent="0">
              <a:buNone/>
            </a:pPr>
            <a:r>
              <a:rPr lang="en-GB">
                <a:ea typeface="+mn-lt"/>
                <a:cs typeface="+mn-lt"/>
              </a:rPr>
              <a:t>Have rescue and emergency plans in place</a:t>
            </a:r>
            <a:endParaRPr lang="en-GB">
              <a:cs typeface="Lucida Sans Unicode"/>
            </a:endParaRPr>
          </a:p>
        </p:txBody>
      </p:sp>
      <p:sp>
        <p:nvSpPr>
          <p:cNvPr id="3" name="Title 2">
            <a:extLst>
              <a:ext uri="{FF2B5EF4-FFF2-40B4-BE49-F238E27FC236}">
                <a16:creationId xmlns:a16="http://schemas.microsoft.com/office/drawing/2014/main" id="{E283D3A6-1913-4C58-9575-C584CBFDD7A0}"/>
              </a:ext>
            </a:extLst>
          </p:cNvPr>
          <p:cNvSpPr>
            <a:spLocks noGrp="1"/>
          </p:cNvSpPr>
          <p:nvPr>
            <p:ph type="title"/>
          </p:nvPr>
        </p:nvSpPr>
        <p:spPr/>
        <p:txBody>
          <a:bodyPr/>
          <a:lstStyle/>
          <a:p>
            <a:r>
              <a:rPr lang="en-GB">
                <a:cs typeface="Lucida Sans Unicode"/>
              </a:rPr>
              <a:t>H S A General guidelines</a:t>
            </a:r>
            <a:endParaRPr lang="en-GB"/>
          </a:p>
        </p:txBody>
      </p:sp>
      <p:pic>
        <p:nvPicPr>
          <p:cNvPr id="4" name="Picture 3" descr="qualtec logo.jpg">
            <a:extLst>
              <a:ext uri="{FF2B5EF4-FFF2-40B4-BE49-F238E27FC236}">
                <a16:creationId xmlns:a16="http://schemas.microsoft.com/office/drawing/2014/main" id="{E27B204C-53DF-E3E4-5ECD-F49EC3280A64}"/>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105268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6AA5A12-727A-4FEA-AE92-AA6017F1630F}"/>
              </a:ext>
            </a:extLst>
          </p:cNvPr>
          <p:cNvSpPr>
            <a:spLocks noGrp="1"/>
          </p:cNvSpPr>
          <p:nvPr>
            <p:ph idx="1"/>
          </p:nvPr>
        </p:nvSpPr>
        <p:spPr>
          <a:xfrm>
            <a:off x="0" y="1481328"/>
            <a:ext cx="9144000" cy="4525963"/>
          </a:xfrm>
        </p:spPr>
        <p:txBody>
          <a:bodyPr>
            <a:normAutofit/>
          </a:bodyPr>
          <a:lstStyle/>
          <a:p>
            <a:pPr marL="109728" indent="0">
              <a:lnSpc>
                <a:spcPct val="150000"/>
              </a:lnSpc>
              <a:buNone/>
            </a:pPr>
            <a:r>
              <a:rPr lang="en-IE" sz="2800">
                <a:latin typeface="Calibri" panose="020F0502020204030204" pitchFamily="34" charset="0"/>
                <a:cs typeface="Helvetica" panose="020B0604020202020204" pitchFamily="34" charset="0"/>
              </a:rPr>
              <a:t>Safety, Health &amp; Welfare at Work (Construction) Regulations</a:t>
            </a:r>
          </a:p>
          <a:p>
            <a:pPr marL="109728" indent="0">
              <a:lnSpc>
                <a:spcPct val="150000"/>
              </a:lnSpc>
              <a:buNone/>
            </a:pPr>
            <a:r>
              <a:rPr lang="en-IE" sz="2800">
                <a:latin typeface="Calibri" panose="020F0502020204030204" pitchFamily="34" charset="0"/>
                <a:cs typeface="Helvetica" panose="020B0604020202020204" pitchFamily="34" charset="0"/>
              </a:rPr>
              <a:t>Code of Practise for Scaffolding</a:t>
            </a:r>
          </a:p>
          <a:p>
            <a:pPr marL="109728" indent="0">
              <a:lnSpc>
                <a:spcPct val="150000"/>
              </a:lnSpc>
              <a:buNone/>
            </a:pPr>
            <a:r>
              <a:rPr lang="en-IE" sz="2800">
                <a:latin typeface="Calibri" panose="020F0502020204030204" pitchFamily="34" charset="0"/>
                <a:cs typeface="Helvetica" panose="020B0604020202020204" pitchFamily="34" charset="0"/>
              </a:rPr>
              <a:t>Code of Practise for Safety in Roof Work 2011</a:t>
            </a:r>
          </a:p>
          <a:p>
            <a:endParaRPr lang="en-IE"/>
          </a:p>
        </p:txBody>
      </p:sp>
      <p:sp>
        <p:nvSpPr>
          <p:cNvPr id="3" name="Title 2">
            <a:extLst>
              <a:ext uri="{FF2B5EF4-FFF2-40B4-BE49-F238E27FC236}">
                <a16:creationId xmlns:a16="http://schemas.microsoft.com/office/drawing/2014/main" id="{C285DB4B-A59F-41F8-9B2F-131F334557CD}"/>
              </a:ext>
            </a:extLst>
          </p:cNvPr>
          <p:cNvSpPr>
            <a:spLocks noGrp="1"/>
          </p:cNvSpPr>
          <p:nvPr>
            <p:ph type="title"/>
          </p:nvPr>
        </p:nvSpPr>
        <p:spPr>
          <a:xfrm>
            <a:off x="107504" y="274638"/>
            <a:ext cx="9036496" cy="1143000"/>
          </a:xfrm>
        </p:spPr>
        <p:txBody>
          <a:bodyPr>
            <a:normAutofit fontScale="90000"/>
          </a:bodyPr>
          <a:lstStyle/>
          <a:p>
            <a:r>
              <a:rPr lang="en-IE" sz="4000">
                <a:solidFill>
                  <a:schemeClr val="tx1"/>
                </a:solidFill>
                <a:latin typeface="Calibri" panose="020F0502020204030204" pitchFamily="34" charset="0"/>
                <a:cs typeface="Helvetica" panose="020B0604020202020204" pitchFamily="34" charset="0"/>
              </a:rPr>
              <a:t>Other relevant Legislation/ COPs</a:t>
            </a:r>
            <a:br>
              <a:rPr lang="en-IE" sz="4400">
                <a:solidFill>
                  <a:schemeClr val="tx1"/>
                </a:solidFill>
                <a:cs typeface="Helvetica" panose="020B0604020202020204" pitchFamily="34" charset="0"/>
              </a:rPr>
            </a:br>
            <a:endParaRPr lang="en-IE">
              <a:solidFill>
                <a:schemeClr val="tx1"/>
              </a:solidFill>
            </a:endParaRPr>
          </a:p>
        </p:txBody>
      </p:sp>
      <p:pic>
        <p:nvPicPr>
          <p:cNvPr id="4" name="Picture 3" descr="qualtec logo.jpg">
            <a:extLst>
              <a:ext uri="{FF2B5EF4-FFF2-40B4-BE49-F238E27FC236}">
                <a16:creationId xmlns:a16="http://schemas.microsoft.com/office/drawing/2014/main" id="{C2997C9F-4095-9BEA-7BB0-AF5192EDBF4F}"/>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7389108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altLang="en-US"/>
              <a:t>Case Law</a:t>
            </a:r>
          </a:p>
        </p:txBody>
      </p:sp>
      <p:sp>
        <p:nvSpPr>
          <p:cNvPr id="944131" name="Rectangle 3"/>
          <p:cNvSpPr>
            <a:spLocks noGrp="1" noChangeArrowheads="1"/>
          </p:cNvSpPr>
          <p:nvPr>
            <p:ph type="body" idx="1"/>
          </p:nvPr>
        </p:nvSpPr>
        <p:spPr>
          <a:xfrm>
            <a:off x="685800" y="2057400"/>
            <a:ext cx="8458200" cy="4114800"/>
          </a:xfrm>
        </p:spPr>
        <p:txBody>
          <a:bodyPr vert="horz" anchor="t">
            <a:normAutofit/>
          </a:bodyPr>
          <a:lstStyle/>
          <a:p>
            <a:pPr indent="-255905">
              <a:buFontTx/>
              <a:buNone/>
            </a:pPr>
            <a:r>
              <a:rPr lang="en-US" sz="2800">
                <a:ea typeface="+mn-lt"/>
                <a:cs typeface="+mn-lt"/>
              </a:rPr>
              <a:t>Safe Place of Work- Mc Nulty V JA Kilroy 1990</a:t>
            </a:r>
            <a:endParaRPr lang="en-US" altLang="en-US" sz="2800">
              <a:ea typeface="+mn-lt"/>
              <a:cs typeface="+mn-lt"/>
            </a:endParaRPr>
          </a:p>
          <a:p>
            <a:pPr marL="0" indent="0">
              <a:spcBef>
                <a:spcPts val="0"/>
              </a:spcBef>
              <a:buNone/>
            </a:pPr>
            <a:r>
              <a:rPr lang="en-US" sz="2800">
                <a:ea typeface="+mn-lt"/>
                <a:cs typeface="+mn-lt"/>
              </a:rPr>
              <a:t>Worker was climbing a ladder to access roof</a:t>
            </a:r>
          </a:p>
          <a:p>
            <a:pPr marL="0" indent="0">
              <a:spcBef>
                <a:spcPts val="0"/>
              </a:spcBef>
              <a:buNone/>
            </a:pPr>
            <a:r>
              <a:rPr lang="en-US" sz="2800">
                <a:ea typeface="+mn-lt"/>
                <a:cs typeface="+mn-lt"/>
              </a:rPr>
              <a:t>Ladder did not come over top of roof</a:t>
            </a:r>
          </a:p>
          <a:p>
            <a:pPr marL="0" indent="0">
              <a:spcBef>
                <a:spcPts val="0"/>
              </a:spcBef>
              <a:buNone/>
            </a:pPr>
            <a:r>
              <a:rPr lang="en-US" sz="2800">
                <a:ea typeface="+mn-lt"/>
                <a:cs typeface="+mn-lt"/>
              </a:rPr>
              <a:t>He fell and sustained severe head injuries</a:t>
            </a:r>
          </a:p>
          <a:p>
            <a:pPr marL="0" indent="0">
              <a:spcBef>
                <a:spcPts val="0"/>
              </a:spcBef>
              <a:buNone/>
            </a:pPr>
            <a:r>
              <a:rPr lang="en-US" sz="2800">
                <a:ea typeface="+mn-lt"/>
                <a:cs typeface="+mn-lt"/>
              </a:rPr>
              <a:t>Judge concluded that place of work was not safe</a:t>
            </a:r>
          </a:p>
          <a:p>
            <a:pPr marL="0" indent="0">
              <a:spcBef>
                <a:spcPts val="0"/>
              </a:spcBef>
              <a:buNone/>
            </a:pPr>
            <a:r>
              <a:rPr lang="en-US" sz="2800">
                <a:ea typeface="+mn-lt"/>
                <a:cs typeface="+mn-lt"/>
              </a:rPr>
              <a:t>Awarded £36,445 compensation</a:t>
            </a:r>
            <a:endParaRPr lang="en-US"/>
          </a:p>
          <a:p>
            <a:pPr indent="-255905">
              <a:buNone/>
            </a:pPr>
            <a:endParaRPr lang="en-US" altLang="en-US" sz="2400">
              <a:cs typeface="Times New Roman" pitchFamily="18" charset="0"/>
            </a:endParaRPr>
          </a:p>
        </p:txBody>
      </p:sp>
      <p:pic>
        <p:nvPicPr>
          <p:cNvPr id="2" name="Picture 3" descr="qualtec logo.jpg">
            <a:extLst>
              <a:ext uri="{FF2B5EF4-FFF2-40B4-BE49-F238E27FC236}">
                <a16:creationId xmlns:a16="http://schemas.microsoft.com/office/drawing/2014/main" id="{37E70C39-0478-2984-4A03-0918CA316092}"/>
              </a:ext>
            </a:extLst>
          </p:cNvPr>
          <p:cNvPicPr>
            <a:picLocks noChangeAspect="1"/>
          </p:cNvPicPr>
          <p:nvPr/>
        </p:nvPicPr>
        <p:blipFill>
          <a:blip r:embed="rId4"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00949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4413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94413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94413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94413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94413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94413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4131"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0E63227-5F1F-4B67-9932-2072157146F8}"/>
              </a:ext>
            </a:extLst>
          </p:cNvPr>
          <p:cNvSpPr>
            <a:spLocks noGrp="1"/>
          </p:cNvSpPr>
          <p:nvPr>
            <p:ph idx="1"/>
          </p:nvPr>
        </p:nvSpPr>
        <p:spPr>
          <a:xfrm>
            <a:off x="457200" y="1481328"/>
            <a:ext cx="8686800" cy="5273585"/>
          </a:xfrm>
        </p:spPr>
        <p:txBody>
          <a:bodyPr vert="horz" anchor="t">
            <a:normAutofit lnSpcReduction="10000"/>
          </a:bodyPr>
          <a:lstStyle/>
          <a:p>
            <a:pPr marL="109855" indent="0">
              <a:buNone/>
            </a:pPr>
            <a:r>
              <a:rPr lang="en-GB">
                <a:cs typeface="Lucida Sans Unicode"/>
              </a:rPr>
              <a:t>Putting up a satellite disk</a:t>
            </a:r>
          </a:p>
          <a:p>
            <a:pPr marL="109855" indent="0">
              <a:buNone/>
            </a:pPr>
            <a:r>
              <a:rPr lang="en-GB">
                <a:cs typeface="Lucida Sans Unicode"/>
              </a:rPr>
              <a:t>Overreaching off a ladder</a:t>
            </a:r>
          </a:p>
          <a:p>
            <a:pPr marL="109855" indent="0">
              <a:buNone/>
            </a:pPr>
            <a:r>
              <a:rPr lang="en-GB">
                <a:cs typeface="Lucida Sans Unicode"/>
              </a:rPr>
              <a:t>Fell breaking a leg and arm</a:t>
            </a:r>
          </a:p>
          <a:p>
            <a:pPr marL="109855" indent="0">
              <a:buNone/>
            </a:pPr>
            <a:endParaRPr lang="en-GB">
              <a:cs typeface="Lucida Sans Unicode"/>
            </a:endParaRPr>
          </a:p>
          <a:p>
            <a:pPr marL="109855" indent="0">
              <a:buNone/>
            </a:pPr>
            <a:r>
              <a:rPr lang="en-GB">
                <a:cs typeface="Lucida Sans Unicode"/>
              </a:rPr>
              <a:t>What questions would you like to ask in deciding on whether he would get compensation?</a:t>
            </a:r>
          </a:p>
          <a:p>
            <a:pPr marL="109855" indent="0">
              <a:buNone/>
            </a:pPr>
            <a:r>
              <a:rPr lang="en-GB">
                <a:cs typeface="Lucida Sans Unicode"/>
              </a:rPr>
              <a:t>Was he trained in WAH?</a:t>
            </a:r>
          </a:p>
          <a:p>
            <a:pPr marL="109855" indent="0">
              <a:buNone/>
            </a:pPr>
            <a:r>
              <a:rPr lang="en-GB">
                <a:cs typeface="Lucida Sans Unicode"/>
              </a:rPr>
              <a:t>Yes</a:t>
            </a:r>
          </a:p>
          <a:p>
            <a:pPr marL="109855" indent="0">
              <a:buNone/>
            </a:pPr>
            <a:r>
              <a:rPr lang="en-GB">
                <a:cs typeface="Lucida Sans Unicode"/>
              </a:rPr>
              <a:t>What was the SSW? </a:t>
            </a:r>
          </a:p>
          <a:p>
            <a:pPr marL="109855" indent="0">
              <a:buNone/>
            </a:pPr>
            <a:r>
              <a:rPr lang="en-GB">
                <a:cs typeface="Lucida Sans Unicode"/>
              </a:rPr>
              <a:t>Put in a bolt and anchor harness</a:t>
            </a:r>
          </a:p>
          <a:p>
            <a:pPr marL="109855" indent="0">
              <a:buNone/>
            </a:pPr>
            <a:r>
              <a:rPr lang="en-GB">
                <a:cs typeface="Lucida Sans Unicode"/>
              </a:rPr>
              <a:t>Compensation?</a:t>
            </a:r>
          </a:p>
          <a:p>
            <a:pPr marL="109855" indent="0">
              <a:buNone/>
            </a:pPr>
            <a:r>
              <a:rPr lang="en-GB">
                <a:cs typeface="Lucida Sans Unicode"/>
              </a:rPr>
              <a:t>No</a:t>
            </a:r>
          </a:p>
        </p:txBody>
      </p:sp>
      <p:sp>
        <p:nvSpPr>
          <p:cNvPr id="3" name="Title 2">
            <a:extLst>
              <a:ext uri="{FF2B5EF4-FFF2-40B4-BE49-F238E27FC236}">
                <a16:creationId xmlns:a16="http://schemas.microsoft.com/office/drawing/2014/main" id="{1D176C71-DEB1-4C43-9822-3E7105B8EE83}"/>
              </a:ext>
            </a:extLst>
          </p:cNvPr>
          <p:cNvSpPr>
            <a:spLocks noGrp="1"/>
          </p:cNvSpPr>
          <p:nvPr>
            <p:ph type="title"/>
          </p:nvPr>
        </p:nvSpPr>
        <p:spPr/>
        <p:txBody>
          <a:bodyPr/>
          <a:lstStyle/>
          <a:p>
            <a:r>
              <a:rPr lang="en-GB">
                <a:cs typeface="Lucida Sans Unicode"/>
              </a:rPr>
              <a:t>Case study</a:t>
            </a:r>
          </a:p>
        </p:txBody>
      </p:sp>
      <p:pic>
        <p:nvPicPr>
          <p:cNvPr id="4" name="Picture 3" descr="qualtec logo.jpg">
            <a:extLst>
              <a:ext uri="{FF2B5EF4-FFF2-40B4-BE49-F238E27FC236}">
                <a16:creationId xmlns:a16="http://schemas.microsoft.com/office/drawing/2014/main" id="{4E814AA3-1A13-F174-2E9E-E749AF656541}"/>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96614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Content Placeholder 1"/>
          <p:cNvSpPr>
            <a:spLocks noGrp="1"/>
          </p:cNvSpPr>
          <p:nvPr>
            <p:ph idx="1"/>
          </p:nvPr>
        </p:nvSpPr>
        <p:spPr/>
        <p:txBody>
          <a:bodyPr/>
          <a:lstStyle/>
          <a:p>
            <a:pPr eaLnBrk="1" hangingPunct="1"/>
            <a:r>
              <a:rPr lang="en-IE"/>
              <a:t>Duties of employers?</a:t>
            </a:r>
          </a:p>
          <a:p>
            <a:pPr eaLnBrk="1" hangingPunct="1"/>
            <a:r>
              <a:rPr lang="en-IE"/>
              <a:t>Duties of employees?</a:t>
            </a:r>
          </a:p>
          <a:p>
            <a:pPr eaLnBrk="1" hangingPunct="1"/>
            <a:r>
              <a:rPr lang="en-IE"/>
              <a:t>Nine Principles of Prevention?</a:t>
            </a:r>
          </a:p>
          <a:p>
            <a:pPr eaLnBrk="1" hangingPunct="1"/>
            <a:r>
              <a:rPr lang="en-IE"/>
              <a:t>Working at Heights Regulation requirements?</a:t>
            </a:r>
          </a:p>
          <a:p>
            <a:pPr eaLnBrk="1" hangingPunct="1"/>
            <a:r>
              <a:rPr lang="en-IE"/>
              <a:t>Other regulations?</a:t>
            </a:r>
          </a:p>
          <a:p>
            <a:pPr eaLnBrk="1" hangingPunct="1"/>
            <a:r>
              <a:rPr lang="en-IE"/>
              <a:t>What Codes of Practise are relevant to WAH?</a:t>
            </a:r>
          </a:p>
          <a:p>
            <a:pPr eaLnBrk="1" hangingPunct="1"/>
            <a:r>
              <a:rPr lang="en-IE"/>
              <a:t>Implications for non compliance?</a:t>
            </a:r>
          </a:p>
        </p:txBody>
      </p:sp>
      <p:sp>
        <p:nvSpPr>
          <p:cNvPr id="3" name="Title 2"/>
          <p:cNvSpPr>
            <a:spLocks noGrp="1"/>
          </p:cNvSpPr>
          <p:nvPr>
            <p:ph type="title"/>
          </p:nvPr>
        </p:nvSpPr>
        <p:spPr/>
        <p:txBody>
          <a:bodyPr/>
          <a:lstStyle/>
          <a:p>
            <a:pPr eaLnBrk="1" fontAlgn="auto" hangingPunct="1">
              <a:spcAft>
                <a:spcPts val="0"/>
              </a:spcAft>
              <a:defRPr/>
            </a:pPr>
            <a:r>
              <a:rPr lang="en-IE"/>
              <a:t>Recap- Questions &amp; Answers!</a:t>
            </a:r>
          </a:p>
        </p:txBody>
      </p:sp>
      <p:pic>
        <p:nvPicPr>
          <p:cNvPr id="4" name="Picture 3" descr="qualtec logo.jpg"/>
          <p:cNvPicPr>
            <a:picLocks noChangeAspect="1"/>
          </p:cNvPicPr>
          <p:nvPr/>
        </p:nvPicPr>
        <p:blipFill>
          <a:blip r:embed="rId4" cstate="print"/>
          <a:srcRect/>
          <a:stretch>
            <a:fillRect/>
          </a:stretch>
        </p:blipFill>
        <p:spPr bwMode="auto">
          <a:xfrm>
            <a:off x="8086724" y="5600356"/>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57016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Content Placeholder 2"/>
          <p:cNvSpPr>
            <a:spLocks noGrp="1"/>
          </p:cNvSpPr>
          <p:nvPr>
            <p:ph idx="1"/>
          </p:nvPr>
        </p:nvSpPr>
        <p:spPr>
          <a:xfrm>
            <a:off x="0" y="1484313"/>
            <a:ext cx="9144000" cy="4525962"/>
          </a:xfrm>
        </p:spPr>
        <p:txBody>
          <a:bodyPr/>
          <a:lstStyle/>
          <a:p>
            <a:pPr eaLnBrk="1" hangingPunct="1">
              <a:buFont typeface="Arial" pitchFamily="34" charset="0"/>
              <a:buNone/>
            </a:pPr>
            <a:r>
              <a:rPr lang="en-IE"/>
              <a:t>The aim of this module is to you an understanding of the risks associated with Working at Heights</a:t>
            </a:r>
          </a:p>
          <a:p>
            <a:pPr eaLnBrk="1" hangingPunct="1">
              <a:buFont typeface="Arial" pitchFamily="34" charset="0"/>
              <a:buNone/>
            </a:pPr>
            <a:endParaRPr lang="en-IE"/>
          </a:p>
          <a:p>
            <a:pPr eaLnBrk="1" hangingPunct="1">
              <a:buFont typeface="Arial" pitchFamily="34" charset="0"/>
              <a:buNone/>
            </a:pPr>
            <a:r>
              <a:rPr lang="ga-IE"/>
              <a:t>At the end of this module </a:t>
            </a:r>
            <a:r>
              <a:rPr lang="en-IE"/>
              <a:t>you </a:t>
            </a:r>
            <a:r>
              <a:rPr lang="ga-IE"/>
              <a:t>will be able to:</a:t>
            </a:r>
            <a:endParaRPr lang="en-IE"/>
          </a:p>
          <a:p>
            <a:r>
              <a:rPr lang="en-IE"/>
              <a:t>Explain what a risk assessment is</a:t>
            </a:r>
          </a:p>
          <a:p>
            <a:r>
              <a:rPr lang="en-IE"/>
              <a:t>Explain what controls are</a:t>
            </a:r>
          </a:p>
          <a:p>
            <a:r>
              <a:rPr lang="en-IE"/>
              <a:t>State the hazards and harm associated with WAH</a:t>
            </a:r>
          </a:p>
          <a:p>
            <a:r>
              <a:rPr lang="en-IE"/>
              <a:t>State the precautions required to control these.</a:t>
            </a:r>
            <a:endParaRPr lang="ga-IE"/>
          </a:p>
        </p:txBody>
      </p:sp>
      <p:sp>
        <p:nvSpPr>
          <p:cNvPr id="2" name="Title 1"/>
          <p:cNvSpPr>
            <a:spLocks noGrp="1"/>
          </p:cNvSpPr>
          <p:nvPr>
            <p:ph type="title"/>
          </p:nvPr>
        </p:nvSpPr>
        <p:spPr>
          <a:xfrm>
            <a:off x="0" y="0"/>
            <a:ext cx="9144000" cy="1357313"/>
          </a:xfrm>
        </p:spPr>
        <p:txBody>
          <a:bodyPr>
            <a:normAutofit/>
          </a:bodyPr>
          <a:lstStyle/>
          <a:p>
            <a:pPr eaLnBrk="1" fontAlgn="auto" hangingPunct="1">
              <a:spcAft>
                <a:spcPts val="0"/>
              </a:spcAft>
              <a:defRPr/>
            </a:pPr>
            <a:r>
              <a:rPr lang="ga-IE"/>
              <a:t>Unit </a:t>
            </a:r>
            <a:r>
              <a:rPr lang="en-GB"/>
              <a:t>3 Risk Assessment</a:t>
            </a:r>
            <a:endParaRPr lang="ga-IE"/>
          </a:p>
        </p:txBody>
      </p:sp>
      <p:pic>
        <p:nvPicPr>
          <p:cNvPr id="51204" name="Picture 3" descr="qualtec logo.jpg"/>
          <p:cNvPicPr>
            <a:picLocks noChangeAspect="1"/>
          </p:cNvPicPr>
          <p:nvPr/>
        </p:nvPicPr>
        <p:blipFill>
          <a:blip r:embed="rId4"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7208127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5858" name="Rectangle 2050"/>
          <p:cNvSpPr>
            <a:spLocks noGrp="1" noChangeArrowheads="1"/>
          </p:cNvSpPr>
          <p:nvPr>
            <p:ph type="title"/>
          </p:nvPr>
        </p:nvSpPr>
        <p:spPr>
          <a:xfrm>
            <a:off x="500063" y="428625"/>
            <a:ext cx="7772400" cy="1143000"/>
          </a:xfrm>
        </p:spPr>
        <p:txBody>
          <a:bodyPr/>
          <a:lstStyle/>
          <a:p>
            <a:pPr eaLnBrk="1" fontAlgn="auto" hangingPunct="1">
              <a:spcAft>
                <a:spcPts val="0"/>
              </a:spcAft>
              <a:defRPr/>
            </a:pPr>
            <a:r>
              <a:rPr lang="en-IE">
                <a:latin typeface="Frutiger"/>
              </a:rPr>
              <a:t>Explanations</a:t>
            </a:r>
            <a:endParaRPr lang="en-GB">
              <a:latin typeface="Frutiger"/>
            </a:endParaRPr>
          </a:p>
        </p:txBody>
      </p:sp>
      <p:sp>
        <p:nvSpPr>
          <p:cNvPr id="1785859" name="Rectangle 2051"/>
          <p:cNvSpPr>
            <a:spLocks noGrp="1" noChangeArrowheads="1"/>
          </p:cNvSpPr>
          <p:nvPr>
            <p:ph idx="1"/>
          </p:nvPr>
        </p:nvSpPr>
        <p:spPr>
          <a:xfrm>
            <a:off x="609600" y="1500188"/>
            <a:ext cx="7772400" cy="5357812"/>
          </a:xfrm>
        </p:spPr>
        <p:txBody>
          <a:bodyPr vert="horz" lIns="91440" tIns="45720" rIns="91440" bIns="45720" rtlCol="0" anchor="t">
            <a:normAutofit/>
          </a:bodyPr>
          <a:lstStyle/>
          <a:p>
            <a:pPr eaLnBrk="1" hangingPunct="1">
              <a:buFont typeface="Arial" panose="020B0604020202020204" pitchFamily="34" charset="0"/>
              <a:buNone/>
            </a:pPr>
            <a:r>
              <a:rPr lang="en-IE" altLang="en-US" b="1">
                <a:latin typeface="Goudy"/>
              </a:rPr>
              <a:t>What is </a:t>
            </a:r>
            <a:r>
              <a:rPr lang="ga-IE" altLang="en-US" b="1">
                <a:latin typeface="Goudy"/>
              </a:rPr>
              <a:t>Risk Assessment</a:t>
            </a:r>
            <a:r>
              <a:rPr lang="en-IE" altLang="en-US" b="1">
                <a:latin typeface="Goudy"/>
              </a:rPr>
              <a:t>?</a:t>
            </a:r>
          </a:p>
          <a:p>
            <a:pPr eaLnBrk="1" hangingPunct="1">
              <a:buFont typeface="Arial" panose="020B0604020202020204" pitchFamily="34" charset="0"/>
              <a:buNone/>
            </a:pPr>
            <a:r>
              <a:rPr lang="en-IE" altLang="en-US">
                <a:latin typeface="Goudy"/>
              </a:rPr>
              <a:t>Identifying hazards/ Risk Factors </a:t>
            </a:r>
          </a:p>
          <a:p>
            <a:pPr>
              <a:buNone/>
            </a:pPr>
            <a:endParaRPr lang="en-IE" altLang="en-US" b="1">
              <a:latin typeface="Goudy"/>
            </a:endParaRPr>
          </a:p>
          <a:p>
            <a:pPr>
              <a:buNone/>
            </a:pPr>
            <a:r>
              <a:rPr lang="en-IE" altLang="en-US" b="1">
                <a:latin typeface="Goudy"/>
              </a:rPr>
              <a:t>Hazard/ Risk Factors</a:t>
            </a:r>
          </a:p>
          <a:p>
            <a:pPr>
              <a:buNone/>
            </a:pPr>
            <a:r>
              <a:rPr lang="en-IE" altLang="en-US">
                <a:latin typeface="Goudy"/>
              </a:rPr>
              <a:t>Issues that will cause harm/ increase risk</a:t>
            </a:r>
          </a:p>
          <a:p>
            <a:pPr>
              <a:buNone/>
            </a:pPr>
            <a:endParaRPr lang="en-IE" altLang="en-US">
              <a:latin typeface="Goudy"/>
            </a:endParaRPr>
          </a:p>
          <a:p>
            <a:pPr>
              <a:buNone/>
            </a:pPr>
            <a:r>
              <a:rPr lang="en-IE" altLang="en-US" b="1">
                <a:latin typeface="Goudy"/>
              </a:rPr>
              <a:t>Controls</a:t>
            </a:r>
          </a:p>
          <a:p>
            <a:pPr>
              <a:buNone/>
            </a:pPr>
            <a:r>
              <a:rPr lang="ga-IE" altLang="en-US">
                <a:latin typeface="Goudy"/>
              </a:rPr>
              <a:t>Solutions put in place to reduce the risk</a:t>
            </a:r>
          </a:p>
          <a:p>
            <a:pPr>
              <a:buNone/>
            </a:pPr>
            <a:endParaRPr lang="ga-IE" altLang="en-US" b="1">
              <a:latin typeface="Goudy"/>
            </a:endParaRPr>
          </a:p>
        </p:txBody>
      </p:sp>
      <p:pic>
        <p:nvPicPr>
          <p:cNvPr id="63494" name="Picture 5" descr="qualtec logo.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089677" y="-3731"/>
            <a:ext cx="1057275" cy="1268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8585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85859">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85859">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8585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8585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8585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8585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5859"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E"/>
              <a:t>Hazards, Risks &amp; precautions?</a:t>
            </a:r>
          </a:p>
        </p:txBody>
      </p:sp>
      <p:sp>
        <p:nvSpPr>
          <p:cNvPr id="3" name="Text Placeholder 2"/>
          <p:cNvSpPr>
            <a:spLocks noGrp="1"/>
          </p:cNvSpPr>
          <p:nvPr>
            <p:ph type="body" idx="1"/>
          </p:nvPr>
        </p:nvSpPr>
        <p:spPr>
          <a:xfrm>
            <a:off x="0" y="1412776"/>
            <a:ext cx="4283968" cy="762000"/>
          </a:xfrm>
        </p:spPr>
        <p:txBody>
          <a:bodyPr/>
          <a:lstStyle/>
          <a:p>
            <a:r>
              <a:rPr lang="en-IE" err="1"/>
              <a:t>Hazards?Risk</a:t>
            </a:r>
            <a:r>
              <a:rPr lang="en-IE"/>
              <a:t> factors </a:t>
            </a:r>
          </a:p>
        </p:txBody>
      </p:sp>
      <p:sp>
        <p:nvSpPr>
          <p:cNvPr id="4" name="Text Placeholder 3"/>
          <p:cNvSpPr>
            <a:spLocks noGrp="1"/>
          </p:cNvSpPr>
          <p:nvPr>
            <p:ph type="body" sz="half" idx="3"/>
          </p:nvPr>
        </p:nvSpPr>
        <p:spPr>
          <a:xfrm>
            <a:off x="4788024" y="1412776"/>
            <a:ext cx="4355976" cy="762000"/>
          </a:xfrm>
        </p:spPr>
        <p:txBody>
          <a:bodyPr/>
          <a:lstStyle/>
          <a:p>
            <a:r>
              <a:rPr lang="en-IE"/>
              <a:t>Controls/ precautions</a:t>
            </a:r>
          </a:p>
        </p:txBody>
      </p:sp>
      <p:sp>
        <p:nvSpPr>
          <p:cNvPr id="5" name="Content Placeholder 4"/>
          <p:cNvSpPr>
            <a:spLocks noGrp="1"/>
          </p:cNvSpPr>
          <p:nvPr>
            <p:ph sz="quarter" idx="2"/>
          </p:nvPr>
        </p:nvSpPr>
        <p:spPr>
          <a:xfrm>
            <a:off x="0" y="2204864"/>
            <a:ext cx="4283968" cy="4536504"/>
          </a:xfrm>
        </p:spPr>
        <p:txBody>
          <a:bodyPr>
            <a:normAutofit lnSpcReduction="10000"/>
          </a:bodyPr>
          <a:lstStyle/>
          <a:p>
            <a:r>
              <a:rPr lang="en-IE"/>
              <a:t>Unsafe practise</a:t>
            </a:r>
          </a:p>
          <a:p>
            <a:r>
              <a:rPr lang="en-IE"/>
              <a:t>Unprotected edges</a:t>
            </a:r>
          </a:p>
          <a:p>
            <a:r>
              <a:rPr lang="en-IE"/>
              <a:t>Fragile roofs/surfaces</a:t>
            </a:r>
          </a:p>
          <a:p>
            <a:r>
              <a:rPr lang="en-IE"/>
              <a:t>Weather: wind/rain</a:t>
            </a:r>
          </a:p>
          <a:p>
            <a:r>
              <a:rPr lang="en-IE"/>
              <a:t>Tools &amp; equipment</a:t>
            </a:r>
          </a:p>
          <a:p>
            <a:r>
              <a:rPr lang="en-IE"/>
              <a:t>Unstable machinery</a:t>
            </a:r>
          </a:p>
          <a:p>
            <a:r>
              <a:rPr lang="en-IE"/>
              <a:t>Uneven ground</a:t>
            </a:r>
          </a:p>
          <a:p>
            <a:r>
              <a:rPr lang="en-IE" err="1"/>
              <a:t>Slippy</a:t>
            </a:r>
            <a:r>
              <a:rPr lang="en-IE"/>
              <a:t> surfaces</a:t>
            </a:r>
          </a:p>
          <a:p>
            <a:r>
              <a:rPr lang="en-IE"/>
              <a:t>Suspension</a:t>
            </a:r>
          </a:p>
          <a:p>
            <a:r>
              <a:rPr lang="en-IE"/>
              <a:t>Faulty/incorrectly fitted/ attached harness</a:t>
            </a:r>
          </a:p>
        </p:txBody>
      </p:sp>
      <p:sp>
        <p:nvSpPr>
          <p:cNvPr id="6" name="Content Placeholder 5"/>
          <p:cNvSpPr>
            <a:spLocks noGrp="1"/>
          </p:cNvSpPr>
          <p:nvPr>
            <p:ph sz="quarter" idx="4"/>
          </p:nvPr>
        </p:nvSpPr>
        <p:spPr>
          <a:xfrm>
            <a:off x="4788024" y="2204864"/>
            <a:ext cx="4355976" cy="3941763"/>
          </a:xfrm>
        </p:spPr>
        <p:txBody>
          <a:bodyPr>
            <a:noAutofit/>
          </a:bodyPr>
          <a:lstStyle/>
          <a:p>
            <a:r>
              <a:rPr lang="en-IE"/>
              <a:t>RA/Method statement</a:t>
            </a:r>
          </a:p>
          <a:p>
            <a:r>
              <a:rPr lang="en-IE"/>
              <a:t>Handrails, Harnesses</a:t>
            </a:r>
          </a:p>
          <a:p>
            <a:r>
              <a:rPr lang="en-IE"/>
              <a:t>Keep clear, barrier off</a:t>
            </a:r>
          </a:p>
          <a:p>
            <a:r>
              <a:rPr lang="en-IE"/>
              <a:t>Check weather</a:t>
            </a:r>
          </a:p>
          <a:p>
            <a:r>
              <a:rPr lang="en-IE"/>
              <a:t>Ensure properly secured</a:t>
            </a:r>
          </a:p>
          <a:p>
            <a:r>
              <a:rPr lang="en-IE"/>
              <a:t>Deploy stabilisers</a:t>
            </a:r>
          </a:p>
          <a:p>
            <a:r>
              <a:rPr lang="en-IE"/>
              <a:t>Ensure ground is even</a:t>
            </a:r>
          </a:p>
          <a:p>
            <a:r>
              <a:rPr lang="en-IE"/>
              <a:t>Non slip foot wear</a:t>
            </a:r>
          </a:p>
          <a:p>
            <a:r>
              <a:rPr lang="en-IE"/>
              <a:t>Emergency plan</a:t>
            </a:r>
          </a:p>
          <a:p>
            <a:r>
              <a:rPr lang="en-IE"/>
              <a:t>Inspection of harness</a:t>
            </a:r>
          </a:p>
          <a:p>
            <a:r>
              <a:rPr lang="en-IE"/>
              <a:t>Training </a:t>
            </a:r>
          </a:p>
        </p:txBody>
      </p:sp>
    </p:spTree>
    <p:custDataLst>
      <p:tags r:id="rId1"/>
    </p:custDataLst>
    <p:extLst>
      <p:ext uri="{BB962C8B-B14F-4D97-AF65-F5344CB8AC3E}">
        <p14:creationId xmlns:p14="http://schemas.microsoft.com/office/powerpoint/2010/main" val="1800370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pPr eaLnBrk="1" hangingPunct="1"/>
            <a:r>
              <a:rPr lang="en-IE" altLang="en-US"/>
              <a:t>Window Cleaning</a:t>
            </a:r>
            <a:endParaRPr lang="en-GB" altLang="en-US"/>
          </a:p>
        </p:txBody>
      </p:sp>
      <p:sp>
        <p:nvSpPr>
          <p:cNvPr id="58371" name="Rectangle 3"/>
          <p:cNvSpPr>
            <a:spLocks noGrp="1" noChangeArrowheads="1"/>
          </p:cNvSpPr>
          <p:nvPr>
            <p:ph type="body" idx="1"/>
          </p:nvPr>
        </p:nvSpPr>
        <p:spPr/>
        <p:txBody>
          <a:bodyPr>
            <a:normAutofit fontScale="92500" lnSpcReduction="10000"/>
          </a:bodyPr>
          <a:lstStyle/>
          <a:p>
            <a:pPr eaLnBrk="1" hangingPunct="1">
              <a:buFontTx/>
              <a:buNone/>
            </a:pPr>
            <a:r>
              <a:rPr lang="en-IE" altLang="en-US"/>
              <a:t>Cleaning high windows is always a hazard</a:t>
            </a:r>
          </a:p>
          <a:p>
            <a:pPr eaLnBrk="1" hangingPunct="1">
              <a:buFontTx/>
              <a:buNone/>
            </a:pPr>
            <a:endParaRPr lang="en-IE" altLang="en-US"/>
          </a:p>
          <a:p>
            <a:pPr eaLnBrk="1" hangingPunct="1">
              <a:buFontTx/>
              <a:buNone/>
            </a:pPr>
            <a:r>
              <a:rPr lang="en-IE" altLang="en-US"/>
              <a:t>Without workplace precautions- High risk</a:t>
            </a:r>
          </a:p>
          <a:p>
            <a:pPr eaLnBrk="1" hangingPunct="1">
              <a:buFontTx/>
              <a:buNone/>
            </a:pPr>
            <a:endParaRPr lang="en-IE" altLang="en-US"/>
          </a:p>
          <a:p>
            <a:pPr eaLnBrk="1" hangingPunct="1">
              <a:buFontTx/>
              <a:buNone/>
            </a:pPr>
            <a:r>
              <a:rPr lang="en-IE" altLang="en-US"/>
              <a:t>How can you avoid cleaning windows at height?</a:t>
            </a:r>
          </a:p>
          <a:p>
            <a:pPr eaLnBrk="1" hangingPunct="1">
              <a:buFontTx/>
              <a:buNone/>
            </a:pPr>
            <a:endParaRPr lang="en-IE" altLang="en-US"/>
          </a:p>
          <a:p>
            <a:pPr eaLnBrk="1" hangingPunct="1">
              <a:buFontTx/>
              <a:buNone/>
            </a:pPr>
            <a:r>
              <a:rPr lang="en-IE" altLang="en-US"/>
              <a:t>Telescopic cleaner, self cleaning windows!</a:t>
            </a:r>
          </a:p>
          <a:p>
            <a:pPr eaLnBrk="1" hangingPunct="1">
              <a:buFontTx/>
              <a:buNone/>
            </a:pPr>
            <a:endParaRPr lang="en-IE" altLang="en-US"/>
          </a:p>
          <a:p>
            <a:pPr eaLnBrk="1" hangingPunct="1">
              <a:buFontTx/>
              <a:buNone/>
            </a:pPr>
            <a:r>
              <a:rPr lang="en-IE" altLang="en-US"/>
              <a:t>How can you reduce the risk?</a:t>
            </a:r>
          </a:p>
          <a:p>
            <a:pPr eaLnBrk="1" hangingPunct="1">
              <a:buFontTx/>
              <a:buNone/>
            </a:pPr>
            <a:endParaRPr lang="en-IE" altLang="en-US"/>
          </a:p>
          <a:p>
            <a:pPr eaLnBrk="1" hangingPunct="1">
              <a:buFontTx/>
              <a:buNone/>
            </a:pPr>
            <a:r>
              <a:rPr lang="en-IE" altLang="en-US"/>
              <a:t>MEWP, Harness</a:t>
            </a:r>
          </a:p>
        </p:txBody>
      </p:sp>
      <p:pic>
        <p:nvPicPr>
          <p:cNvPr id="2" name="Picture 3" descr="qualtec logo.jpg">
            <a:extLst>
              <a:ext uri="{FF2B5EF4-FFF2-40B4-BE49-F238E27FC236}">
                <a16:creationId xmlns:a16="http://schemas.microsoft.com/office/drawing/2014/main" id="{766BB7DE-19BC-5955-5DA4-38FFB6EDE2E2}"/>
              </a:ext>
            </a:extLst>
          </p:cNvPr>
          <p:cNvPicPr>
            <a:picLocks noChangeAspect="1"/>
          </p:cNvPicPr>
          <p:nvPr/>
        </p:nvPicPr>
        <p:blipFill>
          <a:blip r:embed="rId4"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764822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37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37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837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a:t>What is a hazard?</a:t>
            </a:r>
          </a:p>
          <a:p>
            <a:r>
              <a:rPr lang="en-IE"/>
              <a:t>What is a control?</a:t>
            </a:r>
          </a:p>
          <a:p>
            <a:r>
              <a:rPr lang="en-IE"/>
              <a:t>Hazards/ Risk factors associated with WAH?</a:t>
            </a:r>
          </a:p>
          <a:p>
            <a:r>
              <a:rPr lang="en-IE"/>
              <a:t>Controls/ Precautions?</a:t>
            </a:r>
          </a:p>
        </p:txBody>
      </p:sp>
      <p:sp>
        <p:nvSpPr>
          <p:cNvPr id="3" name="Title 2"/>
          <p:cNvSpPr>
            <a:spLocks noGrp="1"/>
          </p:cNvSpPr>
          <p:nvPr>
            <p:ph type="title"/>
          </p:nvPr>
        </p:nvSpPr>
        <p:spPr/>
        <p:txBody>
          <a:bodyPr/>
          <a:lstStyle/>
          <a:p>
            <a:r>
              <a:rPr lang="en-IE"/>
              <a:t>Recap</a:t>
            </a:r>
          </a:p>
        </p:txBody>
      </p:sp>
      <p:pic>
        <p:nvPicPr>
          <p:cNvPr id="4" name="Picture 3" descr="qualtec logo.jpg">
            <a:extLst>
              <a:ext uri="{FF2B5EF4-FFF2-40B4-BE49-F238E27FC236}">
                <a16:creationId xmlns:a16="http://schemas.microsoft.com/office/drawing/2014/main" id="{CF9B5738-D9A1-2057-0B24-10680FCB7AFD}"/>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727976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7234686" cy="4525963"/>
          </a:xfrm>
        </p:spPr>
        <p:txBody>
          <a:bodyPr vert="horz" anchor="t">
            <a:normAutofit/>
          </a:bodyPr>
          <a:lstStyle/>
          <a:p>
            <a:pPr indent="-255905"/>
            <a:r>
              <a:rPr lang="en-IE" sz="3200" b="1">
                <a:latin typeface="Calibri"/>
                <a:cs typeface="Calibri"/>
              </a:rPr>
              <a:t>Introduction: What? Why?</a:t>
            </a:r>
            <a:endParaRPr lang="en-US" sz="3200">
              <a:latin typeface="Calibri"/>
              <a:cs typeface="Calibri"/>
            </a:endParaRPr>
          </a:p>
          <a:p>
            <a:pPr indent="-255905"/>
            <a:r>
              <a:rPr lang="en-IE" sz="3200" b="1">
                <a:latin typeface="Calibri" panose="020F0502020204030204" pitchFamily="34" charset="0"/>
              </a:rPr>
              <a:t>Legislation</a:t>
            </a:r>
            <a:endParaRPr lang="en-IE" sz="3200" b="1">
              <a:latin typeface="Calibri" panose="020F0502020204030204" pitchFamily="34" charset="0"/>
              <a:cs typeface="Calibri"/>
            </a:endParaRPr>
          </a:p>
          <a:p>
            <a:pPr indent="-255905"/>
            <a:r>
              <a:rPr lang="en-IE" sz="3200" b="1">
                <a:latin typeface="Calibri"/>
                <a:cs typeface="Calibri"/>
              </a:rPr>
              <a:t>WAH Hazards &amp; controls</a:t>
            </a:r>
          </a:p>
          <a:p>
            <a:pPr indent="-255905"/>
            <a:r>
              <a:rPr lang="en-IE" sz="3200" b="1">
                <a:latin typeface="Calibri"/>
                <a:cs typeface="Calibri"/>
              </a:rPr>
              <a:t>Ladder Safety</a:t>
            </a:r>
          </a:p>
          <a:p>
            <a:pPr indent="-255905"/>
            <a:r>
              <a:rPr lang="en-IE" sz="3200" b="1">
                <a:latin typeface="Calibri" panose="020F0502020204030204" pitchFamily="34" charset="0"/>
              </a:rPr>
              <a:t>Components for a Fall Arrest System</a:t>
            </a:r>
            <a:endParaRPr lang="en-IE" sz="3200" b="1">
              <a:latin typeface="Calibri" panose="020F0502020204030204" pitchFamily="34" charset="0"/>
              <a:cs typeface="Calibri" panose="020F0502020204030204" pitchFamily="34" charset="0"/>
            </a:endParaRPr>
          </a:p>
          <a:p>
            <a:pPr indent="-255905"/>
            <a:r>
              <a:rPr lang="en-IE" sz="3200" b="1">
                <a:latin typeface="Calibri"/>
                <a:cs typeface="Calibri"/>
              </a:rPr>
              <a:t>Inspection of a harness &amp; Lanyard</a:t>
            </a:r>
          </a:p>
          <a:p>
            <a:pPr marL="109855" indent="0">
              <a:buNone/>
            </a:pPr>
            <a:endParaRPr lang="en-IE" sz="2600" b="1">
              <a:solidFill>
                <a:schemeClr val="accent1">
                  <a:lumMod val="50000"/>
                </a:schemeClr>
              </a:solidFill>
              <a:latin typeface="Calibri" panose="020F0502020204030204" pitchFamily="34" charset="0"/>
              <a:ea typeface="Helvetica" charset="0"/>
              <a:cs typeface="Helvetica" charset="0"/>
            </a:endParaRPr>
          </a:p>
          <a:p>
            <a:pPr indent="-255905"/>
            <a:endParaRPr lang="en-IE">
              <a:cs typeface="Lucida Sans Unicode"/>
            </a:endParaRPr>
          </a:p>
          <a:p>
            <a:pPr indent="-255905"/>
            <a:endParaRPr lang="en-IE">
              <a:cs typeface="Lucida Sans Unicode"/>
            </a:endParaRPr>
          </a:p>
          <a:p>
            <a:pPr indent="-255905"/>
            <a:endParaRPr lang="en-IE">
              <a:cs typeface="Lucida Sans Unicode"/>
            </a:endParaRPr>
          </a:p>
          <a:p>
            <a:pPr indent="-255905"/>
            <a:endParaRPr lang="en-IE">
              <a:cs typeface="Lucida Sans Unicode"/>
            </a:endParaRPr>
          </a:p>
        </p:txBody>
      </p:sp>
      <p:sp>
        <p:nvSpPr>
          <p:cNvPr id="3" name="Title 2"/>
          <p:cNvSpPr>
            <a:spLocks noGrp="1"/>
          </p:cNvSpPr>
          <p:nvPr>
            <p:ph type="title"/>
          </p:nvPr>
        </p:nvSpPr>
        <p:spPr/>
        <p:txBody>
          <a:bodyPr/>
          <a:lstStyle/>
          <a:p>
            <a:r>
              <a:rPr lang="en-IE"/>
              <a:t>Contents</a:t>
            </a:r>
          </a:p>
        </p:txBody>
      </p:sp>
      <p:pic>
        <p:nvPicPr>
          <p:cNvPr id="4" name="Picture 3" descr="qualtec logo.jpg">
            <a:extLst>
              <a:ext uri="{FF2B5EF4-FFF2-40B4-BE49-F238E27FC236}">
                <a16:creationId xmlns:a16="http://schemas.microsoft.com/office/drawing/2014/main" id="{7C2594FB-C3EC-91C8-159B-2876E3ECA66B}"/>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5348213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E2E84B3-76F7-4D0B-B01D-763AC8AD53F2}"/>
              </a:ext>
            </a:extLst>
          </p:cNvPr>
          <p:cNvSpPr>
            <a:spLocks noGrp="1"/>
          </p:cNvSpPr>
          <p:nvPr>
            <p:ph idx="1"/>
          </p:nvPr>
        </p:nvSpPr>
        <p:spPr>
          <a:xfrm>
            <a:off x="457200" y="1481328"/>
            <a:ext cx="8689675" cy="4525963"/>
          </a:xfrm>
        </p:spPr>
        <p:txBody>
          <a:bodyPr vert="horz" anchor="t">
            <a:normAutofit/>
          </a:bodyPr>
          <a:lstStyle/>
          <a:p>
            <a:pPr marL="109220" indent="0">
              <a:buNone/>
            </a:pPr>
            <a:r>
              <a:rPr lang="en-IE"/>
              <a:t>At the end of this module you will be able to:</a:t>
            </a:r>
            <a:endParaRPr lang="en-US"/>
          </a:p>
          <a:p>
            <a:pPr marL="566420" indent="-457200"/>
            <a:r>
              <a:rPr lang="en-IE"/>
              <a:t>List the different classifications of ladders</a:t>
            </a:r>
            <a:endParaRPr lang="en-IE">
              <a:cs typeface="Lucida Sans Unicode"/>
            </a:endParaRPr>
          </a:p>
          <a:p>
            <a:pPr marL="566420" indent="-457200"/>
            <a:r>
              <a:rPr lang="en-IE"/>
              <a:t>List the different types of ladders</a:t>
            </a:r>
            <a:endParaRPr lang="en-IE">
              <a:cs typeface="Lucida Sans Unicode"/>
            </a:endParaRPr>
          </a:p>
          <a:p>
            <a:pPr marL="566420" indent="-457200"/>
            <a:r>
              <a:rPr lang="en-IE"/>
              <a:t>List the different ladder accessories</a:t>
            </a:r>
            <a:endParaRPr lang="en-IE">
              <a:cs typeface="Lucida Sans Unicode"/>
            </a:endParaRPr>
          </a:p>
          <a:p>
            <a:pPr marL="566420" indent="-457200"/>
            <a:r>
              <a:rPr lang="en-IE">
                <a:cs typeface="Lucida Sans Unicode"/>
              </a:rPr>
              <a:t>List the occasions that ladders can be used</a:t>
            </a:r>
          </a:p>
          <a:p>
            <a:pPr marL="566420" indent="-457200"/>
            <a:r>
              <a:rPr lang="en-IE">
                <a:cs typeface="Lucida Sans Unicode"/>
              </a:rPr>
              <a:t>List precautions to be taken when using a ladder</a:t>
            </a:r>
          </a:p>
        </p:txBody>
      </p:sp>
      <p:sp>
        <p:nvSpPr>
          <p:cNvPr id="3" name="Title 2">
            <a:extLst>
              <a:ext uri="{FF2B5EF4-FFF2-40B4-BE49-F238E27FC236}">
                <a16:creationId xmlns:a16="http://schemas.microsoft.com/office/drawing/2014/main" id="{836DFDA9-C453-4997-AB29-DF9EA4C96841}"/>
              </a:ext>
            </a:extLst>
          </p:cNvPr>
          <p:cNvSpPr>
            <a:spLocks noGrp="1"/>
          </p:cNvSpPr>
          <p:nvPr>
            <p:ph type="title"/>
          </p:nvPr>
        </p:nvSpPr>
        <p:spPr/>
        <p:txBody>
          <a:bodyPr/>
          <a:lstStyle/>
          <a:p>
            <a:r>
              <a:rPr lang="en-IE"/>
              <a:t>Unit 4 Ladders</a:t>
            </a:r>
          </a:p>
        </p:txBody>
      </p:sp>
      <p:pic>
        <p:nvPicPr>
          <p:cNvPr id="4" name="Picture 3" descr="qualtec logo.jpg">
            <a:extLst>
              <a:ext uri="{FF2B5EF4-FFF2-40B4-BE49-F238E27FC236}">
                <a16:creationId xmlns:a16="http://schemas.microsoft.com/office/drawing/2014/main" id="{2B33A0B7-2EF5-6999-21A2-32330C2F0F04}"/>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2152850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170403-9C07-454C-B9B2-8DA0CF5C47C4}"/>
              </a:ext>
            </a:extLst>
          </p:cNvPr>
          <p:cNvSpPr>
            <a:spLocks noGrp="1"/>
          </p:cNvSpPr>
          <p:nvPr>
            <p:ph idx="1"/>
          </p:nvPr>
        </p:nvSpPr>
        <p:spPr>
          <a:xfrm>
            <a:off x="0" y="1481328"/>
            <a:ext cx="9144000" cy="4525963"/>
          </a:xfrm>
        </p:spPr>
        <p:txBody>
          <a:bodyPr/>
          <a:lstStyle/>
          <a:p>
            <a:pPr marL="0" indent="0">
              <a:buNone/>
            </a:pPr>
            <a:r>
              <a:rPr lang="en-IE" sz="2800">
                <a:solidFill>
                  <a:schemeClr val="accent1">
                    <a:lumMod val="75000"/>
                  </a:schemeClr>
                </a:solidFill>
                <a:cs typeface="Helvetica" panose="020B0604020202020204" pitchFamily="34" charset="0"/>
              </a:rPr>
              <a:t>European Ladder Certification Standard EN 131</a:t>
            </a:r>
          </a:p>
          <a:p>
            <a:pPr marL="109728" indent="0">
              <a:buNone/>
            </a:pPr>
            <a:endParaRPr lang="en-IE" sz="2800" i="1">
              <a:cs typeface="Helvetica" panose="020B0604020202020204" pitchFamily="34" charset="0"/>
            </a:endParaRPr>
          </a:p>
          <a:p>
            <a:pPr>
              <a:buFont typeface="Wingdings" panose="05000000000000000000" pitchFamily="2" charset="2"/>
              <a:buChar char="v"/>
            </a:pPr>
            <a:endParaRPr lang="en-IE" sz="2800" i="1">
              <a:cs typeface="Helvetica" panose="020B0604020202020204" pitchFamily="34" charset="0"/>
            </a:endParaRPr>
          </a:p>
          <a:p>
            <a:pPr>
              <a:buFont typeface="Wingdings" panose="05000000000000000000" pitchFamily="2" charset="2"/>
              <a:buChar char="v"/>
            </a:pPr>
            <a:r>
              <a:rPr lang="en-IE" sz="2800" i="1">
                <a:cs typeface="Helvetica" panose="020B0604020202020204" pitchFamily="34" charset="0"/>
              </a:rPr>
              <a:t>Class 1 -   Industrial</a:t>
            </a:r>
            <a:r>
              <a:rPr lang="en-IE" sz="2800" i="1">
                <a:solidFill>
                  <a:srgbClr val="FF0000"/>
                </a:solidFill>
                <a:cs typeface="Helvetica" panose="020B0604020202020204" pitchFamily="34" charset="0"/>
              </a:rPr>
              <a:t>: </a:t>
            </a:r>
            <a:r>
              <a:rPr lang="en-IE" sz="2800" i="1">
                <a:cs typeface="Helvetica" panose="020B0604020202020204" pitchFamily="34" charset="0"/>
              </a:rPr>
              <a:t> 175kg Max.</a:t>
            </a:r>
          </a:p>
          <a:p>
            <a:pPr>
              <a:buFont typeface="Wingdings" panose="05000000000000000000" pitchFamily="2" charset="2"/>
              <a:buChar char="v"/>
            </a:pPr>
            <a:r>
              <a:rPr lang="en-IE" sz="2800" i="1">
                <a:cs typeface="Helvetica" panose="020B0604020202020204" pitchFamily="34" charset="0"/>
              </a:rPr>
              <a:t>Class 2 – Trade 150kg Max.</a:t>
            </a:r>
          </a:p>
          <a:p>
            <a:pPr>
              <a:buFont typeface="Wingdings" panose="05000000000000000000" pitchFamily="2" charset="2"/>
              <a:buChar char="v"/>
            </a:pPr>
            <a:r>
              <a:rPr lang="en-IE" sz="2800" i="1">
                <a:cs typeface="Helvetica" panose="020B0604020202020204" pitchFamily="34" charset="0"/>
              </a:rPr>
              <a:t>Class 3 – Domestic 125 kg Max.</a:t>
            </a:r>
          </a:p>
          <a:p>
            <a:pPr marL="109728" indent="0">
              <a:buNone/>
            </a:pPr>
            <a:endParaRPr lang="en-IE" sz="2800" i="1">
              <a:cs typeface="Helvetica" panose="020B0604020202020204" pitchFamily="34" charset="0"/>
            </a:endParaRPr>
          </a:p>
          <a:p>
            <a:pPr marL="109728" indent="0">
              <a:buNone/>
            </a:pPr>
            <a:r>
              <a:rPr lang="en-IE" sz="2800" i="1">
                <a:cs typeface="Helvetica" panose="020B0604020202020204" pitchFamily="34" charset="0"/>
              </a:rPr>
              <a:t>(based</a:t>
            </a:r>
            <a:r>
              <a:rPr lang="en-GB" sz="2800" i="1">
                <a:cs typeface="Helvetica" panose="020B0604020202020204" pitchFamily="34" charset="0"/>
              </a:rPr>
              <a:t> on persons fully clothed weight plus tools)</a:t>
            </a:r>
          </a:p>
          <a:p>
            <a:pPr>
              <a:buFont typeface="Wingdings" panose="05000000000000000000" pitchFamily="2" charset="2"/>
              <a:buChar char="v"/>
            </a:pPr>
            <a:endParaRPr lang="en-IE" sz="800" i="1">
              <a:cs typeface="Helvetica" panose="020B0604020202020204" pitchFamily="34" charset="0"/>
            </a:endParaRPr>
          </a:p>
          <a:p>
            <a:endParaRPr lang="en-IE"/>
          </a:p>
        </p:txBody>
      </p:sp>
      <p:sp>
        <p:nvSpPr>
          <p:cNvPr id="3" name="Title 2">
            <a:extLst>
              <a:ext uri="{FF2B5EF4-FFF2-40B4-BE49-F238E27FC236}">
                <a16:creationId xmlns:a16="http://schemas.microsoft.com/office/drawing/2014/main" id="{F042FF18-2EC2-4CE1-A6B8-7D1999337E8E}"/>
              </a:ext>
            </a:extLst>
          </p:cNvPr>
          <p:cNvSpPr>
            <a:spLocks noGrp="1"/>
          </p:cNvSpPr>
          <p:nvPr>
            <p:ph type="title"/>
          </p:nvPr>
        </p:nvSpPr>
        <p:spPr/>
        <p:txBody>
          <a:bodyPr/>
          <a:lstStyle/>
          <a:p>
            <a:r>
              <a:rPr lang="en-IE"/>
              <a:t>European Ladder classifications</a:t>
            </a:r>
          </a:p>
        </p:txBody>
      </p:sp>
    </p:spTree>
    <p:custDataLst>
      <p:tags r:id="rId1"/>
    </p:custDataLst>
    <p:extLst>
      <p:ext uri="{BB962C8B-B14F-4D97-AF65-F5344CB8AC3E}">
        <p14:creationId xmlns:p14="http://schemas.microsoft.com/office/powerpoint/2010/main" val="38163377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D052879-76DF-4D53-802A-8B78D9D5DD2D}"/>
              </a:ext>
            </a:extLst>
          </p:cNvPr>
          <p:cNvSpPr>
            <a:spLocks noGrp="1"/>
          </p:cNvSpPr>
          <p:nvPr>
            <p:ph idx="1"/>
          </p:nvPr>
        </p:nvSpPr>
        <p:spPr/>
        <p:txBody>
          <a:bodyPr vert="horz" anchor="t">
            <a:normAutofit/>
          </a:bodyPr>
          <a:lstStyle/>
          <a:p>
            <a:pPr indent="-255905"/>
            <a:r>
              <a:rPr lang="en-IE" i="1">
                <a:solidFill>
                  <a:schemeClr val="accent1">
                    <a:lumMod val="75000"/>
                  </a:schemeClr>
                </a:solidFill>
                <a:cs typeface="Helvetica" panose="020B0604020202020204" pitchFamily="34" charset="0"/>
              </a:rPr>
              <a:t>Extension Ladders</a:t>
            </a:r>
            <a:endParaRPr lang="en-US"/>
          </a:p>
          <a:p>
            <a:pPr indent="-255905"/>
            <a:r>
              <a:rPr lang="en-IE" i="1">
                <a:solidFill>
                  <a:schemeClr val="accent1">
                    <a:lumMod val="75000"/>
                  </a:schemeClr>
                </a:solidFill>
                <a:cs typeface="Helvetica" panose="020B0604020202020204" pitchFamily="34" charset="0"/>
              </a:rPr>
              <a:t>Step Ladders</a:t>
            </a:r>
          </a:p>
          <a:p>
            <a:pPr indent="-255905"/>
            <a:r>
              <a:rPr lang="en-IE" i="1">
                <a:solidFill>
                  <a:schemeClr val="accent1">
                    <a:lumMod val="75000"/>
                  </a:schemeClr>
                </a:solidFill>
                <a:cs typeface="Helvetica" panose="020B0604020202020204" pitchFamily="34" charset="0"/>
              </a:rPr>
              <a:t>Podium Steps </a:t>
            </a:r>
          </a:p>
          <a:p>
            <a:pPr indent="-255905"/>
            <a:r>
              <a:rPr lang="en-IE" i="1">
                <a:solidFill>
                  <a:schemeClr val="accent1">
                    <a:lumMod val="75000"/>
                  </a:schemeClr>
                </a:solidFill>
                <a:cs typeface="Helvetica" panose="020B0604020202020204" pitchFamily="34" charset="0"/>
              </a:rPr>
              <a:t>Mobile Ladders</a:t>
            </a:r>
          </a:p>
          <a:p>
            <a:pPr indent="-255905"/>
            <a:r>
              <a:rPr lang="en-IE" i="1">
                <a:solidFill>
                  <a:schemeClr val="accent1">
                    <a:lumMod val="75000"/>
                  </a:schemeClr>
                </a:solidFill>
                <a:cs typeface="Helvetica" panose="020B0604020202020204" pitchFamily="34" charset="0"/>
              </a:rPr>
              <a:t>Roof Ladders</a:t>
            </a:r>
          </a:p>
          <a:p>
            <a:pPr indent="-255905"/>
            <a:r>
              <a:rPr lang="en-IE" i="1">
                <a:solidFill>
                  <a:schemeClr val="accent1">
                    <a:lumMod val="75000"/>
                  </a:schemeClr>
                </a:solidFill>
                <a:cs typeface="Helvetica"/>
              </a:rPr>
              <a:t>Loft Ladders</a:t>
            </a:r>
          </a:p>
          <a:p>
            <a:pPr indent="-255905"/>
            <a:r>
              <a:rPr lang="en-IE" i="1">
                <a:solidFill>
                  <a:schemeClr val="accent1">
                    <a:lumMod val="75000"/>
                  </a:schemeClr>
                </a:solidFill>
                <a:cs typeface="Helvetica" panose="020B0604020202020204" pitchFamily="34" charset="0"/>
              </a:rPr>
              <a:t>Combination Ladders</a:t>
            </a:r>
          </a:p>
          <a:p>
            <a:pPr marL="109855" indent="0">
              <a:buNone/>
            </a:pPr>
            <a:endParaRPr lang="en-IE" i="1">
              <a:solidFill>
                <a:schemeClr val="accent1">
                  <a:lumMod val="75000"/>
                </a:schemeClr>
              </a:solidFill>
              <a:cs typeface="Helvetica" panose="020B0604020202020204" pitchFamily="34" charset="0"/>
            </a:endParaRPr>
          </a:p>
          <a:p>
            <a:pPr indent="-255905"/>
            <a:endParaRPr lang="en-IE">
              <a:cs typeface="Lucida Sans Unicode"/>
            </a:endParaRPr>
          </a:p>
        </p:txBody>
      </p:sp>
      <p:sp>
        <p:nvSpPr>
          <p:cNvPr id="3" name="Title 2">
            <a:extLst>
              <a:ext uri="{FF2B5EF4-FFF2-40B4-BE49-F238E27FC236}">
                <a16:creationId xmlns:a16="http://schemas.microsoft.com/office/drawing/2014/main" id="{D5723932-7C32-4955-A337-CE034694A0D5}"/>
              </a:ext>
            </a:extLst>
          </p:cNvPr>
          <p:cNvSpPr>
            <a:spLocks noGrp="1"/>
          </p:cNvSpPr>
          <p:nvPr>
            <p:ph type="title"/>
          </p:nvPr>
        </p:nvSpPr>
        <p:spPr/>
        <p:txBody>
          <a:bodyPr/>
          <a:lstStyle/>
          <a:p>
            <a:r>
              <a:rPr lang="en-IE"/>
              <a:t>Ladder types?</a:t>
            </a:r>
          </a:p>
        </p:txBody>
      </p:sp>
      <p:pic>
        <p:nvPicPr>
          <p:cNvPr id="4" name="Picture 3">
            <a:extLst>
              <a:ext uri="{FF2B5EF4-FFF2-40B4-BE49-F238E27FC236}">
                <a16:creationId xmlns:a16="http://schemas.microsoft.com/office/drawing/2014/main" id="{CAE7BA32-35A4-4CE2-850E-19270A9611B7}"/>
              </a:ext>
            </a:extLst>
          </p:cNvPr>
          <p:cNvPicPr>
            <a:picLocks noChangeAspect="1"/>
          </p:cNvPicPr>
          <p:nvPr/>
        </p:nvPicPr>
        <p:blipFill>
          <a:blip r:embed="rId3"/>
          <a:stretch>
            <a:fillRect/>
          </a:stretch>
        </p:blipFill>
        <p:spPr>
          <a:xfrm>
            <a:off x="6640257" y="2476699"/>
            <a:ext cx="1171093" cy="1944081"/>
          </a:xfrm>
          <a:prstGeom prst="rect">
            <a:avLst/>
          </a:prstGeom>
        </p:spPr>
      </p:pic>
      <p:pic>
        <p:nvPicPr>
          <p:cNvPr id="5" name="Picture 4">
            <a:extLst>
              <a:ext uri="{FF2B5EF4-FFF2-40B4-BE49-F238E27FC236}">
                <a16:creationId xmlns:a16="http://schemas.microsoft.com/office/drawing/2014/main" id="{24FD4B76-9A18-4CA9-AA57-D8627F55C664}"/>
              </a:ext>
            </a:extLst>
          </p:cNvPr>
          <p:cNvPicPr>
            <a:picLocks noChangeAspect="1"/>
          </p:cNvPicPr>
          <p:nvPr/>
        </p:nvPicPr>
        <p:blipFill>
          <a:blip r:embed="rId4"/>
          <a:stretch>
            <a:fillRect/>
          </a:stretch>
        </p:blipFill>
        <p:spPr>
          <a:xfrm>
            <a:off x="4505144" y="170403"/>
            <a:ext cx="1171093" cy="1310925"/>
          </a:xfrm>
          <a:prstGeom prst="rect">
            <a:avLst/>
          </a:prstGeom>
        </p:spPr>
      </p:pic>
      <p:pic>
        <p:nvPicPr>
          <p:cNvPr id="6" name="Picture 5">
            <a:extLst>
              <a:ext uri="{FF2B5EF4-FFF2-40B4-BE49-F238E27FC236}">
                <a16:creationId xmlns:a16="http://schemas.microsoft.com/office/drawing/2014/main" id="{00FDDA88-1D00-4BCB-B31E-B2191AA908AF}"/>
              </a:ext>
            </a:extLst>
          </p:cNvPr>
          <p:cNvPicPr>
            <a:picLocks noChangeAspect="1"/>
          </p:cNvPicPr>
          <p:nvPr/>
        </p:nvPicPr>
        <p:blipFill>
          <a:blip r:embed="rId5"/>
          <a:stretch>
            <a:fillRect/>
          </a:stretch>
        </p:blipFill>
        <p:spPr>
          <a:xfrm>
            <a:off x="7768132" y="4172343"/>
            <a:ext cx="1390008" cy="1457070"/>
          </a:xfrm>
          <a:prstGeom prst="rect">
            <a:avLst/>
          </a:prstGeom>
        </p:spPr>
      </p:pic>
      <p:pic>
        <p:nvPicPr>
          <p:cNvPr id="7" name="Picture 6">
            <a:extLst>
              <a:ext uri="{FF2B5EF4-FFF2-40B4-BE49-F238E27FC236}">
                <a16:creationId xmlns:a16="http://schemas.microsoft.com/office/drawing/2014/main" id="{FCA28B78-18DE-4FEB-8891-CC16CA396A8D}"/>
              </a:ext>
            </a:extLst>
          </p:cNvPr>
          <p:cNvPicPr>
            <a:picLocks noChangeAspect="1"/>
          </p:cNvPicPr>
          <p:nvPr/>
        </p:nvPicPr>
        <p:blipFill>
          <a:blip r:embed="rId6"/>
          <a:stretch>
            <a:fillRect/>
          </a:stretch>
        </p:blipFill>
        <p:spPr>
          <a:xfrm>
            <a:off x="6085425" y="274638"/>
            <a:ext cx="1322947" cy="1670449"/>
          </a:xfrm>
          <a:prstGeom prst="rect">
            <a:avLst/>
          </a:prstGeom>
        </p:spPr>
      </p:pic>
      <p:pic>
        <p:nvPicPr>
          <p:cNvPr id="8" name="Picture 7">
            <a:extLst>
              <a:ext uri="{FF2B5EF4-FFF2-40B4-BE49-F238E27FC236}">
                <a16:creationId xmlns:a16="http://schemas.microsoft.com/office/drawing/2014/main" id="{9915BEEB-39F1-4A30-822A-4A8F9F31C925}"/>
              </a:ext>
            </a:extLst>
          </p:cNvPr>
          <p:cNvPicPr>
            <a:picLocks noChangeAspect="1"/>
          </p:cNvPicPr>
          <p:nvPr/>
        </p:nvPicPr>
        <p:blipFill>
          <a:blip r:embed="rId7"/>
          <a:stretch>
            <a:fillRect/>
          </a:stretch>
        </p:blipFill>
        <p:spPr>
          <a:xfrm>
            <a:off x="7817560" y="1268413"/>
            <a:ext cx="1278428" cy="2162876"/>
          </a:xfrm>
          <a:prstGeom prst="rect">
            <a:avLst/>
          </a:prstGeom>
        </p:spPr>
      </p:pic>
      <p:pic>
        <p:nvPicPr>
          <p:cNvPr id="9" name="Picture 8">
            <a:extLst>
              <a:ext uri="{FF2B5EF4-FFF2-40B4-BE49-F238E27FC236}">
                <a16:creationId xmlns:a16="http://schemas.microsoft.com/office/drawing/2014/main" id="{EADB6762-FF9E-4289-B53E-FC399948F31F}"/>
              </a:ext>
            </a:extLst>
          </p:cNvPr>
          <p:cNvPicPr>
            <a:picLocks noChangeAspect="1"/>
          </p:cNvPicPr>
          <p:nvPr/>
        </p:nvPicPr>
        <p:blipFill>
          <a:blip r:embed="rId8"/>
          <a:stretch>
            <a:fillRect/>
          </a:stretch>
        </p:blipFill>
        <p:spPr>
          <a:xfrm>
            <a:off x="5449916" y="1947110"/>
            <a:ext cx="1402202" cy="3682303"/>
          </a:xfrm>
          <a:prstGeom prst="rect">
            <a:avLst/>
          </a:prstGeom>
        </p:spPr>
      </p:pic>
      <p:pic>
        <p:nvPicPr>
          <p:cNvPr id="10" name="Picture 9">
            <a:extLst>
              <a:ext uri="{FF2B5EF4-FFF2-40B4-BE49-F238E27FC236}">
                <a16:creationId xmlns:a16="http://schemas.microsoft.com/office/drawing/2014/main" id="{A4ADAB6C-ABFE-4338-8F25-59FA8D3EED96}"/>
              </a:ext>
            </a:extLst>
          </p:cNvPr>
          <p:cNvPicPr>
            <a:picLocks noChangeAspect="1"/>
          </p:cNvPicPr>
          <p:nvPr/>
        </p:nvPicPr>
        <p:blipFill>
          <a:blip r:embed="rId9"/>
          <a:stretch>
            <a:fillRect/>
          </a:stretch>
        </p:blipFill>
        <p:spPr>
          <a:xfrm>
            <a:off x="4449962" y="3282749"/>
            <a:ext cx="1274281" cy="1527114"/>
          </a:xfrm>
          <a:prstGeom prst="rect">
            <a:avLst/>
          </a:prstGeom>
        </p:spPr>
      </p:pic>
      <p:pic>
        <p:nvPicPr>
          <p:cNvPr id="11" name="Picture 3" descr="qualtec logo.jpg">
            <a:extLst>
              <a:ext uri="{FF2B5EF4-FFF2-40B4-BE49-F238E27FC236}">
                <a16:creationId xmlns:a16="http://schemas.microsoft.com/office/drawing/2014/main" id="{85D3AB6A-6F11-DA28-71DF-92B9A90A8B17}"/>
              </a:ext>
            </a:extLst>
          </p:cNvPr>
          <p:cNvPicPr>
            <a:picLocks noChangeAspect="1"/>
          </p:cNvPicPr>
          <p:nvPr/>
        </p:nvPicPr>
        <p:blipFill>
          <a:blip r:embed="rId10"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94518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701DFAF-F1FE-452A-8F66-8B9853A19D03}"/>
              </a:ext>
            </a:extLst>
          </p:cNvPr>
          <p:cNvPicPr>
            <a:picLocks noGrp="1" noChangeAspect="1"/>
          </p:cNvPicPr>
          <p:nvPr>
            <p:ph idx="1"/>
          </p:nvPr>
        </p:nvPicPr>
        <p:blipFill>
          <a:blip r:embed="rId3"/>
          <a:stretch>
            <a:fillRect/>
          </a:stretch>
        </p:blipFill>
        <p:spPr>
          <a:xfrm>
            <a:off x="0" y="106008"/>
            <a:ext cx="6156176" cy="6754832"/>
          </a:xfrm>
          <a:prstGeom prst="rect">
            <a:avLst/>
          </a:prstGeom>
        </p:spPr>
      </p:pic>
    </p:spTree>
    <p:custDataLst>
      <p:tags r:id="rId1"/>
    </p:custDataLst>
    <p:extLst>
      <p:ext uri="{BB962C8B-B14F-4D97-AF65-F5344CB8AC3E}">
        <p14:creationId xmlns:p14="http://schemas.microsoft.com/office/powerpoint/2010/main" val="8726483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6930EC-4D8E-4168-A0B3-D4E30C886644}"/>
              </a:ext>
            </a:extLst>
          </p:cNvPr>
          <p:cNvSpPr>
            <a:spLocks noGrp="1"/>
          </p:cNvSpPr>
          <p:nvPr>
            <p:ph idx="1"/>
          </p:nvPr>
        </p:nvSpPr>
        <p:spPr>
          <a:xfrm>
            <a:off x="0" y="1481328"/>
            <a:ext cx="8686800" cy="4525963"/>
          </a:xfrm>
        </p:spPr>
        <p:txBody>
          <a:bodyPr/>
          <a:lstStyle/>
          <a:p>
            <a:r>
              <a:rPr lang="en-GB"/>
              <a:t>EN 131 -1 and EN 131-2 Ladders; </a:t>
            </a:r>
          </a:p>
          <a:p>
            <a:r>
              <a:rPr lang="en-GB"/>
              <a:t>Timber BS 1129: 1990 Class 1 Industrial;</a:t>
            </a:r>
          </a:p>
          <a:p>
            <a:r>
              <a:rPr lang="en-GB"/>
              <a:t>Aluminium BS 2037: 1994 Class 1 Industrial</a:t>
            </a:r>
          </a:p>
          <a:p>
            <a:r>
              <a:rPr lang="en-GB"/>
              <a:t>Glass Fibre BS EN 131: 1993 Industrial.</a:t>
            </a:r>
          </a:p>
          <a:p>
            <a:endParaRPr lang="en-GB"/>
          </a:p>
          <a:p>
            <a:pPr marL="109728" indent="0">
              <a:buNone/>
            </a:pPr>
            <a:r>
              <a:rPr lang="en-GB"/>
              <a:t>(Kite marked)</a:t>
            </a:r>
            <a:endParaRPr lang="en-IE"/>
          </a:p>
        </p:txBody>
      </p:sp>
      <p:sp>
        <p:nvSpPr>
          <p:cNvPr id="3" name="Title 2">
            <a:extLst>
              <a:ext uri="{FF2B5EF4-FFF2-40B4-BE49-F238E27FC236}">
                <a16:creationId xmlns:a16="http://schemas.microsoft.com/office/drawing/2014/main" id="{93CC82BF-2837-4AEB-9D9F-FBC38C03B9EC}"/>
              </a:ext>
            </a:extLst>
          </p:cNvPr>
          <p:cNvSpPr>
            <a:spLocks noGrp="1"/>
          </p:cNvSpPr>
          <p:nvPr>
            <p:ph type="title"/>
          </p:nvPr>
        </p:nvSpPr>
        <p:spPr/>
        <p:txBody>
          <a:bodyPr/>
          <a:lstStyle/>
          <a:p>
            <a:r>
              <a:rPr lang="en-IE"/>
              <a:t>Ladder standards</a:t>
            </a:r>
          </a:p>
        </p:txBody>
      </p:sp>
      <p:pic>
        <p:nvPicPr>
          <p:cNvPr id="4" name="Picture 3" descr="qualtec logo.jpg">
            <a:extLst>
              <a:ext uri="{FF2B5EF4-FFF2-40B4-BE49-F238E27FC236}">
                <a16:creationId xmlns:a16="http://schemas.microsoft.com/office/drawing/2014/main" id="{23285DAB-44E9-9C68-0D14-050BA3236629}"/>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96171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88E60DD-B837-4F86-A448-708E27E841BF}"/>
              </a:ext>
            </a:extLst>
          </p:cNvPr>
          <p:cNvSpPr>
            <a:spLocks noGrp="1"/>
          </p:cNvSpPr>
          <p:nvPr>
            <p:ph idx="1"/>
          </p:nvPr>
        </p:nvSpPr>
        <p:spPr>
          <a:xfrm>
            <a:off x="-2875" y="1481328"/>
            <a:ext cx="9139891" cy="4525963"/>
          </a:xfrm>
        </p:spPr>
        <p:txBody>
          <a:bodyPr vert="horz" anchor="t">
            <a:normAutofit/>
          </a:bodyPr>
          <a:lstStyle/>
          <a:p>
            <a:pPr marL="109855" indent="0">
              <a:buNone/>
            </a:pPr>
            <a:r>
              <a:rPr lang="en-IE" sz="2800">
                <a:cs typeface="Helvetica" panose="020B0604020202020204" pitchFamily="34" charset="0"/>
              </a:rPr>
              <a:t>Suction feet are present and not damaged</a:t>
            </a:r>
          </a:p>
          <a:p>
            <a:pPr marL="109855" indent="0">
              <a:buNone/>
            </a:pPr>
            <a:r>
              <a:rPr lang="en-IE" sz="2800">
                <a:cs typeface="Helvetica" panose="020B0604020202020204" pitchFamily="34" charset="0"/>
              </a:rPr>
              <a:t>Side rails aren’t bent, broken, twisted or split</a:t>
            </a:r>
            <a:endParaRPr lang="en-US"/>
          </a:p>
          <a:p>
            <a:pPr marL="109855" indent="0">
              <a:buNone/>
            </a:pPr>
            <a:r>
              <a:rPr lang="en-IE" sz="2800">
                <a:cs typeface="Helvetica"/>
              </a:rPr>
              <a:t>Rungs, cleats or steps aren’t bent, broken/missing</a:t>
            </a:r>
            <a:endParaRPr lang="en-IE">
              <a:cs typeface="Lucida Sans Unicode"/>
            </a:endParaRPr>
          </a:p>
          <a:p>
            <a:pPr marL="109855" indent="0">
              <a:buNone/>
            </a:pPr>
            <a:r>
              <a:rPr lang="en-IE" sz="2800">
                <a:cs typeface="Helvetica"/>
              </a:rPr>
              <a:t>Steps are free from oil &amp; grease</a:t>
            </a:r>
          </a:p>
          <a:p>
            <a:pPr marL="109855" indent="0">
              <a:buNone/>
            </a:pPr>
            <a:r>
              <a:rPr lang="en-IE" sz="2800">
                <a:cs typeface="Helvetica"/>
              </a:rPr>
              <a:t>All bolts/rivets are in place &amp; securely tightened</a:t>
            </a:r>
          </a:p>
          <a:p>
            <a:pPr marL="109855" indent="0">
              <a:buNone/>
            </a:pPr>
            <a:r>
              <a:rPr lang="en-IE" sz="2800">
                <a:cs typeface="Helvetica"/>
              </a:rPr>
              <a:t>Joints between the side rails an rungs are tight</a:t>
            </a:r>
          </a:p>
          <a:p>
            <a:pPr marL="109855" indent="0">
              <a:buNone/>
            </a:pPr>
            <a:r>
              <a:rPr lang="en-IE" sz="2800">
                <a:cs typeface="Helvetica"/>
              </a:rPr>
              <a:t>All safety features are present and working</a:t>
            </a:r>
          </a:p>
        </p:txBody>
      </p:sp>
      <p:sp>
        <p:nvSpPr>
          <p:cNvPr id="3" name="Title 2">
            <a:extLst>
              <a:ext uri="{FF2B5EF4-FFF2-40B4-BE49-F238E27FC236}">
                <a16:creationId xmlns:a16="http://schemas.microsoft.com/office/drawing/2014/main" id="{01CA0234-004C-42AB-BBA9-D0D6A4128626}"/>
              </a:ext>
            </a:extLst>
          </p:cNvPr>
          <p:cNvSpPr>
            <a:spLocks noGrp="1"/>
          </p:cNvSpPr>
          <p:nvPr>
            <p:ph type="title"/>
          </p:nvPr>
        </p:nvSpPr>
        <p:spPr/>
        <p:txBody>
          <a:bodyPr/>
          <a:lstStyle/>
          <a:p>
            <a:r>
              <a:rPr lang="en-IE"/>
              <a:t>Pre use ladder inspection</a:t>
            </a:r>
          </a:p>
        </p:txBody>
      </p:sp>
    </p:spTree>
    <p:custDataLst>
      <p:tags r:id="rId1"/>
    </p:custDataLst>
    <p:extLst>
      <p:ext uri="{BB962C8B-B14F-4D97-AF65-F5344CB8AC3E}">
        <p14:creationId xmlns:p14="http://schemas.microsoft.com/office/powerpoint/2010/main" val="2977176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21C80AB-03B3-4A69-B35C-883050F73C54}"/>
              </a:ext>
            </a:extLst>
          </p:cNvPr>
          <p:cNvSpPr>
            <a:spLocks noGrp="1"/>
          </p:cNvSpPr>
          <p:nvPr>
            <p:ph idx="1"/>
          </p:nvPr>
        </p:nvSpPr>
        <p:spPr/>
        <p:txBody>
          <a:bodyPr/>
          <a:lstStyle/>
          <a:p>
            <a:r>
              <a:rPr lang="en-IE" sz="3200">
                <a:latin typeface="Helvetica" panose="020B0604020202020204" pitchFamily="34" charset="0"/>
                <a:cs typeface="Helvetica" panose="020B0604020202020204" pitchFamily="34" charset="0"/>
              </a:rPr>
              <a:t>Suction Feet</a:t>
            </a:r>
          </a:p>
          <a:p>
            <a:r>
              <a:rPr lang="en-IE" sz="3200">
                <a:latin typeface="Helvetica" panose="020B0604020202020204" pitchFamily="34" charset="0"/>
                <a:cs typeface="Helvetica" panose="020B0604020202020204" pitchFamily="34" charset="0"/>
              </a:rPr>
              <a:t>Wheels</a:t>
            </a:r>
          </a:p>
          <a:p>
            <a:r>
              <a:rPr lang="en-IE" sz="3200">
                <a:latin typeface="Helvetica" panose="020B0604020202020204" pitchFamily="34" charset="0"/>
                <a:cs typeface="Helvetica" panose="020B0604020202020204" pitchFamily="34" charset="0"/>
              </a:rPr>
              <a:t>Wall Bracket</a:t>
            </a:r>
          </a:p>
          <a:p>
            <a:r>
              <a:rPr lang="en-IE" sz="3200">
                <a:latin typeface="Helvetica" panose="020B0604020202020204" pitchFamily="34" charset="0"/>
                <a:cs typeface="Helvetica" panose="020B0604020202020204" pitchFamily="34" charset="0"/>
              </a:rPr>
              <a:t>Stabilisers</a:t>
            </a:r>
          </a:p>
          <a:p>
            <a:r>
              <a:rPr lang="en-IE" sz="3200">
                <a:latin typeface="Helvetica" panose="020B0604020202020204" pitchFamily="34" charset="0"/>
                <a:cs typeface="Helvetica" panose="020B0604020202020204" pitchFamily="34" charset="0"/>
              </a:rPr>
              <a:t>Ladder Levels</a:t>
            </a:r>
          </a:p>
          <a:p>
            <a:r>
              <a:rPr lang="en-IE" sz="3200">
                <a:latin typeface="Helvetica" panose="020B0604020202020204" pitchFamily="34" charset="0"/>
                <a:cs typeface="Helvetica" panose="020B0604020202020204" pitchFamily="34" charset="0"/>
              </a:rPr>
              <a:t>Anti Slip Attachments</a:t>
            </a:r>
          </a:p>
          <a:p>
            <a:endParaRPr lang="en-IE"/>
          </a:p>
        </p:txBody>
      </p:sp>
      <p:sp>
        <p:nvSpPr>
          <p:cNvPr id="3" name="Title 2">
            <a:extLst>
              <a:ext uri="{FF2B5EF4-FFF2-40B4-BE49-F238E27FC236}">
                <a16:creationId xmlns:a16="http://schemas.microsoft.com/office/drawing/2014/main" id="{500B9A82-2B34-44E7-ADBB-7172E31806EB}"/>
              </a:ext>
            </a:extLst>
          </p:cNvPr>
          <p:cNvSpPr>
            <a:spLocks noGrp="1"/>
          </p:cNvSpPr>
          <p:nvPr>
            <p:ph type="title"/>
          </p:nvPr>
        </p:nvSpPr>
        <p:spPr/>
        <p:txBody>
          <a:bodyPr/>
          <a:lstStyle/>
          <a:p>
            <a:r>
              <a:rPr lang="en-IE"/>
              <a:t>Ladder accessories</a:t>
            </a:r>
          </a:p>
        </p:txBody>
      </p:sp>
      <p:pic>
        <p:nvPicPr>
          <p:cNvPr id="4" name="Picture 3">
            <a:extLst>
              <a:ext uri="{FF2B5EF4-FFF2-40B4-BE49-F238E27FC236}">
                <a16:creationId xmlns:a16="http://schemas.microsoft.com/office/drawing/2014/main" id="{1F10EEFA-F796-4064-9101-02C278F962AE}"/>
              </a:ext>
            </a:extLst>
          </p:cNvPr>
          <p:cNvPicPr>
            <a:picLocks noChangeAspect="1"/>
          </p:cNvPicPr>
          <p:nvPr/>
        </p:nvPicPr>
        <p:blipFill>
          <a:blip r:embed="rId3"/>
          <a:stretch>
            <a:fillRect/>
          </a:stretch>
        </p:blipFill>
        <p:spPr>
          <a:xfrm>
            <a:off x="4355976" y="1388835"/>
            <a:ext cx="1786283" cy="1786283"/>
          </a:xfrm>
          <a:prstGeom prst="rect">
            <a:avLst/>
          </a:prstGeom>
        </p:spPr>
      </p:pic>
      <p:pic>
        <p:nvPicPr>
          <p:cNvPr id="5" name="Picture 4">
            <a:extLst>
              <a:ext uri="{FF2B5EF4-FFF2-40B4-BE49-F238E27FC236}">
                <a16:creationId xmlns:a16="http://schemas.microsoft.com/office/drawing/2014/main" id="{E3F3C185-3B14-4824-9A53-ED61EBABA66E}"/>
              </a:ext>
            </a:extLst>
          </p:cNvPr>
          <p:cNvPicPr>
            <a:picLocks noChangeAspect="1"/>
          </p:cNvPicPr>
          <p:nvPr/>
        </p:nvPicPr>
        <p:blipFill>
          <a:blip r:embed="rId4"/>
          <a:stretch>
            <a:fillRect/>
          </a:stretch>
        </p:blipFill>
        <p:spPr>
          <a:xfrm>
            <a:off x="7164287" y="1417638"/>
            <a:ext cx="1767993" cy="1652159"/>
          </a:xfrm>
          <a:prstGeom prst="rect">
            <a:avLst/>
          </a:prstGeom>
        </p:spPr>
      </p:pic>
      <p:pic>
        <p:nvPicPr>
          <p:cNvPr id="6" name="Picture 5">
            <a:extLst>
              <a:ext uri="{FF2B5EF4-FFF2-40B4-BE49-F238E27FC236}">
                <a16:creationId xmlns:a16="http://schemas.microsoft.com/office/drawing/2014/main" id="{3B569D81-CEF0-4F3F-AB30-667AE3005C83}"/>
              </a:ext>
            </a:extLst>
          </p:cNvPr>
          <p:cNvPicPr>
            <a:picLocks noChangeAspect="1"/>
          </p:cNvPicPr>
          <p:nvPr/>
        </p:nvPicPr>
        <p:blipFill>
          <a:blip r:embed="rId5"/>
          <a:stretch>
            <a:fillRect/>
          </a:stretch>
        </p:blipFill>
        <p:spPr>
          <a:xfrm>
            <a:off x="6902136" y="3874142"/>
            <a:ext cx="2030144" cy="1780186"/>
          </a:xfrm>
          <a:prstGeom prst="rect">
            <a:avLst/>
          </a:prstGeom>
        </p:spPr>
      </p:pic>
      <p:pic>
        <p:nvPicPr>
          <p:cNvPr id="7" name="Picture 6">
            <a:extLst>
              <a:ext uri="{FF2B5EF4-FFF2-40B4-BE49-F238E27FC236}">
                <a16:creationId xmlns:a16="http://schemas.microsoft.com/office/drawing/2014/main" id="{85DFBC2A-B942-406B-B3A4-A5B3F75F38E1}"/>
              </a:ext>
            </a:extLst>
          </p:cNvPr>
          <p:cNvPicPr>
            <a:picLocks noChangeAspect="1"/>
          </p:cNvPicPr>
          <p:nvPr/>
        </p:nvPicPr>
        <p:blipFill>
          <a:blip r:embed="rId6"/>
          <a:stretch>
            <a:fillRect/>
          </a:stretch>
        </p:blipFill>
        <p:spPr>
          <a:xfrm>
            <a:off x="5010593" y="3069797"/>
            <a:ext cx="1646063" cy="1646063"/>
          </a:xfrm>
          <a:prstGeom prst="rect">
            <a:avLst/>
          </a:prstGeom>
        </p:spPr>
      </p:pic>
    </p:spTree>
    <p:custDataLst>
      <p:tags r:id="rId1"/>
    </p:custDataLst>
    <p:extLst>
      <p:ext uri="{BB962C8B-B14F-4D97-AF65-F5344CB8AC3E}">
        <p14:creationId xmlns:p14="http://schemas.microsoft.com/office/powerpoint/2010/main" val="4139573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683528A-0653-45EB-9CDF-014F862041A0}"/>
              </a:ext>
            </a:extLst>
          </p:cNvPr>
          <p:cNvSpPr>
            <a:spLocks noGrp="1"/>
          </p:cNvSpPr>
          <p:nvPr>
            <p:ph idx="1"/>
          </p:nvPr>
        </p:nvSpPr>
        <p:spPr>
          <a:xfrm>
            <a:off x="0" y="1481328"/>
            <a:ext cx="9144000" cy="4525963"/>
          </a:xfrm>
        </p:spPr>
        <p:txBody>
          <a:bodyPr>
            <a:normAutofit/>
          </a:bodyPr>
          <a:lstStyle/>
          <a:p>
            <a:pPr marL="457200" indent="-457200"/>
            <a:r>
              <a:rPr lang="en-IE" sz="2800">
                <a:latin typeface="Helvetica" panose="020B0604020202020204" pitchFamily="34" charset="0"/>
                <a:cs typeface="Helvetica" panose="020B0604020202020204" pitchFamily="34" charset="0"/>
              </a:rPr>
              <a:t>Where a risk assessment rules out other options</a:t>
            </a:r>
          </a:p>
          <a:p>
            <a:pPr marL="457200" indent="-457200"/>
            <a:r>
              <a:rPr lang="en-IE" sz="2800">
                <a:latin typeface="Calibri" panose="020F0502020204030204" pitchFamily="34" charset="0"/>
                <a:cs typeface="Calibri" panose="020F0502020204030204" pitchFamily="34" charset="0"/>
              </a:rPr>
              <a:t>Where the work is of short duration &lt; ½ hr per position</a:t>
            </a:r>
          </a:p>
          <a:p>
            <a:pPr marL="457200" indent="-457200"/>
            <a:r>
              <a:rPr lang="en-IE" sz="2800">
                <a:latin typeface="Calibri" panose="020F0502020204030204" pitchFamily="34" charset="0"/>
                <a:cs typeface="Calibri" panose="020F0502020204030204" pitchFamily="34" charset="0"/>
              </a:rPr>
              <a:t>For ‘light work’ – not suitable for strenuous or heavy work</a:t>
            </a:r>
          </a:p>
          <a:p>
            <a:pPr marL="457200" indent="-457200"/>
            <a:r>
              <a:rPr lang="en-IE" sz="2800">
                <a:latin typeface="Calibri" panose="020F0502020204030204" pitchFamily="34" charset="0"/>
                <a:cs typeface="Calibri" panose="020F0502020204030204" pitchFamily="34" charset="0"/>
              </a:rPr>
              <a:t>For work that not involving heavy or tools or equipment</a:t>
            </a:r>
          </a:p>
          <a:p>
            <a:pPr marL="457200" indent="-457200"/>
            <a:r>
              <a:rPr lang="en-IE" sz="2800">
                <a:latin typeface="Calibri" panose="020F0502020204030204" pitchFamily="34" charset="0"/>
                <a:cs typeface="Calibri" panose="020F0502020204030204" pitchFamily="34" charset="0"/>
              </a:rPr>
              <a:t>Where 3 points of contact can be maintained</a:t>
            </a:r>
          </a:p>
          <a:p>
            <a:endParaRPr lang="en-IE"/>
          </a:p>
        </p:txBody>
      </p:sp>
      <p:sp>
        <p:nvSpPr>
          <p:cNvPr id="3" name="Title 2">
            <a:extLst>
              <a:ext uri="{FF2B5EF4-FFF2-40B4-BE49-F238E27FC236}">
                <a16:creationId xmlns:a16="http://schemas.microsoft.com/office/drawing/2014/main" id="{8DCCCEC9-ABB3-43DE-B5E5-AA05C2B22A66}"/>
              </a:ext>
            </a:extLst>
          </p:cNvPr>
          <p:cNvSpPr>
            <a:spLocks noGrp="1"/>
          </p:cNvSpPr>
          <p:nvPr>
            <p:ph type="title"/>
          </p:nvPr>
        </p:nvSpPr>
        <p:spPr/>
        <p:txBody>
          <a:bodyPr/>
          <a:lstStyle/>
          <a:p>
            <a:r>
              <a:rPr lang="en-IE"/>
              <a:t>When can you use a ladder?</a:t>
            </a:r>
          </a:p>
        </p:txBody>
      </p:sp>
    </p:spTree>
    <p:custDataLst>
      <p:tags r:id="rId1"/>
    </p:custDataLst>
    <p:extLst>
      <p:ext uri="{BB962C8B-B14F-4D97-AF65-F5344CB8AC3E}">
        <p14:creationId xmlns:p14="http://schemas.microsoft.com/office/powerpoint/2010/main" val="2674213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6930EC-4D8E-4168-A0B3-D4E30C886644}"/>
              </a:ext>
            </a:extLst>
          </p:cNvPr>
          <p:cNvSpPr>
            <a:spLocks noGrp="1"/>
          </p:cNvSpPr>
          <p:nvPr>
            <p:ph idx="1"/>
          </p:nvPr>
        </p:nvSpPr>
        <p:spPr>
          <a:xfrm>
            <a:off x="0" y="1481328"/>
            <a:ext cx="8686800" cy="4525963"/>
          </a:xfrm>
        </p:spPr>
        <p:txBody>
          <a:bodyPr/>
          <a:lstStyle/>
          <a:p>
            <a:r>
              <a:rPr lang="en-GB"/>
              <a:t>EN 131 -1 and EN 131-2 Ladders; </a:t>
            </a:r>
          </a:p>
          <a:p>
            <a:r>
              <a:rPr lang="en-GB"/>
              <a:t>Timber BS 1129: 1990 Class 1 Industrial;</a:t>
            </a:r>
          </a:p>
          <a:p>
            <a:r>
              <a:rPr lang="en-GB"/>
              <a:t>Aluminium BS 2037: 1994 Class 1 Industrial</a:t>
            </a:r>
          </a:p>
          <a:p>
            <a:r>
              <a:rPr lang="en-GB"/>
              <a:t>Glass Fibre BS EN 131: 1993 Industrial.</a:t>
            </a:r>
          </a:p>
          <a:p>
            <a:endParaRPr lang="en-GB"/>
          </a:p>
          <a:p>
            <a:pPr marL="109728" indent="0">
              <a:buNone/>
            </a:pPr>
            <a:r>
              <a:rPr lang="en-GB"/>
              <a:t>(Kite marked)</a:t>
            </a:r>
            <a:endParaRPr lang="en-IE"/>
          </a:p>
        </p:txBody>
      </p:sp>
      <p:sp>
        <p:nvSpPr>
          <p:cNvPr id="3" name="Title 2">
            <a:extLst>
              <a:ext uri="{FF2B5EF4-FFF2-40B4-BE49-F238E27FC236}">
                <a16:creationId xmlns:a16="http://schemas.microsoft.com/office/drawing/2014/main" id="{93CC82BF-2837-4AEB-9D9F-FBC38C03B9EC}"/>
              </a:ext>
            </a:extLst>
          </p:cNvPr>
          <p:cNvSpPr>
            <a:spLocks noGrp="1"/>
          </p:cNvSpPr>
          <p:nvPr>
            <p:ph type="title"/>
          </p:nvPr>
        </p:nvSpPr>
        <p:spPr/>
        <p:txBody>
          <a:bodyPr/>
          <a:lstStyle/>
          <a:p>
            <a:r>
              <a:rPr lang="en-IE"/>
              <a:t>Ladder standards</a:t>
            </a:r>
          </a:p>
        </p:txBody>
      </p:sp>
      <p:pic>
        <p:nvPicPr>
          <p:cNvPr id="4" name="Picture 3" descr="qualtec logo.jpg">
            <a:extLst>
              <a:ext uri="{FF2B5EF4-FFF2-40B4-BE49-F238E27FC236}">
                <a16:creationId xmlns:a16="http://schemas.microsoft.com/office/drawing/2014/main" id="{23285DAB-44E9-9C68-0D14-050BA3236629}"/>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228380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5F0EE9C-DD8E-41A9-B0BD-90A02F52308F}"/>
              </a:ext>
            </a:extLst>
          </p:cNvPr>
          <p:cNvSpPr>
            <a:spLocks noGrp="1"/>
          </p:cNvSpPr>
          <p:nvPr>
            <p:ph idx="1"/>
          </p:nvPr>
        </p:nvSpPr>
        <p:spPr/>
        <p:txBody>
          <a:bodyPr/>
          <a:lstStyle/>
          <a:p>
            <a:r>
              <a:rPr lang="en-IE"/>
              <a:t>Carried out by a competent person</a:t>
            </a:r>
          </a:p>
          <a:p>
            <a:r>
              <a:rPr lang="en-IE"/>
              <a:t>Recorded on GA 3 form</a:t>
            </a:r>
          </a:p>
          <a:p>
            <a:pPr marL="109728" indent="0">
              <a:buNone/>
            </a:pPr>
            <a:r>
              <a:rPr lang="en-GB"/>
              <a:t>(Inspection of Work Equipment for WAH</a:t>
            </a:r>
            <a:endParaRPr lang="en-IE"/>
          </a:p>
        </p:txBody>
      </p:sp>
      <p:sp>
        <p:nvSpPr>
          <p:cNvPr id="3" name="Title 2">
            <a:extLst>
              <a:ext uri="{FF2B5EF4-FFF2-40B4-BE49-F238E27FC236}">
                <a16:creationId xmlns:a16="http://schemas.microsoft.com/office/drawing/2014/main" id="{1CD6BA5C-4A80-4C68-B8D8-48F15B210455}"/>
              </a:ext>
            </a:extLst>
          </p:cNvPr>
          <p:cNvSpPr>
            <a:spLocks noGrp="1"/>
          </p:cNvSpPr>
          <p:nvPr>
            <p:ph type="title"/>
          </p:nvPr>
        </p:nvSpPr>
        <p:spPr/>
        <p:txBody>
          <a:bodyPr/>
          <a:lstStyle/>
          <a:p>
            <a:r>
              <a:rPr lang="en-IE"/>
              <a:t>Weekly inspection</a:t>
            </a:r>
          </a:p>
        </p:txBody>
      </p:sp>
      <p:pic>
        <p:nvPicPr>
          <p:cNvPr id="4" name="Picture 3">
            <a:extLst>
              <a:ext uri="{FF2B5EF4-FFF2-40B4-BE49-F238E27FC236}">
                <a16:creationId xmlns:a16="http://schemas.microsoft.com/office/drawing/2014/main" id="{9D190BB6-2529-4255-BE57-A2A6A97D849A}"/>
              </a:ext>
            </a:extLst>
          </p:cNvPr>
          <p:cNvPicPr>
            <a:picLocks noChangeAspect="1"/>
          </p:cNvPicPr>
          <p:nvPr/>
        </p:nvPicPr>
        <p:blipFill>
          <a:blip r:embed="rId3"/>
          <a:stretch>
            <a:fillRect/>
          </a:stretch>
        </p:blipFill>
        <p:spPr>
          <a:xfrm>
            <a:off x="6351790" y="3077574"/>
            <a:ext cx="2792210" cy="2999492"/>
          </a:xfrm>
          <a:prstGeom prst="rect">
            <a:avLst/>
          </a:prstGeom>
        </p:spPr>
      </p:pic>
      <p:pic>
        <p:nvPicPr>
          <p:cNvPr id="5" name="Picture 4">
            <a:extLst>
              <a:ext uri="{FF2B5EF4-FFF2-40B4-BE49-F238E27FC236}">
                <a16:creationId xmlns:a16="http://schemas.microsoft.com/office/drawing/2014/main" id="{5DFFB3BC-32DE-445F-8A30-AF10985CF00E}"/>
              </a:ext>
            </a:extLst>
          </p:cNvPr>
          <p:cNvPicPr>
            <a:picLocks noChangeAspect="1"/>
          </p:cNvPicPr>
          <p:nvPr/>
        </p:nvPicPr>
        <p:blipFill>
          <a:blip r:embed="rId4"/>
          <a:stretch>
            <a:fillRect/>
          </a:stretch>
        </p:blipFill>
        <p:spPr>
          <a:xfrm>
            <a:off x="0" y="3283999"/>
            <a:ext cx="6180249" cy="3602281"/>
          </a:xfrm>
          <a:prstGeom prst="rect">
            <a:avLst/>
          </a:prstGeom>
        </p:spPr>
      </p:pic>
    </p:spTree>
    <p:custDataLst>
      <p:tags r:id="rId1"/>
    </p:custDataLst>
    <p:extLst>
      <p:ext uri="{BB962C8B-B14F-4D97-AF65-F5344CB8AC3E}">
        <p14:creationId xmlns:p14="http://schemas.microsoft.com/office/powerpoint/2010/main" val="2033541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p:txBody>
          <a:bodyPr/>
          <a:lstStyle/>
          <a:p>
            <a:pPr eaLnBrk="1" hangingPunct="1">
              <a:buFont typeface="Arial" pitchFamily="34" charset="0"/>
              <a:buNone/>
            </a:pPr>
            <a:r>
              <a:rPr lang="en-IE"/>
              <a:t>	</a:t>
            </a:r>
            <a:r>
              <a:rPr lang="ga-IE"/>
              <a:t>The aim of this course is to provide </a:t>
            </a:r>
            <a:r>
              <a:rPr lang="en-IE"/>
              <a:t>you </a:t>
            </a:r>
            <a:r>
              <a:rPr lang="ga-IE"/>
              <a:t>with the</a:t>
            </a:r>
            <a:r>
              <a:rPr lang="en-GB"/>
              <a:t> </a:t>
            </a:r>
            <a:r>
              <a:rPr lang="ga-IE"/>
              <a:t>Knowledge</a:t>
            </a:r>
            <a:r>
              <a:rPr lang="en-GB"/>
              <a:t>, skills and attitude</a:t>
            </a:r>
            <a:r>
              <a:rPr lang="ga-IE"/>
              <a:t> to </a:t>
            </a:r>
            <a:r>
              <a:rPr lang="en-IE"/>
              <a:t>Work at Heights</a:t>
            </a:r>
            <a:endParaRPr lang="ga-IE"/>
          </a:p>
        </p:txBody>
      </p:sp>
      <p:sp>
        <p:nvSpPr>
          <p:cNvPr id="9218" name="Title 1"/>
          <p:cNvSpPr>
            <a:spLocks noGrp="1"/>
          </p:cNvSpPr>
          <p:nvPr>
            <p:ph type="title"/>
          </p:nvPr>
        </p:nvSpPr>
        <p:spPr/>
        <p:txBody>
          <a:bodyPr/>
          <a:lstStyle/>
          <a:p>
            <a:pPr eaLnBrk="1" fontAlgn="auto" hangingPunct="1">
              <a:spcAft>
                <a:spcPts val="0"/>
              </a:spcAft>
              <a:defRPr/>
            </a:pPr>
            <a:r>
              <a:rPr lang="en-IE"/>
              <a:t>Course </a:t>
            </a:r>
            <a:r>
              <a:rPr lang="ga-IE"/>
              <a:t>Aim</a:t>
            </a:r>
          </a:p>
        </p:txBody>
      </p:sp>
      <p:pic>
        <p:nvPicPr>
          <p:cNvPr id="2" name="Picture 3" descr="qualtec logo.jpg">
            <a:extLst>
              <a:ext uri="{FF2B5EF4-FFF2-40B4-BE49-F238E27FC236}">
                <a16:creationId xmlns:a16="http://schemas.microsoft.com/office/drawing/2014/main" id="{28D037A3-D463-87D9-3A73-A4C8978844BF}"/>
              </a:ext>
            </a:extLst>
          </p:cNvPr>
          <p:cNvPicPr>
            <a:picLocks noChangeAspect="1"/>
          </p:cNvPicPr>
          <p:nvPr/>
        </p:nvPicPr>
        <p:blipFill>
          <a:blip r:embed="rId4"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3486792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B6930EC-4D8E-4168-A0B3-D4E30C886644}"/>
              </a:ext>
            </a:extLst>
          </p:cNvPr>
          <p:cNvSpPr>
            <a:spLocks noGrp="1"/>
          </p:cNvSpPr>
          <p:nvPr>
            <p:ph idx="1"/>
          </p:nvPr>
        </p:nvSpPr>
        <p:spPr>
          <a:xfrm>
            <a:off x="0" y="1481328"/>
            <a:ext cx="8686800" cy="4525963"/>
          </a:xfrm>
        </p:spPr>
        <p:txBody>
          <a:bodyPr/>
          <a:lstStyle/>
          <a:p>
            <a:r>
              <a:rPr lang="en-GB"/>
              <a:t>EN 131 -1 and EN 131-2 Ladders; </a:t>
            </a:r>
          </a:p>
          <a:p>
            <a:r>
              <a:rPr lang="en-GB"/>
              <a:t>Timber BS 1129: 1990 Class 1 Industrial;</a:t>
            </a:r>
          </a:p>
          <a:p>
            <a:r>
              <a:rPr lang="en-GB"/>
              <a:t>Aluminium BS 2037: 1994 Class 1 Industrial</a:t>
            </a:r>
          </a:p>
          <a:p>
            <a:r>
              <a:rPr lang="en-GB"/>
              <a:t>Glass Fibre BS EN 131: 1993 Industrial.</a:t>
            </a:r>
          </a:p>
          <a:p>
            <a:endParaRPr lang="en-GB"/>
          </a:p>
          <a:p>
            <a:pPr marL="109728" indent="0">
              <a:buNone/>
            </a:pPr>
            <a:r>
              <a:rPr lang="en-GB"/>
              <a:t>(Kite marked)</a:t>
            </a:r>
            <a:endParaRPr lang="en-IE"/>
          </a:p>
        </p:txBody>
      </p:sp>
      <p:sp>
        <p:nvSpPr>
          <p:cNvPr id="3" name="Title 2">
            <a:extLst>
              <a:ext uri="{FF2B5EF4-FFF2-40B4-BE49-F238E27FC236}">
                <a16:creationId xmlns:a16="http://schemas.microsoft.com/office/drawing/2014/main" id="{93CC82BF-2837-4AEB-9D9F-FBC38C03B9EC}"/>
              </a:ext>
            </a:extLst>
          </p:cNvPr>
          <p:cNvSpPr>
            <a:spLocks noGrp="1"/>
          </p:cNvSpPr>
          <p:nvPr>
            <p:ph type="title"/>
          </p:nvPr>
        </p:nvSpPr>
        <p:spPr/>
        <p:txBody>
          <a:bodyPr/>
          <a:lstStyle/>
          <a:p>
            <a:r>
              <a:rPr lang="en-IE"/>
              <a:t>Ladder standards</a:t>
            </a:r>
          </a:p>
        </p:txBody>
      </p:sp>
      <p:pic>
        <p:nvPicPr>
          <p:cNvPr id="4" name="Picture 3" descr="qualtec logo.jpg">
            <a:extLst>
              <a:ext uri="{FF2B5EF4-FFF2-40B4-BE49-F238E27FC236}">
                <a16:creationId xmlns:a16="http://schemas.microsoft.com/office/drawing/2014/main" id="{23285DAB-44E9-9C68-0D14-050BA3236629}"/>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522987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1C4887-EDAD-4ECD-9EDE-166D24AA8D8D}"/>
              </a:ext>
            </a:extLst>
          </p:cNvPr>
          <p:cNvSpPr>
            <a:spLocks noGrp="1"/>
          </p:cNvSpPr>
          <p:nvPr>
            <p:ph idx="1"/>
          </p:nvPr>
        </p:nvSpPr>
        <p:spPr>
          <a:xfrm>
            <a:off x="0" y="1196752"/>
            <a:ext cx="9144000" cy="5661248"/>
          </a:xfrm>
        </p:spPr>
        <p:txBody>
          <a:bodyPr>
            <a:normAutofit/>
          </a:bodyPr>
          <a:lstStyle/>
          <a:p>
            <a:r>
              <a:rPr lang="en-GB"/>
              <a:t>Open up step ladder legs completely </a:t>
            </a:r>
          </a:p>
          <a:p>
            <a:r>
              <a:rPr lang="en-GB"/>
              <a:t>Ensure spreader bars are fully deployed if there</a:t>
            </a:r>
          </a:p>
          <a:p>
            <a:r>
              <a:rPr lang="en-GB"/>
              <a:t>Ensure ladder is on a stable and level surface</a:t>
            </a:r>
          </a:p>
          <a:p>
            <a:r>
              <a:rPr lang="en-GB"/>
              <a:t>Not in front of doors that can open out</a:t>
            </a:r>
          </a:p>
          <a:p>
            <a:r>
              <a:rPr lang="en-GB"/>
              <a:t>Not in the paths of pedestrians </a:t>
            </a:r>
          </a:p>
          <a:p>
            <a:r>
              <a:rPr lang="en-GB"/>
              <a:t>Set up an exclusion zone / Use spotter if necessary</a:t>
            </a:r>
          </a:p>
          <a:p>
            <a:r>
              <a:rPr lang="en-GB"/>
              <a:t>Tie or secure a ladder to prevent it from slipping.</a:t>
            </a:r>
          </a:p>
          <a:p>
            <a:r>
              <a:rPr lang="en-GB"/>
              <a:t>Ensure safety rails / bar is closed and secure</a:t>
            </a:r>
          </a:p>
          <a:p>
            <a:r>
              <a:rPr lang="en-GB"/>
              <a:t>Remember 4:1 Ratio for correct set up.</a:t>
            </a:r>
          </a:p>
          <a:p>
            <a:r>
              <a:rPr lang="en-GB"/>
              <a:t>Ladders must be 1m above landing point</a:t>
            </a:r>
          </a:p>
          <a:p>
            <a:endParaRPr lang="en-IE"/>
          </a:p>
        </p:txBody>
      </p:sp>
      <p:sp>
        <p:nvSpPr>
          <p:cNvPr id="3" name="Title 2">
            <a:extLst>
              <a:ext uri="{FF2B5EF4-FFF2-40B4-BE49-F238E27FC236}">
                <a16:creationId xmlns:a16="http://schemas.microsoft.com/office/drawing/2014/main" id="{CDD3B530-D9AE-49AE-8E8D-E46B1A30A736}"/>
              </a:ext>
            </a:extLst>
          </p:cNvPr>
          <p:cNvSpPr>
            <a:spLocks noGrp="1"/>
          </p:cNvSpPr>
          <p:nvPr>
            <p:ph type="title"/>
          </p:nvPr>
        </p:nvSpPr>
        <p:spPr/>
        <p:txBody>
          <a:bodyPr/>
          <a:lstStyle/>
          <a:p>
            <a:r>
              <a:rPr lang="en-IE"/>
              <a:t>How? Safe Use of Ladders</a:t>
            </a:r>
          </a:p>
        </p:txBody>
      </p:sp>
    </p:spTree>
    <p:extLst>
      <p:ext uri="{BB962C8B-B14F-4D97-AF65-F5344CB8AC3E}">
        <p14:creationId xmlns:p14="http://schemas.microsoft.com/office/powerpoint/2010/main" val="339805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5ABC32B6-E869-45DD-9165-7C711B9D648D}"/>
              </a:ext>
            </a:extLst>
          </p:cNvPr>
          <p:cNvPicPr>
            <a:picLocks noGrp="1" noChangeAspect="1"/>
          </p:cNvPicPr>
          <p:nvPr>
            <p:ph idx="1"/>
          </p:nvPr>
        </p:nvPicPr>
        <p:blipFill>
          <a:blip r:embed="rId2"/>
          <a:stretch>
            <a:fillRect/>
          </a:stretch>
        </p:blipFill>
        <p:spPr>
          <a:xfrm>
            <a:off x="7092280" y="1692267"/>
            <a:ext cx="1085182" cy="1755800"/>
          </a:xfrm>
          <a:prstGeom prst="rect">
            <a:avLst/>
          </a:prstGeom>
        </p:spPr>
      </p:pic>
      <p:sp>
        <p:nvSpPr>
          <p:cNvPr id="3" name="Title 2">
            <a:extLst>
              <a:ext uri="{FF2B5EF4-FFF2-40B4-BE49-F238E27FC236}">
                <a16:creationId xmlns:a16="http://schemas.microsoft.com/office/drawing/2014/main" id="{C6C16733-303A-4127-B82A-8D2035F29AFC}"/>
              </a:ext>
            </a:extLst>
          </p:cNvPr>
          <p:cNvSpPr>
            <a:spLocks noGrp="1"/>
          </p:cNvSpPr>
          <p:nvPr>
            <p:ph type="title"/>
          </p:nvPr>
        </p:nvSpPr>
        <p:spPr/>
        <p:txBody>
          <a:bodyPr/>
          <a:lstStyle/>
          <a:p>
            <a:r>
              <a:rPr lang="en-IE"/>
              <a:t>Ladder set up</a:t>
            </a:r>
          </a:p>
        </p:txBody>
      </p:sp>
      <p:pic>
        <p:nvPicPr>
          <p:cNvPr id="5" name="Picture 4">
            <a:extLst>
              <a:ext uri="{FF2B5EF4-FFF2-40B4-BE49-F238E27FC236}">
                <a16:creationId xmlns:a16="http://schemas.microsoft.com/office/drawing/2014/main" id="{13E7EC53-E287-45BB-A540-C0E48AC6D659}"/>
              </a:ext>
            </a:extLst>
          </p:cNvPr>
          <p:cNvPicPr>
            <a:picLocks noChangeAspect="1"/>
          </p:cNvPicPr>
          <p:nvPr/>
        </p:nvPicPr>
        <p:blipFill>
          <a:blip r:embed="rId3"/>
          <a:stretch>
            <a:fillRect/>
          </a:stretch>
        </p:blipFill>
        <p:spPr>
          <a:xfrm>
            <a:off x="683568" y="1506279"/>
            <a:ext cx="3665156" cy="3322481"/>
          </a:xfrm>
          <a:prstGeom prst="rect">
            <a:avLst/>
          </a:prstGeom>
        </p:spPr>
      </p:pic>
      <p:pic>
        <p:nvPicPr>
          <p:cNvPr id="6" name="Picture 5">
            <a:extLst>
              <a:ext uri="{FF2B5EF4-FFF2-40B4-BE49-F238E27FC236}">
                <a16:creationId xmlns:a16="http://schemas.microsoft.com/office/drawing/2014/main" id="{7E2FB824-F79C-40D5-BDBC-EE7EE6489E5E}"/>
              </a:ext>
            </a:extLst>
          </p:cNvPr>
          <p:cNvPicPr>
            <a:picLocks noChangeAspect="1"/>
          </p:cNvPicPr>
          <p:nvPr/>
        </p:nvPicPr>
        <p:blipFill>
          <a:blip r:embed="rId4"/>
          <a:stretch>
            <a:fillRect/>
          </a:stretch>
        </p:blipFill>
        <p:spPr>
          <a:xfrm>
            <a:off x="4626560" y="3167519"/>
            <a:ext cx="2261812" cy="3664014"/>
          </a:xfrm>
          <a:prstGeom prst="rect">
            <a:avLst/>
          </a:prstGeom>
        </p:spPr>
      </p:pic>
      <p:pic>
        <p:nvPicPr>
          <p:cNvPr id="7" name="Picture 6">
            <a:extLst>
              <a:ext uri="{FF2B5EF4-FFF2-40B4-BE49-F238E27FC236}">
                <a16:creationId xmlns:a16="http://schemas.microsoft.com/office/drawing/2014/main" id="{D366A411-B1ED-416B-BD6C-93F4561E3422}"/>
              </a:ext>
            </a:extLst>
          </p:cNvPr>
          <p:cNvPicPr>
            <a:picLocks noChangeAspect="1"/>
          </p:cNvPicPr>
          <p:nvPr/>
        </p:nvPicPr>
        <p:blipFill>
          <a:blip r:embed="rId5"/>
          <a:stretch>
            <a:fillRect/>
          </a:stretch>
        </p:blipFill>
        <p:spPr>
          <a:xfrm>
            <a:off x="5305115" y="504824"/>
            <a:ext cx="1583257" cy="2374886"/>
          </a:xfrm>
          <a:prstGeom prst="rect">
            <a:avLst/>
          </a:prstGeom>
        </p:spPr>
      </p:pic>
    </p:spTree>
    <p:extLst>
      <p:ext uri="{BB962C8B-B14F-4D97-AF65-F5344CB8AC3E}">
        <p14:creationId xmlns:p14="http://schemas.microsoft.com/office/powerpoint/2010/main" val="37443358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52BBCF-D08E-44B0-87D4-8B3D746EC843}"/>
              </a:ext>
            </a:extLst>
          </p:cNvPr>
          <p:cNvSpPr>
            <a:spLocks noGrp="1"/>
          </p:cNvSpPr>
          <p:nvPr>
            <p:ph idx="1"/>
          </p:nvPr>
        </p:nvSpPr>
        <p:spPr>
          <a:xfrm>
            <a:off x="0" y="1196752"/>
            <a:ext cx="9144000" cy="5566557"/>
          </a:xfrm>
        </p:spPr>
        <p:txBody>
          <a:bodyPr>
            <a:normAutofit/>
          </a:bodyPr>
          <a:lstStyle/>
          <a:p>
            <a:r>
              <a:rPr lang="en-GB" sz="3200">
                <a:latin typeface="Calibri" panose="020F0502020204030204" pitchFamily="34" charset="0"/>
              </a:rPr>
              <a:t>Straddle A frame ladder</a:t>
            </a:r>
          </a:p>
          <a:p>
            <a:r>
              <a:rPr lang="en-GB" sz="3200">
                <a:latin typeface="Calibri" panose="020F0502020204030204" pitchFamily="34" charset="0"/>
              </a:rPr>
              <a:t>Use metal ladders near electrical hazards</a:t>
            </a:r>
          </a:p>
          <a:p>
            <a:r>
              <a:rPr lang="en-GB" sz="3200">
                <a:latin typeface="Calibri" panose="020F0502020204030204" pitchFamily="34" charset="0"/>
              </a:rPr>
              <a:t>Move ladder while on it</a:t>
            </a:r>
          </a:p>
          <a:p>
            <a:r>
              <a:rPr lang="en-GB" sz="3200">
                <a:latin typeface="Calibri" panose="020F0502020204030204" pitchFamily="34" charset="0"/>
              </a:rPr>
              <a:t>Do not overreach - keep belt buckle between rungs </a:t>
            </a:r>
          </a:p>
          <a:p>
            <a:r>
              <a:rPr lang="en-IE" sz="3200">
                <a:latin typeface="Calibri" panose="020F0502020204030204" pitchFamily="34" charset="0"/>
                <a:cs typeface="Helvetica" panose="020B0604020202020204" pitchFamily="34" charset="0"/>
              </a:rPr>
              <a:t>Exceed ladder capacity</a:t>
            </a:r>
          </a:p>
          <a:p>
            <a:r>
              <a:rPr lang="en-IE" sz="3200">
                <a:latin typeface="Calibri" panose="020F0502020204030204" pitchFamily="34" charset="0"/>
                <a:cs typeface="Helvetica" panose="020B0604020202020204" pitchFamily="34" charset="0"/>
              </a:rPr>
              <a:t>Use top step(s) of ladder</a:t>
            </a:r>
          </a:p>
          <a:p>
            <a:r>
              <a:rPr lang="en-IE" sz="3200">
                <a:latin typeface="Calibri" panose="020F0502020204030204" pitchFamily="34" charset="0"/>
                <a:cs typeface="Helvetica" panose="020B0604020202020204" pitchFamily="34" charset="0"/>
              </a:rPr>
              <a:t>Oil, grease or mud on ladder rungs</a:t>
            </a:r>
          </a:p>
          <a:p>
            <a:r>
              <a:rPr lang="en-IE" sz="3200">
                <a:latin typeface="Calibri" panose="020F0502020204030204" pitchFamily="34" charset="0"/>
                <a:cs typeface="Helvetica" panose="020B0604020202020204" pitchFamily="34" charset="0"/>
              </a:rPr>
              <a:t>Using the wrong type ladder for the job</a:t>
            </a:r>
          </a:p>
          <a:p>
            <a:r>
              <a:rPr lang="en-IE" sz="3200">
                <a:latin typeface="Calibri" panose="020F0502020204030204" pitchFamily="34" charset="0"/>
                <a:cs typeface="Calibri" panose="020F0502020204030204" pitchFamily="34" charset="0"/>
              </a:rPr>
              <a:t>Carry loads up ladders</a:t>
            </a:r>
          </a:p>
          <a:p>
            <a:endParaRPr lang="en-GB"/>
          </a:p>
          <a:p>
            <a:endParaRPr lang="en-GB"/>
          </a:p>
          <a:p>
            <a:endParaRPr lang="en-IE"/>
          </a:p>
        </p:txBody>
      </p:sp>
      <p:sp>
        <p:nvSpPr>
          <p:cNvPr id="3" name="Title 2">
            <a:extLst>
              <a:ext uri="{FF2B5EF4-FFF2-40B4-BE49-F238E27FC236}">
                <a16:creationId xmlns:a16="http://schemas.microsoft.com/office/drawing/2014/main" id="{AADA85F5-2B3F-4DCE-A5D8-CCEDF8D619A8}"/>
              </a:ext>
            </a:extLst>
          </p:cNvPr>
          <p:cNvSpPr>
            <a:spLocks noGrp="1"/>
          </p:cNvSpPr>
          <p:nvPr>
            <p:ph type="title"/>
          </p:nvPr>
        </p:nvSpPr>
        <p:spPr/>
        <p:txBody>
          <a:bodyPr/>
          <a:lstStyle/>
          <a:p>
            <a:r>
              <a:rPr lang="en-IE"/>
              <a:t>Don’t!</a:t>
            </a:r>
          </a:p>
        </p:txBody>
      </p:sp>
      <p:pic>
        <p:nvPicPr>
          <p:cNvPr id="4" name="Picture 3">
            <a:extLst>
              <a:ext uri="{FF2B5EF4-FFF2-40B4-BE49-F238E27FC236}">
                <a16:creationId xmlns:a16="http://schemas.microsoft.com/office/drawing/2014/main" id="{41B512A0-F360-4DA6-B72C-12FC20CDC220}"/>
              </a:ext>
            </a:extLst>
          </p:cNvPr>
          <p:cNvPicPr>
            <a:picLocks noChangeAspect="1"/>
          </p:cNvPicPr>
          <p:nvPr/>
        </p:nvPicPr>
        <p:blipFill>
          <a:blip r:embed="rId2"/>
          <a:stretch>
            <a:fillRect/>
          </a:stretch>
        </p:blipFill>
        <p:spPr>
          <a:xfrm>
            <a:off x="7389205" y="42781"/>
            <a:ext cx="1754795" cy="2182181"/>
          </a:xfrm>
          <a:prstGeom prst="rect">
            <a:avLst/>
          </a:prstGeom>
        </p:spPr>
      </p:pic>
      <p:pic>
        <p:nvPicPr>
          <p:cNvPr id="5" name="Picture 4">
            <a:extLst>
              <a:ext uri="{FF2B5EF4-FFF2-40B4-BE49-F238E27FC236}">
                <a16:creationId xmlns:a16="http://schemas.microsoft.com/office/drawing/2014/main" id="{80942268-D24E-4CD8-B191-F871F428FAE3}"/>
              </a:ext>
            </a:extLst>
          </p:cNvPr>
          <p:cNvPicPr>
            <a:picLocks noChangeAspect="1"/>
          </p:cNvPicPr>
          <p:nvPr/>
        </p:nvPicPr>
        <p:blipFill>
          <a:blip r:embed="rId3"/>
          <a:stretch>
            <a:fillRect/>
          </a:stretch>
        </p:blipFill>
        <p:spPr>
          <a:xfrm>
            <a:off x="7107760" y="3452327"/>
            <a:ext cx="2036240" cy="2976164"/>
          </a:xfrm>
          <a:prstGeom prst="rect">
            <a:avLst/>
          </a:prstGeom>
        </p:spPr>
      </p:pic>
    </p:spTree>
    <p:extLst>
      <p:ext uri="{BB962C8B-B14F-4D97-AF65-F5344CB8AC3E}">
        <p14:creationId xmlns:p14="http://schemas.microsoft.com/office/powerpoint/2010/main" val="496719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C8CCD1D-E1D4-4AF5-9136-43567FB4E9D3}"/>
              </a:ext>
            </a:extLst>
          </p:cNvPr>
          <p:cNvSpPr>
            <a:spLocks noGrp="1"/>
          </p:cNvSpPr>
          <p:nvPr>
            <p:ph idx="1"/>
          </p:nvPr>
        </p:nvSpPr>
        <p:spPr/>
        <p:txBody>
          <a:bodyPr/>
          <a:lstStyle/>
          <a:p>
            <a:pPr marL="0" indent="0">
              <a:buNone/>
            </a:pPr>
            <a:r>
              <a:rPr lang="en-IE">
                <a:latin typeface="Helvetica" panose="020B0604020202020204" pitchFamily="34" charset="0"/>
                <a:cs typeface="Helvetica" panose="020B0604020202020204" pitchFamily="34" charset="0"/>
              </a:rPr>
              <a:t>Strong and long enough for good support </a:t>
            </a:r>
          </a:p>
          <a:p>
            <a:pPr marL="0" indent="0">
              <a:buNone/>
            </a:pPr>
            <a:r>
              <a:rPr lang="en-IE">
                <a:latin typeface="Helvetica" panose="020B0604020202020204" pitchFamily="34" charset="0"/>
                <a:cs typeface="Helvetica" panose="020B0604020202020204" pitchFamily="34" charset="0"/>
              </a:rPr>
              <a:t>Fit for purpose </a:t>
            </a:r>
          </a:p>
          <a:p>
            <a:pPr marL="0" indent="0">
              <a:buNone/>
            </a:pPr>
            <a:r>
              <a:rPr lang="en-IE">
                <a:latin typeface="Helvetica" panose="020B0604020202020204" pitchFamily="34" charset="0"/>
                <a:cs typeface="Helvetica" panose="020B0604020202020204" pitchFamily="34" charset="0"/>
              </a:rPr>
              <a:t>Secured to  prevent movement top or bottom</a:t>
            </a:r>
          </a:p>
          <a:p>
            <a:pPr marL="0" indent="0">
              <a:buNone/>
            </a:pPr>
            <a:r>
              <a:rPr lang="en-IE">
                <a:latin typeface="Helvetica" panose="020B0604020202020204" pitchFamily="34" charset="0"/>
                <a:cs typeface="Helvetica" panose="020B0604020202020204" pitchFamily="34" charset="0"/>
              </a:rPr>
              <a:t>Eaves and gutters are not a footing/support for roof ladder.  </a:t>
            </a:r>
          </a:p>
          <a:p>
            <a:endParaRPr lang="en-IE"/>
          </a:p>
        </p:txBody>
      </p:sp>
      <p:sp>
        <p:nvSpPr>
          <p:cNvPr id="3" name="Title 2">
            <a:extLst>
              <a:ext uri="{FF2B5EF4-FFF2-40B4-BE49-F238E27FC236}">
                <a16:creationId xmlns:a16="http://schemas.microsoft.com/office/drawing/2014/main" id="{467A2234-C196-47DE-9C85-181726885AEE}"/>
              </a:ext>
            </a:extLst>
          </p:cNvPr>
          <p:cNvSpPr>
            <a:spLocks noGrp="1"/>
          </p:cNvSpPr>
          <p:nvPr>
            <p:ph type="title"/>
          </p:nvPr>
        </p:nvSpPr>
        <p:spPr/>
        <p:txBody>
          <a:bodyPr/>
          <a:lstStyle/>
          <a:p>
            <a:r>
              <a:rPr lang="en-IE"/>
              <a:t>Roof ladders?</a:t>
            </a:r>
          </a:p>
        </p:txBody>
      </p:sp>
      <p:pic>
        <p:nvPicPr>
          <p:cNvPr id="4" name="Picture 3">
            <a:extLst>
              <a:ext uri="{FF2B5EF4-FFF2-40B4-BE49-F238E27FC236}">
                <a16:creationId xmlns:a16="http://schemas.microsoft.com/office/drawing/2014/main" id="{EF2AF9CE-FFF6-4C76-883E-5DDE70F84084}"/>
              </a:ext>
            </a:extLst>
          </p:cNvPr>
          <p:cNvPicPr>
            <a:picLocks noChangeAspect="1"/>
          </p:cNvPicPr>
          <p:nvPr/>
        </p:nvPicPr>
        <p:blipFill>
          <a:blip r:embed="rId2"/>
          <a:stretch>
            <a:fillRect/>
          </a:stretch>
        </p:blipFill>
        <p:spPr>
          <a:xfrm>
            <a:off x="6860727" y="0"/>
            <a:ext cx="2283273" cy="2511995"/>
          </a:xfrm>
          <a:prstGeom prst="rect">
            <a:avLst/>
          </a:prstGeom>
        </p:spPr>
      </p:pic>
    </p:spTree>
    <p:extLst>
      <p:ext uri="{BB962C8B-B14F-4D97-AF65-F5344CB8AC3E}">
        <p14:creationId xmlns:p14="http://schemas.microsoft.com/office/powerpoint/2010/main" val="11837539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4BC8F4B-37F6-4A22-9044-3AF1054A24DB}"/>
              </a:ext>
            </a:extLst>
          </p:cNvPr>
          <p:cNvSpPr>
            <a:spLocks noGrp="1"/>
          </p:cNvSpPr>
          <p:nvPr>
            <p:ph idx="1"/>
          </p:nvPr>
        </p:nvSpPr>
        <p:spPr/>
        <p:txBody>
          <a:bodyPr vert="horz" anchor="t">
            <a:normAutofit/>
          </a:bodyPr>
          <a:lstStyle/>
          <a:p>
            <a:r>
              <a:rPr lang="en-IE"/>
              <a:t>Different Classification of ladders?</a:t>
            </a:r>
          </a:p>
          <a:p>
            <a:pPr indent="-255905"/>
            <a:r>
              <a:rPr lang="en-IE">
                <a:cs typeface="Lucida Sans Unicode"/>
              </a:rPr>
              <a:t>Occasions when ladders can be used?</a:t>
            </a:r>
            <a:endParaRPr lang="en-IE"/>
          </a:p>
          <a:p>
            <a:pPr indent="-255905"/>
            <a:r>
              <a:rPr lang="en-IE"/>
              <a:t>Types of ladders?</a:t>
            </a:r>
          </a:p>
          <a:p>
            <a:r>
              <a:rPr lang="en-IE"/>
              <a:t>Pre inspection checks?</a:t>
            </a:r>
          </a:p>
          <a:p>
            <a:r>
              <a:rPr lang="en-IE"/>
              <a:t>Safe Operations of ladders?</a:t>
            </a:r>
          </a:p>
          <a:p>
            <a:r>
              <a:rPr lang="en-IE"/>
              <a:t>Don’t?!</a:t>
            </a:r>
          </a:p>
          <a:p>
            <a:endParaRPr lang="en-IE"/>
          </a:p>
        </p:txBody>
      </p:sp>
      <p:sp>
        <p:nvSpPr>
          <p:cNvPr id="3" name="Title 2">
            <a:extLst>
              <a:ext uri="{FF2B5EF4-FFF2-40B4-BE49-F238E27FC236}">
                <a16:creationId xmlns:a16="http://schemas.microsoft.com/office/drawing/2014/main" id="{B148D3BE-CCD0-4FD3-A3FB-A26590E2F9F4}"/>
              </a:ext>
            </a:extLst>
          </p:cNvPr>
          <p:cNvSpPr>
            <a:spLocks noGrp="1"/>
          </p:cNvSpPr>
          <p:nvPr>
            <p:ph type="title"/>
          </p:nvPr>
        </p:nvSpPr>
        <p:spPr/>
        <p:txBody>
          <a:bodyPr/>
          <a:lstStyle/>
          <a:p>
            <a:r>
              <a:rPr lang="en-IE"/>
              <a:t>Recap</a:t>
            </a:r>
          </a:p>
        </p:txBody>
      </p:sp>
    </p:spTree>
    <p:extLst>
      <p:ext uri="{BB962C8B-B14F-4D97-AF65-F5344CB8AC3E}">
        <p14:creationId xmlns:p14="http://schemas.microsoft.com/office/powerpoint/2010/main" val="11704304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39DF219-C94E-4352-B787-1452D10E1126}"/>
              </a:ext>
            </a:extLst>
          </p:cNvPr>
          <p:cNvSpPr>
            <a:spLocks noGrp="1"/>
          </p:cNvSpPr>
          <p:nvPr>
            <p:ph idx="1"/>
          </p:nvPr>
        </p:nvSpPr>
        <p:spPr/>
        <p:txBody>
          <a:bodyPr/>
          <a:lstStyle/>
          <a:p>
            <a:pPr marL="109728" indent="0">
              <a:buNone/>
            </a:pPr>
            <a:r>
              <a:rPr lang="en-IE"/>
              <a:t>At the end of this module you will be able to:</a:t>
            </a:r>
          </a:p>
          <a:p>
            <a:r>
              <a:rPr lang="en-IE"/>
              <a:t>Explain what a fall arrest system is</a:t>
            </a:r>
          </a:p>
          <a:p>
            <a:r>
              <a:rPr lang="en-IE"/>
              <a:t>List the components of a fall arrest system</a:t>
            </a:r>
          </a:p>
          <a:p>
            <a:r>
              <a:rPr lang="en-IE"/>
              <a:t>Explain the purpose of each component</a:t>
            </a:r>
          </a:p>
          <a:p>
            <a:r>
              <a:rPr lang="en-IE"/>
              <a:t>State the precautions to be taken </a:t>
            </a:r>
          </a:p>
          <a:p>
            <a:r>
              <a:rPr lang="en-IE"/>
              <a:t>Inspect a fall arrest system</a:t>
            </a:r>
          </a:p>
          <a:p>
            <a:r>
              <a:rPr lang="en-IE"/>
              <a:t>Fit a fall arrest system</a:t>
            </a:r>
          </a:p>
        </p:txBody>
      </p:sp>
      <p:sp>
        <p:nvSpPr>
          <p:cNvPr id="3" name="Title 2">
            <a:extLst>
              <a:ext uri="{FF2B5EF4-FFF2-40B4-BE49-F238E27FC236}">
                <a16:creationId xmlns:a16="http://schemas.microsoft.com/office/drawing/2014/main" id="{34F828E1-2CC8-4BE4-ADFC-2BAD7C668FEC}"/>
              </a:ext>
            </a:extLst>
          </p:cNvPr>
          <p:cNvSpPr>
            <a:spLocks noGrp="1"/>
          </p:cNvSpPr>
          <p:nvPr>
            <p:ph type="title"/>
          </p:nvPr>
        </p:nvSpPr>
        <p:spPr/>
        <p:txBody>
          <a:bodyPr/>
          <a:lstStyle/>
          <a:p>
            <a:r>
              <a:rPr lang="en-IE"/>
              <a:t>Unit 5 Fall Arrest Systems</a:t>
            </a:r>
          </a:p>
        </p:txBody>
      </p:sp>
    </p:spTree>
    <p:custDataLst>
      <p:tags r:id="rId1"/>
    </p:custDataLst>
    <p:extLst>
      <p:ext uri="{BB962C8B-B14F-4D97-AF65-F5344CB8AC3E}">
        <p14:creationId xmlns:p14="http://schemas.microsoft.com/office/powerpoint/2010/main" val="4090664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a:bodyPr>
          <a:lstStyle/>
          <a:p>
            <a:r>
              <a:rPr lang="en-US" sz="3600"/>
              <a:t>Fall Arrest System</a:t>
            </a:r>
          </a:p>
        </p:txBody>
      </p:sp>
      <p:sp>
        <p:nvSpPr>
          <p:cNvPr id="5" name="Content Placeholder 4"/>
          <p:cNvSpPr>
            <a:spLocks noGrp="1"/>
          </p:cNvSpPr>
          <p:nvPr>
            <p:ph idx="1"/>
            <p:custDataLst>
              <p:tags r:id="rId3"/>
            </p:custDataLst>
          </p:nvPr>
        </p:nvSpPr>
        <p:spPr>
          <a:xfrm>
            <a:off x="531168" y="1196753"/>
            <a:ext cx="8229600" cy="5040560"/>
          </a:xfrm>
        </p:spPr>
        <p:txBody>
          <a:bodyPr>
            <a:normAutofit lnSpcReduction="10000"/>
          </a:bodyPr>
          <a:lstStyle/>
          <a:p>
            <a:pPr marL="109728" indent="0">
              <a:buNone/>
            </a:pPr>
            <a:r>
              <a:rPr lang="en-US" sz="3000" b="1"/>
              <a:t>What is it?</a:t>
            </a:r>
          </a:p>
          <a:p>
            <a:pPr marL="109728" indent="0">
              <a:buNone/>
            </a:pPr>
            <a:r>
              <a:rPr lang="en-IE" sz="2400"/>
              <a:t>A system which a fall is arrested to prevent the collision of the user with the ground or structure.</a:t>
            </a:r>
          </a:p>
          <a:p>
            <a:pPr marL="109728" indent="0">
              <a:buNone/>
            </a:pPr>
            <a:endParaRPr lang="en-IE" sz="2400"/>
          </a:p>
          <a:p>
            <a:pPr marL="109728" indent="0">
              <a:buNone/>
            </a:pPr>
            <a:r>
              <a:rPr lang="en-IE" sz="2400" b="1"/>
              <a:t>When?</a:t>
            </a:r>
            <a:endParaRPr lang="en-IE" sz="2400"/>
          </a:p>
          <a:p>
            <a:pPr marL="109728" indent="0">
              <a:buNone/>
            </a:pPr>
            <a:r>
              <a:rPr lang="en-US" sz="2400"/>
              <a:t>Last resort!</a:t>
            </a:r>
          </a:p>
          <a:p>
            <a:pPr marL="109728" indent="0">
              <a:buNone/>
            </a:pPr>
            <a:endParaRPr lang="en-US" sz="2400"/>
          </a:p>
          <a:p>
            <a:pPr marL="109728" indent="0">
              <a:buNone/>
            </a:pPr>
            <a:r>
              <a:rPr lang="en-US" sz="2400" b="1"/>
              <a:t>What does on consist of?</a:t>
            </a:r>
          </a:p>
          <a:p>
            <a:pPr marL="109728" indent="0">
              <a:buNone/>
            </a:pPr>
            <a:r>
              <a:rPr lang="en-US" sz="2400" b="1"/>
              <a:t>A</a:t>
            </a:r>
            <a:r>
              <a:rPr lang="en-US" sz="2400"/>
              <a:t>nchorage Point</a:t>
            </a:r>
          </a:p>
          <a:p>
            <a:pPr marL="109728" lvl="1" indent="0">
              <a:spcBef>
                <a:spcPts val="400"/>
              </a:spcBef>
              <a:buSzPct val="68000"/>
              <a:buNone/>
            </a:pPr>
            <a:r>
              <a:rPr lang="en-US" sz="2400" b="1"/>
              <a:t>B</a:t>
            </a:r>
            <a:r>
              <a:rPr lang="en-US" sz="2400"/>
              <a:t>ody Harness</a:t>
            </a:r>
          </a:p>
          <a:p>
            <a:pPr marL="109728" lvl="1" indent="0">
              <a:spcBef>
                <a:spcPts val="400"/>
              </a:spcBef>
              <a:buSzPct val="68000"/>
              <a:buNone/>
            </a:pPr>
            <a:r>
              <a:rPr lang="en-US" sz="2400" b="1"/>
              <a:t>C</a:t>
            </a:r>
            <a:r>
              <a:rPr lang="en-US" sz="2400"/>
              <a:t>onnectors: Lanyards, </a:t>
            </a:r>
            <a:r>
              <a:rPr lang="en-US" altLang="en-US" sz="2400"/>
              <a:t>Carabiners, snap hook</a:t>
            </a:r>
          </a:p>
          <a:p>
            <a:pPr marL="109728" lvl="1" indent="0">
              <a:spcBef>
                <a:spcPts val="400"/>
              </a:spcBef>
              <a:buSzPct val="68000"/>
              <a:buNone/>
            </a:pPr>
            <a:r>
              <a:rPr lang="en-US" altLang="en-US" sz="2400" b="1"/>
              <a:t>D</a:t>
            </a:r>
            <a:r>
              <a:rPr lang="en-US" altLang="en-US" sz="2400"/>
              <a:t>escent: Rescue plan</a:t>
            </a:r>
            <a:endParaRPr lang="en-US" altLang="en-US"/>
          </a:p>
        </p:txBody>
      </p:sp>
      <p:pic>
        <p:nvPicPr>
          <p:cNvPr id="8" name="Picture 7" descr="A person wearing safety harness and holding a rope&#10;&#10;Description automatically generated">
            <a:extLst>
              <a:ext uri="{FF2B5EF4-FFF2-40B4-BE49-F238E27FC236}">
                <a16:creationId xmlns:a16="http://schemas.microsoft.com/office/drawing/2014/main" id="{C734225A-E13F-6FDF-33F3-474876CD1F2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76996" y="2497311"/>
            <a:ext cx="2567004" cy="1711336"/>
          </a:xfrm>
          <a:prstGeom prst="rect">
            <a:avLst/>
          </a:prstGeom>
        </p:spPr>
      </p:pic>
    </p:spTree>
    <p:custDataLst>
      <p:tags r:id="rId1"/>
    </p:custDataLst>
    <p:extLst>
      <p:ext uri="{BB962C8B-B14F-4D97-AF65-F5344CB8AC3E}">
        <p14:creationId xmlns:p14="http://schemas.microsoft.com/office/powerpoint/2010/main" val="992057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noFill/>
          <a:extLst>
            <a:ext uri="{909E8E84-426E-40DD-AFC4-6F175D3DCCD1}">
              <a14:hiddenFill xmlns:a14="http://schemas.microsoft.com/office/drawing/2010/main">
                <a:solidFill>
                  <a:srgbClr val="FFCC00"/>
                </a:solidFill>
              </a14:hiddenFill>
            </a:ext>
          </a:extLst>
        </p:spPr>
        <p:txBody>
          <a:bodyPr/>
          <a:lstStyle/>
          <a:p>
            <a:pPr eaLnBrk="1" hangingPunct="1"/>
            <a:r>
              <a:rPr lang="en-US" altLang="en-US" b="0"/>
              <a:t>Anchorage Point</a:t>
            </a:r>
          </a:p>
        </p:txBody>
      </p:sp>
      <p:sp>
        <p:nvSpPr>
          <p:cNvPr id="496643" name="Rectangle 3"/>
          <p:cNvSpPr>
            <a:spLocks noGrp="1" noChangeArrowheads="1"/>
          </p:cNvSpPr>
          <p:nvPr>
            <p:ph type="body" idx="1"/>
          </p:nvPr>
        </p:nvSpPr>
        <p:spPr>
          <a:xfrm>
            <a:off x="251520" y="1124744"/>
            <a:ext cx="8663880" cy="5001419"/>
          </a:xfrm>
        </p:spPr>
        <p:txBody>
          <a:bodyPr>
            <a:normAutofit fontScale="92500"/>
          </a:bodyPr>
          <a:lstStyle/>
          <a:p>
            <a:pPr marL="109728" indent="0">
              <a:buNone/>
            </a:pPr>
            <a:r>
              <a:rPr lang="en-IE" b="1"/>
              <a:t>What?</a:t>
            </a:r>
            <a:endParaRPr lang="en-IE"/>
          </a:p>
          <a:p>
            <a:pPr marL="109728" indent="0">
              <a:buNone/>
            </a:pPr>
            <a:r>
              <a:rPr lang="en-US"/>
              <a:t>The point that the fall arrest is attached to.</a:t>
            </a:r>
          </a:p>
          <a:p>
            <a:endParaRPr lang="en-US" b="1"/>
          </a:p>
          <a:p>
            <a:pPr marL="109728" indent="0">
              <a:buNone/>
            </a:pPr>
            <a:r>
              <a:rPr lang="en-IE" b="1"/>
              <a:t>Purpose?</a:t>
            </a:r>
            <a:endParaRPr lang="en-IE"/>
          </a:p>
          <a:p>
            <a:pPr marL="109728" indent="0">
              <a:buNone/>
            </a:pPr>
            <a:r>
              <a:rPr lang="en-US"/>
              <a:t>To ensure that the suspended person is supported.</a:t>
            </a:r>
          </a:p>
          <a:p>
            <a:pPr marL="109728" indent="0">
              <a:buNone/>
            </a:pPr>
            <a:r>
              <a:rPr lang="en-IE" b="1"/>
              <a:t>Precautions?</a:t>
            </a:r>
            <a:endParaRPr lang="en-IE"/>
          </a:p>
          <a:p>
            <a:r>
              <a:rPr lang="en-US"/>
              <a:t>Anchor points must be suitable and adequate</a:t>
            </a:r>
          </a:p>
          <a:p>
            <a:r>
              <a:rPr lang="en-US"/>
              <a:t>Not conduit, piping, plumbing pipe</a:t>
            </a:r>
          </a:p>
          <a:p>
            <a:r>
              <a:rPr lang="en-US"/>
              <a:t>Look for structural supports such as I beams </a:t>
            </a:r>
          </a:p>
          <a:p>
            <a:r>
              <a:rPr lang="en-US"/>
              <a:t>Anchor as high as possible</a:t>
            </a:r>
          </a:p>
          <a:p>
            <a:r>
              <a:rPr lang="en-IE"/>
              <a:t>Minimise pendulum effect</a:t>
            </a:r>
          </a:p>
          <a:p>
            <a:pPr marL="109728" indent="0">
              <a:buNone/>
            </a:pPr>
            <a:endParaRPr lang="en-US" altLang="en-US"/>
          </a:p>
        </p:txBody>
      </p:sp>
      <p:pic>
        <p:nvPicPr>
          <p:cNvPr id="3" name="Picture 2" descr="A logo for a company&#10;&#10;Description automatically generated">
            <a:extLst>
              <a:ext uri="{FF2B5EF4-FFF2-40B4-BE49-F238E27FC236}">
                <a16:creationId xmlns:a16="http://schemas.microsoft.com/office/drawing/2014/main" id="{58C89532-9F90-41B8-21B5-F8574BEA0E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46416" y="22921"/>
            <a:ext cx="697584" cy="832600"/>
          </a:xfrm>
          <a:prstGeom prst="rect">
            <a:avLst/>
          </a:prstGeom>
        </p:spPr>
      </p:pic>
      <p:pic>
        <p:nvPicPr>
          <p:cNvPr id="7" name="Picture 6" descr="A yellow hooks and black chains&#10;&#10;Description automatically generated">
            <a:extLst>
              <a:ext uri="{FF2B5EF4-FFF2-40B4-BE49-F238E27FC236}">
                <a16:creationId xmlns:a16="http://schemas.microsoft.com/office/drawing/2014/main" id="{EC27FB2D-45BE-B801-0B86-430AE59C8B1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529192" y="5192412"/>
            <a:ext cx="2464001" cy="1642667"/>
          </a:xfrm>
          <a:prstGeom prst="rect">
            <a:avLst/>
          </a:prstGeom>
        </p:spPr>
      </p:pic>
    </p:spTree>
    <p:custDataLst>
      <p:tags r:id="rId1"/>
    </p:custDataLst>
    <p:extLst>
      <p:ext uri="{BB962C8B-B14F-4D97-AF65-F5344CB8AC3E}">
        <p14:creationId xmlns:p14="http://schemas.microsoft.com/office/powerpoint/2010/main" val="17569399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66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66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9664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664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9664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9664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9664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664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9664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9664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6643" grpId="0" build="p" bldLvl="2"/>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noFill/>
          <a:extLst>
            <a:ext uri="{909E8E84-426E-40DD-AFC4-6F175D3DCCD1}">
              <a14:hiddenFill xmlns:a14="http://schemas.microsoft.com/office/drawing/2010/main">
                <a:solidFill>
                  <a:srgbClr val="FFCC00"/>
                </a:solidFill>
              </a14:hiddenFill>
            </a:ext>
          </a:extLst>
        </p:spPr>
        <p:txBody>
          <a:bodyPr/>
          <a:lstStyle/>
          <a:p>
            <a:pPr eaLnBrk="1" hangingPunct="1"/>
            <a:r>
              <a:rPr lang="en-US" altLang="en-US" b="0"/>
              <a:t>Connectors: Lanyards</a:t>
            </a:r>
          </a:p>
        </p:txBody>
      </p:sp>
      <p:sp>
        <p:nvSpPr>
          <p:cNvPr id="523267" name="Rectangle 3"/>
          <p:cNvSpPr>
            <a:spLocks noGrp="1" noChangeArrowheads="1"/>
          </p:cNvSpPr>
          <p:nvPr>
            <p:ph type="body" idx="1"/>
          </p:nvPr>
        </p:nvSpPr>
        <p:spPr>
          <a:xfrm>
            <a:off x="0" y="1295400"/>
            <a:ext cx="9252520" cy="5562600"/>
          </a:xfrm>
        </p:spPr>
        <p:txBody>
          <a:bodyPr>
            <a:normAutofit fontScale="85000" lnSpcReduction="10000"/>
          </a:bodyPr>
          <a:lstStyle/>
          <a:p>
            <a:pPr eaLnBrk="1" hangingPunct="1">
              <a:lnSpc>
                <a:spcPct val="90000"/>
              </a:lnSpc>
            </a:pPr>
            <a:r>
              <a:rPr lang="en-US" altLang="en-US" b="1"/>
              <a:t>What?</a:t>
            </a:r>
          </a:p>
          <a:p>
            <a:pPr eaLnBrk="1" hangingPunct="1">
              <a:lnSpc>
                <a:spcPct val="90000"/>
              </a:lnSpc>
            </a:pPr>
            <a:r>
              <a:rPr lang="en-US" altLang="en-US"/>
              <a:t>A flexible strap that connects harness to anchor point or lifeline</a:t>
            </a:r>
          </a:p>
          <a:p>
            <a:pPr marL="109728" indent="0" eaLnBrk="1" hangingPunct="1">
              <a:lnSpc>
                <a:spcPct val="90000"/>
              </a:lnSpc>
              <a:buNone/>
            </a:pPr>
            <a:endParaRPr lang="en-US" altLang="en-US"/>
          </a:p>
          <a:p>
            <a:pPr marL="109728" indent="0" eaLnBrk="1" hangingPunct="1">
              <a:lnSpc>
                <a:spcPct val="90000"/>
              </a:lnSpc>
              <a:buNone/>
            </a:pPr>
            <a:r>
              <a:rPr lang="en-US" altLang="en-US" b="1"/>
              <a:t>Purpose?</a:t>
            </a:r>
          </a:p>
          <a:p>
            <a:pPr marL="109728" indent="0" eaLnBrk="1" hangingPunct="1">
              <a:lnSpc>
                <a:spcPct val="90000"/>
              </a:lnSpc>
              <a:buNone/>
            </a:pPr>
            <a:r>
              <a:rPr lang="en-US" altLang="en-US"/>
              <a:t>To limit free fall</a:t>
            </a:r>
          </a:p>
          <a:p>
            <a:pPr marL="109728" indent="0" eaLnBrk="1" hangingPunct="1">
              <a:lnSpc>
                <a:spcPct val="90000"/>
              </a:lnSpc>
              <a:buNone/>
            </a:pPr>
            <a:endParaRPr lang="en-US" altLang="en-US"/>
          </a:p>
          <a:p>
            <a:pPr marL="109728" indent="0" eaLnBrk="1" hangingPunct="1">
              <a:lnSpc>
                <a:spcPct val="90000"/>
              </a:lnSpc>
              <a:buNone/>
            </a:pPr>
            <a:r>
              <a:rPr lang="en-US" altLang="en-US" b="1"/>
              <a:t>Precautions:</a:t>
            </a:r>
          </a:p>
          <a:p>
            <a:pPr>
              <a:lnSpc>
                <a:spcPct val="90000"/>
              </a:lnSpc>
            </a:pPr>
            <a:r>
              <a:rPr lang="en-US"/>
              <a:t>Check material for cuts, burns, abrasions, kinks, knots, broken stitches and excessive wear</a:t>
            </a:r>
          </a:p>
          <a:p>
            <a:pPr>
              <a:lnSpc>
                <a:spcPct val="90000"/>
              </a:lnSpc>
            </a:pPr>
            <a:r>
              <a:rPr lang="en-US"/>
              <a:t>Visually inspect shock absorber for any signs of damage. </a:t>
            </a:r>
          </a:p>
          <a:p>
            <a:pPr>
              <a:lnSpc>
                <a:spcPct val="90000"/>
              </a:lnSpc>
            </a:pPr>
            <a:r>
              <a:rPr lang="en-US"/>
              <a:t>Check attachment points to the connectors are defect free</a:t>
            </a:r>
          </a:p>
          <a:p>
            <a:pPr>
              <a:lnSpc>
                <a:spcPct val="90000"/>
              </a:lnSpc>
            </a:pPr>
            <a:r>
              <a:rPr lang="en-US"/>
              <a:t>Check label </a:t>
            </a:r>
            <a:endParaRPr lang="en-US" altLang="en-US"/>
          </a:p>
          <a:p>
            <a:pPr eaLnBrk="1" hangingPunct="1">
              <a:lnSpc>
                <a:spcPct val="90000"/>
              </a:lnSpc>
            </a:pPr>
            <a:r>
              <a:rPr lang="en-US" altLang="en-US"/>
              <a:t>Must not be tied back to themselves </a:t>
            </a:r>
          </a:p>
          <a:p>
            <a:pPr eaLnBrk="1" hangingPunct="1">
              <a:lnSpc>
                <a:spcPct val="90000"/>
              </a:lnSpc>
            </a:pPr>
            <a:r>
              <a:rPr lang="en-US" altLang="en-US"/>
              <a:t>Suitable clip for the intended anchorage points</a:t>
            </a:r>
          </a:p>
          <a:p>
            <a:pPr eaLnBrk="1" hangingPunct="1">
              <a:lnSpc>
                <a:spcPct val="90000"/>
              </a:lnSpc>
            </a:pPr>
            <a:r>
              <a:rPr lang="en-US" altLang="en-US"/>
              <a:t>Do not knot or wrap around sharp objects</a:t>
            </a:r>
          </a:p>
        </p:txBody>
      </p:sp>
      <p:pic>
        <p:nvPicPr>
          <p:cNvPr id="3" name="Picture 2" descr="A strap with a metal hook&#10;&#10;Description automatically generated with medium confidence">
            <a:extLst>
              <a:ext uri="{FF2B5EF4-FFF2-40B4-BE49-F238E27FC236}">
                <a16:creationId xmlns:a16="http://schemas.microsoft.com/office/drawing/2014/main" id="{FE0D4AE7-7FC1-88FD-3528-04B00A8D4C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42560" y="1847671"/>
            <a:ext cx="1401440" cy="2102160"/>
          </a:xfrm>
          <a:prstGeom prst="rect">
            <a:avLst/>
          </a:prstGeom>
        </p:spPr>
      </p:pic>
      <p:pic>
        <p:nvPicPr>
          <p:cNvPr id="4" name="Picture 3" descr="A logo for a company&#10;&#10;Description automatically generated">
            <a:extLst>
              <a:ext uri="{FF2B5EF4-FFF2-40B4-BE49-F238E27FC236}">
                <a16:creationId xmlns:a16="http://schemas.microsoft.com/office/drawing/2014/main" id="{1908354E-6876-77FD-5305-A37B22BAFFA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80429" y="22920"/>
            <a:ext cx="763571" cy="911359"/>
          </a:xfrm>
          <a:prstGeom prst="rect">
            <a:avLst/>
          </a:prstGeom>
        </p:spPr>
      </p:pic>
    </p:spTree>
    <p:custDataLst>
      <p:tags r:id="rId1"/>
    </p:custDataLst>
    <p:extLst>
      <p:ext uri="{BB962C8B-B14F-4D97-AF65-F5344CB8AC3E}">
        <p14:creationId xmlns:p14="http://schemas.microsoft.com/office/powerpoint/2010/main" val="2706536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326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2326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326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326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326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3267">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23267">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23267">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23267">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23267">
                                            <p:txEl>
                                              <p:pRg st="11" end="1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23267">
                                            <p:txEl>
                                              <p:pRg st="12" end="12"/>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23267">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326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1"/>
          <p:cNvSpPr>
            <a:spLocks noGrp="1"/>
          </p:cNvSpPr>
          <p:nvPr>
            <p:ph idx="1"/>
          </p:nvPr>
        </p:nvSpPr>
        <p:spPr>
          <a:xfrm>
            <a:off x="-46006" y="1481328"/>
            <a:ext cx="9250390" cy="4525963"/>
          </a:xfrm>
        </p:spPr>
        <p:txBody>
          <a:bodyPr vert="horz" anchor="t">
            <a:normAutofit lnSpcReduction="10000"/>
          </a:bodyPr>
          <a:lstStyle/>
          <a:p>
            <a:pPr indent="-255905" eaLnBrk="1" hangingPunct="1">
              <a:buFont typeface="Wingdings 3" pitchFamily="18" charset="2"/>
              <a:buNone/>
            </a:pPr>
            <a:r>
              <a:rPr lang="en-GB"/>
              <a:t>	The aim of this module is to provide you with an understanding of what working at heights is and why it is dangerous</a:t>
            </a:r>
            <a:endParaRPr lang="en-US"/>
          </a:p>
          <a:p>
            <a:pPr indent="-255905" eaLnBrk="1" hangingPunct="1">
              <a:buFont typeface="Wingdings 3" pitchFamily="18" charset="2"/>
              <a:buNone/>
            </a:pPr>
            <a:r>
              <a:rPr lang="en-GB"/>
              <a:t> </a:t>
            </a:r>
            <a:endParaRPr lang="en-GB">
              <a:cs typeface="Lucida Sans Unicode"/>
            </a:endParaRPr>
          </a:p>
          <a:p>
            <a:pPr indent="-255905" eaLnBrk="1" hangingPunct="1">
              <a:buFont typeface="Wingdings 3" pitchFamily="18" charset="2"/>
              <a:buNone/>
            </a:pPr>
            <a:r>
              <a:rPr lang="en-GB"/>
              <a:t>At the end of this module you will be able to:</a:t>
            </a:r>
            <a:endParaRPr lang="en-GB">
              <a:cs typeface="Lucida Sans Unicode"/>
            </a:endParaRPr>
          </a:p>
          <a:p>
            <a:pPr indent="-255905" eaLnBrk="1" hangingPunct="1"/>
            <a:r>
              <a:rPr lang="en-GB"/>
              <a:t>Explain what WAH is</a:t>
            </a:r>
            <a:endParaRPr lang="en-GB">
              <a:cs typeface="Lucida Sans Unicode"/>
            </a:endParaRPr>
          </a:p>
          <a:p>
            <a:pPr indent="-255905"/>
            <a:r>
              <a:rPr lang="en-GB">
                <a:cs typeface="Lucida Sans Unicode"/>
              </a:rPr>
              <a:t>State the approximate number of fatalities from WAH</a:t>
            </a:r>
          </a:p>
          <a:p>
            <a:pPr indent="-255905"/>
            <a:r>
              <a:rPr lang="en-GB">
                <a:cs typeface="Lucida Sans Unicode"/>
              </a:rPr>
              <a:t>List factors that increase the risk whilst WAH</a:t>
            </a:r>
            <a:endParaRPr lang="en-GB"/>
          </a:p>
          <a:p>
            <a:pPr indent="-255905" eaLnBrk="1" hangingPunct="1"/>
            <a:r>
              <a:rPr lang="en-GB"/>
              <a:t>Explain why is so dangerous</a:t>
            </a:r>
            <a:endParaRPr lang="en-GB">
              <a:cs typeface="Lucida Sans Unicode"/>
            </a:endParaRPr>
          </a:p>
          <a:p>
            <a:pPr indent="-255905"/>
            <a:r>
              <a:rPr lang="en-GB">
                <a:cs typeface="Lucida Sans Unicode"/>
              </a:rPr>
              <a:t>List the injuries resulting from WAH</a:t>
            </a:r>
          </a:p>
          <a:p>
            <a:pPr indent="-255905">
              <a:buNone/>
            </a:pPr>
            <a:endParaRPr lang="en-IE">
              <a:cs typeface="Lucida Sans Unicode"/>
            </a:endParaRPr>
          </a:p>
        </p:txBody>
      </p:sp>
      <p:sp>
        <p:nvSpPr>
          <p:cNvPr id="3" name="Title 2"/>
          <p:cNvSpPr>
            <a:spLocks noGrp="1"/>
          </p:cNvSpPr>
          <p:nvPr>
            <p:ph type="title"/>
          </p:nvPr>
        </p:nvSpPr>
        <p:spPr/>
        <p:txBody>
          <a:bodyPr/>
          <a:lstStyle/>
          <a:p>
            <a:pPr eaLnBrk="1" fontAlgn="auto" hangingPunct="1">
              <a:spcAft>
                <a:spcPts val="0"/>
              </a:spcAft>
              <a:defRPr/>
            </a:pPr>
            <a:r>
              <a:rPr lang="en-IE"/>
              <a:t>Unit 1Introduction</a:t>
            </a:r>
          </a:p>
        </p:txBody>
      </p:sp>
      <p:pic>
        <p:nvPicPr>
          <p:cNvPr id="2" name="Picture 3" descr="qualtec logo.jpg">
            <a:extLst>
              <a:ext uri="{FF2B5EF4-FFF2-40B4-BE49-F238E27FC236}">
                <a16:creationId xmlns:a16="http://schemas.microsoft.com/office/drawing/2014/main" id="{DC1212AE-0810-F474-1992-03F0A892A0BE}"/>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44315172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normAutofit/>
          </a:bodyPr>
          <a:lstStyle/>
          <a:p>
            <a:r>
              <a:rPr lang="en-US" sz="3600"/>
              <a:t>Harness Inspection</a:t>
            </a:r>
          </a:p>
        </p:txBody>
      </p:sp>
      <p:sp>
        <p:nvSpPr>
          <p:cNvPr id="5" name="Content Placeholder 4"/>
          <p:cNvSpPr>
            <a:spLocks noGrp="1"/>
          </p:cNvSpPr>
          <p:nvPr>
            <p:ph idx="1"/>
            <p:custDataLst>
              <p:tags r:id="rId3"/>
            </p:custDataLst>
          </p:nvPr>
        </p:nvSpPr>
        <p:spPr>
          <a:xfrm>
            <a:off x="0" y="1481328"/>
            <a:ext cx="9144000" cy="5260040"/>
          </a:xfrm>
        </p:spPr>
        <p:txBody>
          <a:bodyPr>
            <a:normAutofit fontScale="40000" lnSpcReduction="20000"/>
          </a:bodyPr>
          <a:lstStyle/>
          <a:p>
            <a:pPr>
              <a:lnSpc>
                <a:spcPct val="120000"/>
              </a:lnSpc>
            </a:pPr>
            <a:r>
              <a:rPr lang="en-IE" altLang="en-US" sz="7400"/>
              <a:t>Heat or friction damage: glazed appearance</a:t>
            </a:r>
          </a:p>
          <a:p>
            <a:pPr>
              <a:lnSpc>
                <a:spcPct val="120000"/>
              </a:lnSpc>
            </a:pPr>
            <a:r>
              <a:rPr lang="en-IE" altLang="en-US" sz="7400" b="1"/>
              <a:t>Buckles, D rings </a:t>
            </a:r>
            <a:r>
              <a:rPr lang="en-IE" altLang="en-US" sz="7400"/>
              <a:t>for cracks, deformations etc.</a:t>
            </a:r>
          </a:p>
          <a:p>
            <a:pPr>
              <a:lnSpc>
                <a:spcPct val="120000"/>
              </a:lnSpc>
            </a:pPr>
            <a:r>
              <a:rPr lang="en-IE" altLang="en-US" sz="7400"/>
              <a:t>Ultraviolet degradation: some loss of colour</a:t>
            </a:r>
          </a:p>
          <a:p>
            <a:pPr>
              <a:lnSpc>
                <a:spcPct val="120000"/>
              </a:lnSpc>
            </a:pPr>
            <a:r>
              <a:rPr lang="en-IE" altLang="en-US" sz="7400"/>
              <a:t>Contamination (e.g. with dirt, grit, sand etc.)</a:t>
            </a:r>
          </a:p>
          <a:p>
            <a:pPr>
              <a:lnSpc>
                <a:spcPct val="120000"/>
              </a:lnSpc>
            </a:pPr>
            <a:r>
              <a:rPr lang="en-IE" sz="7400"/>
              <a:t>Damaged stitching &amp; webbing (cuts </a:t>
            </a:r>
            <a:r>
              <a:rPr lang="en-IE" sz="7400" err="1"/>
              <a:t>etc</a:t>
            </a:r>
            <a:r>
              <a:rPr lang="en-IE" sz="7400"/>
              <a:t>)</a:t>
            </a:r>
          </a:p>
          <a:p>
            <a:pPr>
              <a:lnSpc>
                <a:spcPct val="120000"/>
              </a:lnSpc>
            </a:pPr>
            <a:r>
              <a:rPr lang="en-IE" altLang="en-US" sz="7400"/>
              <a:t>Chemical attacks often indicated by flaking</a:t>
            </a:r>
          </a:p>
          <a:p>
            <a:pPr>
              <a:lnSpc>
                <a:spcPct val="120000"/>
              </a:lnSpc>
            </a:pPr>
            <a:r>
              <a:rPr lang="en-IE" altLang="en-US" sz="7400"/>
              <a:t>Knots in lanyards</a:t>
            </a:r>
          </a:p>
          <a:p>
            <a:pPr>
              <a:lnSpc>
                <a:spcPct val="120000"/>
              </a:lnSpc>
            </a:pPr>
            <a:r>
              <a:rPr lang="en-IE" altLang="en-US" sz="7400"/>
              <a:t>Labels</a:t>
            </a:r>
          </a:p>
          <a:p>
            <a:pPr>
              <a:lnSpc>
                <a:spcPct val="120000"/>
              </a:lnSpc>
            </a:pPr>
            <a:endParaRPr lang="en-IE" sz="2400">
              <a:solidFill>
                <a:prstClr val="black"/>
              </a:solidFill>
            </a:endParaRPr>
          </a:p>
          <a:p>
            <a:pPr lvl="1"/>
            <a:endParaRPr lang="en-US" sz="2400"/>
          </a:p>
          <a:p>
            <a:pPr algn="just" defTabSz="762000">
              <a:lnSpc>
                <a:spcPct val="25000"/>
              </a:lnSpc>
            </a:pPr>
            <a:endParaRPr lang="en-US" sz="3000"/>
          </a:p>
          <a:p>
            <a:pPr algn="just" defTabSz="762000">
              <a:lnSpc>
                <a:spcPct val="25000"/>
              </a:lnSpc>
            </a:pPr>
            <a:endParaRPr lang="en-US" sz="3000"/>
          </a:p>
        </p:txBody>
      </p:sp>
      <p:pic>
        <p:nvPicPr>
          <p:cNvPr id="4" name="Picture 3">
            <a:extLst>
              <a:ext uri="{FF2B5EF4-FFF2-40B4-BE49-F238E27FC236}">
                <a16:creationId xmlns:a16="http://schemas.microsoft.com/office/drawing/2014/main" id="{4D596CF6-6E8F-4B49-B4FB-E1A47C5A6305}"/>
              </a:ext>
            </a:extLst>
          </p:cNvPr>
          <p:cNvPicPr>
            <a:picLocks noChangeAspect="1"/>
          </p:cNvPicPr>
          <p:nvPr/>
        </p:nvPicPr>
        <p:blipFill>
          <a:blip r:embed="rId6"/>
          <a:stretch>
            <a:fillRect/>
          </a:stretch>
        </p:blipFill>
        <p:spPr>
          <a:xfrm>
            <a:off x="0" y="5506825"/>
            <a:ext cx="2274005" cy="1341236"/>
          </a:xfrm>
          <a:prstGeom prst="rect">
            <a:avLst/>
          </a:prstGeom>
        </p:spPr>
      </p:pic>
      <p:pic>
        <p:nvPicPr>
          <p:cNvPr id="7" name="Picture 6">
            <a:extLst>
              <a:ext uri="{FF2B5EF4-FFF2-40B4-BE49-F238E27FC236}">
                <a16:creationId xmlns:a16="http://schemas.microsoft.com/office/drawing/2014/main" id="{62D4E0C2-15C6-47C7-AD91-8E33BDBE969C}"/>
              </a:ext>
            </a:extLst>
          </p:cNvPr>
          <p:cNvPicPr>
            <a:picLocks noChangeAspect="1"/>
          </p:cNvPicPr>
          <p:nvPr/>
        </p:nvPicPr>
        <p:blipFill>
          <a:blip r:embed="rId7"/>
          <a:stretch>
            <a:fillRect/>
          </a:stretch>
        </p:blipFill>
        <p:spPr>
          <a:xfrm>
            <a:off x="2385972" y="5174560"/>
            <a:ext cx="2651990" cy="1566808"/>
          </a:xfrm>
          <a:prstGeom prst="rect">
            <a:avLst/>
          </a:prstGeom>
        </p:spPr>
      </p:pic>
      <p:pic>
        <p:nvPicPr>
          <p:cNvPr id="6" name="Picture 5" descr="A logo for a company&#10;&#10;Description automatically generated">
            <a:extLst>
              <a:ext uri="{FF2B5EF4-FFF2-40B4-BE49-F238E27FC236}">
                <a16:creationId xmlns:a16="http://schemas.microsoft.com/office/drawing/2014/main" id="{9B57F874-D2D2-F47A-2F50-DD2699E557E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53368" y="22921"/>
            <a:ext cx="590632" cy="704948"/>
          </a:xfrm>
          <a:prstGeom prst="rect">
            <a:avLst/>
          </a:prstGeom>
        </p:spPr>
      </p:pic>
    </p:spTree>
    <p:custDataLst>
      <p:tags r:id="rId1"/>
    </p:custDataLst>
    <p:extLst>
      <p:ext uri="{BB962C8B-B14F-4D97-AF65-F5344CB8AC3E}">
        <p14:creationId xmlns:p14="http://schemas.microsoft.com/office/powerpoint/2010/main" val="25772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1D8D5EB-307E-4D9B-99A4-DA26760EC464}"/>
              </a:ext>
            </a:extLst>
          </p:cNvPr>
          <p:cNvSpPr>
            <a:spLocks noGrp="1"/>
          </p:cNvSpPr>
          <p:nvPr>
            <p:ph idx="1"/>
          </p:nvPr>
        </p:nvSpPr>
        <p:spPr/>
        <p:txBody>
          <a:bodyPr>
            <a:normAutofit/>
          </a:bodyPr>
          <a:lstStyle/>
          <a:p>
            <a:pPr marL="109728" indent="0">
              <a:buNone/>
            </a:pPr>
            <a:r>
              <a:rPr lang="en-IE" b="1"/>
              <a:t>What?</a:t>
            </a:r>
          </a:p>
          <a:p>
            <a:pPr marL="109728" indent="0">
              <a:buNone/>
            </a:pPr>
            <a:r>
              <a:rPr lang="en-IE"/>
              <a:t>Attachment/ connector</a:t>
            </a:r>
          </a:p>
          <a:p>
            <a:pPr marL="109728" indent="0">
              <a:buNone/>
            </a:pPr>
            <a:endParaRPr lang="en-IE" b="1"/>
          </a:p>
          <a:p>
            <a:pPr marL="109728" indent="0">
              <a:buNone/>
            </a:pPr>
            <a:r>
              <a:rPr lang="en-IE" b="1"/>
              <a:t>Precautions?</a:t>
            </a:r>
          </a:p>
          <a:p>
            <a:r>
              <a:rPr lang="en-IE"/>
              <a:t>Assign to one person</a:t>
            </a:r>
          </a:p>
          <a:p>
            <a:r>
              <a:rPr lang="en-IE"/>
              <a:t>Ensure locking mechanism is working</a:t>
            </a:r>
          </a:p>
          <a:p>
            <a:r>
              <a:rPr lang="en-IE"/>
              <a:t>Check for deformities, distortions</a:t>
            </a:r>
          </a:p>
          <a:p>
            <a:r>
              <a:rPr lang="en-US"/>
              <a:t>Verify there are no cracks or pitted surfaces</a:t>
            </a:r>
            <a:endParaRPr lang="en-IE"/>
          </a:p>
          <a:p>
            <a:pPr marL="109728" indent="0">
              <a:buNone/>
            </a:pPr>
            <a:endParaRPr lang="en-IE"/>
          </a:p>
        </p:txBody>
      </p:sp>
      <p:sp>
        <p:nvSpPr>
          <p:cNvPr id="3" name="Title 2">
            <a:extLst>
              <a:ext uri="{FF2B5EF4-FFF2-40B4-BE49-F238E27FC236}">
                <a16:creationId xmlns:a16="http://schemas.microsoft.com/office/drawing/2014/main" id="{A94237EB-27BB-4D9A-949B-D3F4B8874ECF}"/>
              </a:ext>
            </a:extLst>
          </p:cNvPr>
          <p:cNvSpPr>
            <a:spLocks noGrp="1"/>
          </p:cNvSpPr>
          <p:nvPr>
            <p:ph type="title"/>
          </p:nvPr>
        </p:nvSpPr>
        <p:spPr/>
        <p:txBody>
          <a:bodyPr/>
          <a:lstStyle/>
          <a:p>
            <a:r>
              <a:rPr lang="en-IE"/>
              <a:t>Carabiner/ Snap hooks</a:t>
            </a:r>
          </a:p>
        </p:txBody>
      </p:sp>
      <p:pic>
        <p:nvPicPr>
          <p:cNvPr id="5" name="Picture 4" descr="A logo for a company&#10;&#10;Description automatically generated">
            <a:extLst>
              <a:ext uri="{FF2B5EF4-FFF2-40B4-BE49-F238E27FC236}">
                <a16:creationId xmlns:a16="http://schemas.microsoft.com/office/drawing/2014/main" id="{8403AC3D-110A-6D42-0537-3229003FF3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73391" y="22920"/>
            <a:ext cx="770609" cy="919759"/>
          </a:xfrm>
          <a:prstGeom prst="rect">
            <a:avLst/>
          </a:prstGeom>
        </p:spPr>
      </p:pic>
      <p:pic>
        <p:nvPicPr>
          <p:cNvPr id="7" name="Picture 6" descr="A close up of a safety vest&#10;&#10;Description automatically generated">
            <a:extLst>
              <a:ext uri="{FF2B5EF4-FFF2-40B4-BE49-F238E27FC236}">
                <a16:creationId xmlns:a16="http://schemas.microsoft.com/office/drawing/2014/main" id="{99D7C946-5E09-2FA8-8CBF-09464DD45D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54704" y="2037587"/>
            <a:ext cx="1629002" cy="1086002"/>
          </a:xfrm>
          <a:prstGeom prst="rect">
            <a:avLst/>
          </a:prstGeom>
        </p:spPr>
      </p:pic>
      <p:pic>
        <p:nvPicPr>
          <p:cNvPr id="9" name="Picture 8" descr="A blue and silver carabiner&#10;&#10;Description automatically generated">
            <a:extLst>
              <a:ext uri="{FF2B5EF4-FFF2-40B4-BE49-F238E27FC236}">
                <a16:creationId xmlns:a16="http://schemas.microsoft.com/office/drawing/2014/main" id="{3882E230-8C0C-BC16-96AD-9788051A49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85295" y="2037586"/>
            <a:ext cx="1482624" cy="988417"/>
          </a:xfrm>
          <a:prstGeom prst="rect">
            <a:avLst/>
          </a:prstGeom>
        </p:spPr>
      </p:pic>
    </p:spTree>
    <p:custDataLst>
      <p:tags r:id="rId1"/>
    </p:custDataLst>
    <p:extLst>
      <p:ext uri="{BB962C8B-B14F-4D97-AF65-F5344CB8AC3E}">
        <p14:creationId xmlns:p14="http://schemas.microsoft.com/office/powerpoint/2010/main" val="3724207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52978B-D63C-4897-9A51-4170803F2BA8}"/>
              </a:ext>
            </a:extLst>
          </p:cNvPr>
          <p:cNvSpPr>
            <a:spLocks noGrp="1"/>
          </p:cNvSpPr>
          <p:nvPr>
            <p:ph type="title"/>
          </p:nvPr>
        </p:nvSpPr>
        <p:spPr/>
        <p:txBody>
          <a:bodyPr/>
          <a:lstStyle/>
          <a:p>
            <a:r>
              <a:rPr lang="en-IE"/>
              <a:t>Anchorage Point Risk Factors</a:t>
            </a:r>
          </a:p>
        </p:txBody>
      </p:sp>
      <p:sp>
        <p:nvSpPr>
          <p:cNvPr id="5" name="Content Placeholder 4">
            <a:extLst>
              <a:ext uri="{FF2B5EF4-FFF2-40B4-BE49-F238E27FC236}">
                <a16:creationId xmlns:a16="http://schemas.microsoft.com/office/drawing/2014/main" id="{1D05C495-66BB-D29D-3A28-B5EA1BD10F6A}"/>
              </a:ext>
            </a:extLst>
          </p:cNvPr>
          <p:cNvSpPr>
            <a:spLocks noGrp="1"/>
          </p:cNvSpPr>
          <p:nvPr>
            <p:ph idx="1"/>
          </p:nvPr>
        </p:nvSpPr>
        <p:spPr>
          <a:xfrm>
            <a:off x="179109" y="1481328"/>
            <a:ext cx="8507691" cy="4525963"/>
          </a:xfrm>
        </p:spPr>
        <p:txBody>
          <a:bodyPr>
            <a:normAutofit/>
          </a:bodyPr>
          <a:lstStyle/>
          <a:p>
            <a:pPr marL="109728" indent="0">
              <a:buNone/>
            </a:pPr>
            <a:r>
              <a:rPr lang="en-IE" sz="2400" dirty="0">
                <a:solidFill>
                  <a:srgbClr val="000000"/>
                </a:solidFill>
                <a:latin typeface="+mj-lt"/>
              </a:rPr>
              <a:t>Anchorage point location to minimise pendulum effect:</a:t>
            </a:r>
          </a:p>
          <a:p>
            <a:endParaRPr lang="en-IE" sz="2400" dirty="0">
              <a:solidFill>
                <a:srgbClr val="000000"/>
              </a:solidFill>
              <a:latin typeface="+mj-lt"/>
            </a:endParaRPr>
          </a:p>
          <a:p>
            <a:r>
              <a:rPr lang="en-US" sz="2400" dirty="0">
                <a:solidFill>
                  <a:srgbClr val="000000"/>
                </a:solidFill>
                <a:latin typeface="+mj-lt"/>
              </a:rPr>
              <a:t>Ideal option: Directly above workers head level</a:t>
            </a:r>
          </a:p>
          <a:p>
            <a:endParaRPr lang="en-IE" sz="2400" dirty="0">
              <a:solidFill>
                <a:srgbClr val="000000"/>
              </a:solidFill>
              <a:latin typeface="+mj-lt"/>
            </a:endParaRPr>
          </a:p>
          <a:p>
            <a:r>
              <a:rPr lang="en-US" sz="2400" dirty="0">
                <a:solidFill>
                  <a:srgbClr val="000000"/>
                </a:solidFill>
                <a:latin typeface="+mj-lt"/>
              </a:rPr>
              <a:t>Next best option: at the back of the lanyard anchor point.</a:t>
            </a:r>
          </a:p>
          <a:p>
            <a:endParaRPr lang="en-IE" sz="2400" dirty="0">
              <a:solidFill>
                <a:srgbClr val="000000"/>
              </a:solidFill>
              <a:latin typeface="+mj-lt"/>
            </a:endParaRPr>
          </a:p>
          <a:p>
            <a:r>
              <a:rPr lang="en-US" sz="2400" dirty="0">
                <a:solidFill>
                  <a:srgbClr val="000000"/>
                </a:solidFill>
                <a:latin typeface="+mj-lt"/>
              </a:rPr>
              <a:t>Next best option: Below the back anchor point of the harness or near feet</a:t>
            </a:r>
            <a:r>
              <a:rPr lang="en-US" sz="2400" dirty="0">
                <a:solidFill>
                  <a:srgbClr val="000000"/>
                </a:solidFill>
                <a:latin typeface="Open Sans" panose="020B0606030504020204" pitchFamily="34" charset="0"/>
              </a:rPr>
              <a:t>.</a:t>
            </a:r>
            <a:endParaRPr lang="en-US" sz="2400" dirty="0">
              <a:solidFill>
                <a:prstClr val="black"/>
              </a:solidFill>
              <a:latin typeface="Microsoft Sans Serif" panose="020B0604020202020204" pitchFamily="34" charset="0"/>
            </a:endParaRPr>
          </a:p>
        </p:txBody>
      </p:sp>
    </p:spTree>
    <p:custDataLst>
      <p:tags r:id="rId1"/>
    </p:custDataLst>
    <p:extLst>
      <p:ext uri="{BB962C8B-B14F-4D97-AF65-F5344CB8AC3E}">
        <p14:creationId xmlns:p14="http://schemas.microsoft.com/office/powerpoint/2010/main" val="12580689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ell phone&#10;&#10;Description generated with very high confidence">
            <a:extLst>
              <a:ext uri="{FF2B5EF4-FFF2-40B4-BE49-F238E27FC236}">
                <a16:creationId xmlns:a16="http://schemas.microsoft.com/office/drawing/2014/main" id="{6AF65225-32FD-413E-94D1-A98F7AE8A8BC}"/>
              </a:ext>
            </a:extLst>
          </p:cNvPr>
          <p:cNvPicPr>
            <a:picLocks noChangeAspect="1"/>
          </p:cNvPicPr>
          <p:nvPr/>
        </p:nvPicPr>
        <p:blipFill>
          <a:blip r:embed="rId3"/>
          <a:stretch>
            <a:fillRect/>
          </a:stretch>
        </p:blipFill>
        <p:spPr>
          <a:xfrm>
            <a:off x="0" y="1339851"/>
            <a:ext cx="9159248" cy="4796310"/>
          </a:xfrm>
          <a:prstGeom prst="rect">
            <a:avLst/>
          </a:prstGeom>
        </p:spPr>
      </p:pic>
      <p:sp>
        <p:nvSpPr>
          <p:cNvPr id="5" name="Title 1">
            <a:extLst>
              <a:ext uri="{FF2B5EF4-FFF2-40B4-BE49-F238E27FC236}">
                <a16:creationId xmlns:a16="http://schemas.microsoft.com/office/drawing/2014/main" id="{9B9B3E65-B2EA-48C3-A8F5-FCD4043AFA84}"/>
              </a:ext>
            </a:extLst>
          </p:cNvPr>
          <p:cNvSpPr txBox="1">
            <a:spLocks/>
          </p:cNvSpPr>
          <p:nvPr/>
        </p:nvSpPr>
        <p:spPr>
          <a:xfrm>
            <a:off x="628652" y="915795"/>
            <a:ext cx="7886700" cy="424056"/>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IE" sz="2100" b="1">
                <a:solidFill>
                  <a:schemeClr val="bg1"/>
                </a:solidFill>
                <a:cs typeface="Arial" panose="020B0604020202020204" pitchFamily="34" charset="0"/>
              </a:rPr>
              <a:t>How far could you fall with a 2m Fall Arrest Lanyard attached</a:t>
            </a:r>
            <a:r>
              <a:rPr lang="en-IE" sz="2100" b="1">
                <a:solidFill>
                  <a:schemeClr val="bg1"/>
                </a:solidFill>
              </a:rPr>
              <a:t>?</a:t>
            </a:r>
          </a:p>
        </p:txBody>
      </p:sp>
      <p:sp>
        <p:nvSpPr>
          <p:cNvPr id="4" name="Rectangle 2">
            <a:extLst>
              <a:ext uri="{FF2B5EF4-FFF2-40B4-BE49-F238E27FC236}">
                <a16:creationId xmlns:a16="http://schemas.microsoft.com/office/drawing/2014/main" id="{F7075E20-44E8-43CB-9041-C75206F0DD8C}"/>
              </a:ext>
            </a:extLst>
          </p:cNvPr>
          <p:cNvSpPr txBox="1">
            <a:spLocks noChangeArrowheads="1"/>
          </p:cNvSpPr>
          <p:nvPr/>
        </p:nvSpPr>
        <p:spPr>
          <a:xfrm>
            <a:off x="457200" y="282797"/>
            <a:ext cx="8229600" cy="729183"/>
          </a:xfrm>
          <a:prstGeom prst="rect">
            <a:avLst/>
          </a:prstGeom>
          <a:noFill/>
          <a:extLst>
            <a:ext uri="{909E8E84-426E-40DD-AFC4-6F175D3DCCD1}">
              <a14:hiddenFill xmlns:a14="http://schemas.microsoft.com/office/drawing/2010/main">
                <a:solidFill>
                  <a:srgbClr val="FFCC00"/>
                </a:solidFill>
              </a14:hiddenFill>
            </a:ext>
          </a:extLst>
        </p:spPr>
        <p:txBody>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altLang="en-US" b="0"/>
              <a:t>Minimizing Free Fall Distance</a:t>
            </a:r>
          </a:p>
        </p:txBody>
      </p:sp>
    </p:spTree>
    <p:custDataLst>
      <p:tags r:id="rId1"/>
    </p:custDataLst>
    <p:extLst>
      <p:ext uri="{BB962C8B-B14F-4D97-AF65-F5344CB8AC3E}">
        <p14:creationId xmlns:p14="http://schemas.microsoft.com/office/powerpoint/2010/main" val="3865701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51A5053-5BCD-40E8-ADFD-E53367403797}"/>
              </a:ext>
            </a:extLst>
          </p:cNvPr>
          <p:cNvSpPr>
            <a:spLocks noGrp="1"/>
          </p:cNvSpPr>
          <p:nvPr>
            <p:ph idx="1"/>
          </p:nvPr>
        </p:nvSpPr>
        <p:spPr>
          <a:xfrm>
            <a:off x="0" y="1481328"/>
            <a:ext cx="9144000" cy="4525963"/>
          </a:xfrm>
        </p:spPr>
        <p:txBody>
          <a:bodyPr>
            <a:normAutofit/>
          </a:bodyPr>
          <a:lstStyle/>
          <a:p>
            <a:r>
              <a:rPr lang="en-GB"/>
              <a:t>Clean equipment with soap &amp; water after use</a:t>
            </a:r>
          </a:p>
          <a:p>
            <a:r>
              <a:rPr lang="en-GB"/>
              <a:t>Air dry equipment, do not hang in direct sunlight</a:t>
            </a:r>
          </a:p>
          <a:p>
            <a:r>
              <a:rPr lang="en-GB"/>
              <a:t>Store a cool, dark, dry well ventilated place</a:t>
            </a:r>
          </a:p>
          <a:p>
            <a:r>
              <a:rPr lang="en-GB"/>
              <a:t>Dispose of after expiry of shelf/ in service life</a:t>
            </a:r>
          </a:p>
          <a:p>
            <a:pPr marL="109728" indent="0">
              <a:buNone/>
            </a:pPr>
            <a:r>
              <a:rPr lang="en-GB"/>
              <a:t>(5-7 years depending on manufacturer)</a:t>
            </a:r>
          </a:p>
          <a:p>
            <a:r>
              <a:rPr lang="en-GB"/>
              <a:t>Decommission and dispose of after fall</a:t>
            </a:r>
            <a:endParaRPr lang="en-IE"/>
          </a:p>
        </p:txBody>
      </p:sp>
      <p:sp>
        <p:nvSpPr>
          <p:cNvPr id="3" name="Title 2">
            <a:extLst>
              <a:ext uri="{FF2B5EF4-FFF2-40B4-BE49-F238E27FC236}">
                <a16:creationId xmlns:a16="http://schemas.microsoft.com/office/drawing/2014/main" id="{1FF58DB4-601F-41DF-8DF9-52B65583C153}"/>
              </a:ext>
            </a:extLst>
          </p:cNvPr>
          <p:cNvSpPr>
            <a:spLocks noGrp="1"/>
          </p:cNvSpPr>
          <p:nvPr>
            <p:ph type="title"/>
          </p:nvPr>
        </p:nvSpPr>
        <p:spPr/>
        <p:txBody>
          <a:bodyPr/>
          <a:lstStyle/>
          <a:p>
            <a:r>
              <a:rPr lang="en-IE"/>
              <a:t>Care for fall arrest systems</a:t>
            </a:r>
          </a:p>
        </p:txBody>
      </p:sp>
      <p:pic>
        <p:nvPicPr>
          <p:cNvPr id="8" name="Picture 7" descr="A group of yellow straps on a wall&#10;&#10;Description automatically generated">
            <a:extLst>
              <a:ext uri="{FF2B5EF4-FFF2-40B4-BE49-F238E27FC236}">
                <a16:creationId xmlns:a16="http://schemas.microsoft.com/office/drawing/2014/main" id="{5428C2A6-589E-3177-F7A2-33C730926D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4353203"/>
            <a:ext cx="3515632" cy="2343755"/>
          </a:xfrm>
          <a:prstGeom prst="rect">
            <a:avLst/>
          </a:prstGeom>
        </p:spPr>
      </p:pic>
    </p:spTree>
    <p:custDataLst>
      <p:tags r:id="rId1"/>
    </p:custDataLst>
    <p:extLst>
      <p:ext uri="{BB962C8B-B14F-4D97-AF65-F5344CB8AC3E}">
        <p14:creationId xmlns:p14="http://schemas.microsoft.com/office/powerpoint/2010/main" val="318960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3ED83C4-B3C3-4BBB-8209-E461F74CB29C}"/>
              </a:ext>
            </a:extLst>
          </p:cNvPr>
          <p:cNvSpPr>
            <a:spLocks noGrp="1"/>
          </p:cNvSpPr>
          <p:nvPr>
            <p:ph type="title"/>
          </p:nvPr>
        </p:nvSpPr>
        <p:spPr/>
        <p:txBody>
          <a:bodyPr/>
          <a:lstStyle/>
          <a:p>
            <a:r>
              <a:rPr lang="en-IE"/>
              <a:t>harness defects</a:t>
            </a:r>
          </a:p>
        </p:txBody>
      </p:sp>
      <p:pic>
        <p:nvPicPr>
          <p:cNvPr id="9" name="Content Placeholder 8" descr="A close up of text on a white background&#10;&#10;Description automatically generated">
            <a:extLst>
              <a:ext uri="{FF2B5EF4-FFF2-40B4-BE49-F238E27FC236}">
                <a16:creationId xmlns:a16="http://schemas.microsoft.com/office/drawing/2014/main" id="{4069CCA7-EE55-4DA1-80F4-A4CF6524279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35596" y="1417638"/>
            <a:ext cx="7272808" cy="5447585"/>
          </a:xfrm>
        </p:spPr>
      </p:pic>
    </p:spTree>
    <p:custDataLst>
      <p:tags r:id="rId1"/>
    </p:custDataLst>
    <p:extLst>
      <p:ext uri="{BB962C8B-B14F-4D97-AF65-F5344CB8AC3E}">
        <p14:creationId xmlns:p14="http://schemas.microsoft.com/office/powerpoint/2010/main" val="1164702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C212DB3-43DB-45F6-BC3A-0CA7AAED3E57}"/>
              </a:ext>
            </a:extLst>
          </p:cNvPr>
          <p:cNvSpPr>
            <a:spLocks noGrp="1"/>
          </p:cNvSpPr>
          <p:nvPr>
            <p:ph type="title"/>
          </p:nvPr>
        </p:nvSpPr>
        <p:spPr/>
        <p:txBody>
          <a:bodyPr/>
          <a:lstStyle/>
          <a:p>
            <a:r>
              <a:rPr lang="en-IE"/>
              <a:t>Harness webbing defects</a:t>
            </a:r>
          </a:p>
        </p:txBody>
      </p:sp>
      <p:pic>
        <p:nvPicPr>
          <p:cNvPr id="13" name="Content Placeholder 12" descr="A picture containing drawing&#10;&#10;Description automatically generated">
            <a:extLst>
              <a:ext uri="{FF2B5EF4-FFF2-40B4-BE49-F238E27FC236}">
                <a16:creationId xmlns:a16="http://schemas.microsoft.com/office/drawing/2014/main" id="{2206BBC2-D26B-4F3B-8C45-AC7EFE8EE63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27584" y="1844824"/>
            <a:ext cx="7000482" cy="4387626"/>
          </a:xfrm>
        </p:spPr>
      </p:pic>
    </p:spTree>
    <p:custDataLst>
      <p:tags r:id="rId1"/>
    </p:custDataLst>
    <p:extLst>
      <p:ext uri="{BB962C8B-B14F-4D97-AF65-F5344CB8AC3E}">
        <p14:creationId xmlns:p14="http://schemas.microsoft.com/office/powerpoint/2010/main" val="259194355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Image result for  defective en361 harness">
            <a:extLst>
              <a:ext uri="{FF2B5EF4-FFF2-40B4-BE49-F238E27FC236}">
                <a16:creationId xmlns:a16="http://schemas.microsoft.com/office/drawing/2014/main" id="{8ED838ED-5A83-453A-AD61-DBCC7F007D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50154"/>
            <a:ext cx="4368019" cy="245059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defective en361 harness">
            <a:extLst>
              <a:ext uri="{FF2B5EF4-FFF2-40B4-BE49-F238E27FC236}">
                <a16:creationId xmlns:a16="http://schemas.microsoft.com/office/drawing/2014/main" id="{D8E2FEFA-E25B-455E-B4A2-C22F8DABE3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4628" y="3546289"/>
            <a:ext cx="4649372" cy="245446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4F737F6-B2D8-4703-A9DB-94DAAB2F1C5E}"/>
              </a:ext>
            </a:extLst>
          </p:cNvPr>
          <p:cNvPicPr>
            <a:picLocks noChangeAspect="1"/>
          </p:cNvPicPr>
          <p:nvPr/>
        </p:nvPicPr>
        <p:blipFill>
          <a:blip r:embed="rId5"/>
          <a:stretch>
            <a:fillRect/>
          </a:stretch>
        </p:blipFill>
        <p:spPr>
          <a:xfrm>
            <a:off x="4494628" y="846015"/>
            <a:ext cx="4649372" cy="2582985"/>
          </a:xfrm>
          <a:prstGeom prst="rect">
            <a:avLst/>
          </a:prstGeom>
        </p:spPr>
      </p:pic>
      <p:pic>
        <p:nvPicPr>
          <p:cNvPr id="4" name="Picture 3">
            <a:extLst>
              <a:ext uri="{FF2B5EF4-FFF2-40B4-BE49-F238E27FC236}">
                <a16:creationId xmlns:a16="http://schemas.microsoft.com/office/drawing/2014/main" id="{7C989DE5-7C9C-431F-B118-71917A25F45E}"/>
              </a:ext>
            </a:extLst>
          </p:cNvPr>
          <p:cNvPicPr>
            <a:picLocks noChangeAspect="1"/>
          </p:cNvPicPr>
          <p:nvPr/>
        </p:nvPicPr>
        <p:blipFill>
          <a:blip r:embed="rId6"/>
          <a:stretch>
            <a:fillRect/>
          </a:stretch>
        </p:blipFill>
        <p:spPr>
          <a:xfrm>
            <a:off x="0" y="857250"/>
            <a:ext cx="4368019" cy="2571750"/>
          </a:xfrm>
          <a:prstGeom prst="rect">
            <a:avLst/>
          </a:prstGeom>
        </p:spPr>
      </p:pic>
      <p:pic>
        <p:nvPicPr>
          <p:cNvPr id="5" name="Picture 4">
            <a:extLst>
              <a:ext uri="{FF2B5EF4-FFF2-40B4-BE49-F238E27FC236}">
                <a16:creationId xmlns:a16="http://schemas.microsoft.com/office/drawing/2014/main" id="{6D4A705D-8159-44E5-AE00-DDABAEFCE682}"/>
              </a:ext>
            </a:extLst>
          </p:cNvPr>
          <p:cNvPicPr>
            <a:picLocks noChangeAspect="1"/>
          </p:cNvPicPr>
          <p:nvPr/>
        </p:nvPicPr>
        <p:blipFill>
          <a:blip r:embed="rId7"/>
          <a:stretch>
            <a:fillRect/>
          </a:stretch>
        </p:blipFill>
        <p:spPr>
          <a:xfrm>
            <a:off x="695339" y="3242621"/>
            <a:ext cx="7753322" cy="640072"/>
          </a:xfrm>
          <a:prstGeom prst="rect">
            <a:avLst/>
          </a:prstGeom>
        </p:spPr>
      </p:pic>
    </p:spTree>
    <p:custDataLst>
      <p:tags r:id="rId1"/>
    </p:custDataLst>
    <p:extLst>
      <p:ext uri="{BB962C8B-B14F-4D97-AF65-F5344CB8AC3E}">
        <p14:creationId xmlns:p14="http://schemas.microsoft.com/office/powerpoint/2010/main" val="143392805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FE1556F-F326-4DAB-A0F3-C8C32E6B49C9}"/>
              </a:ext>
            </a:extLst>
          </p:cNvPr>
          <p:cNvSpPr>
            <a:spLocks noGrp="1"/>
          </p:cNvSpPr>
          <p:nvPr>
            <p:ph idx="1"/>
          </p:nvPr>
        </p:nvSpPr>
        <p:spPr>
          <a:xfrm>
            <a:off x="457200" y="1481328"/>
            <a:ext cx="8686800" cy="4683976"/>
          </a:xfrm>
        </p:spPr>
        <p:txBody>
          <a:bodyPr>
            <a:normAutofit fontScale="92500" lnSpcReduction="20000"/>
          </a:bodyPr>
          <a:lstStyle/>
          <a:p>
            <a:r>
              <a:rPr lang="en-GB"/>
              <a:t>You need to know: </a:t>
            </a:r>
          </a:p>
          <a:p>
            <a:r>
              <a:rPr lang="en-GB"/>
              <a:t> Where the equipment came from. </a:t>
            </a:r>
          </a:p>
          <a:p>
            <a:r>
              <a:rPr lang="en-GB"/>
              <a:t> Where it has been</a:t>
            </a:r>
          </a:p>
          <a:p>
            <a:r>
              <a:rPr lang="en-GB"/>
              <a:t> When it has been inspected.</a:t>
            </a:r>
          </a:p>
          <a:p>
            <a:pPr marL="109728" indent="0">
              <a:buNone/>
            </a:pPr>
            <a:endParaRPr lang="en-GB"/>
          </a:p>
          <a:p>
            <a:pPr marL="109728" indent="0">
              <a:buNone/>
            </a:pPr>
            <a:r>
              <a:rPr lang="en-GB"/>
              <a:t>Keep records of:	 </a:t>
            </a:r>
          </a:p>
          <a:p>
            <a:r>
              <a:rPr lang="en-US"/>
              <a:t>From whom and when it was purchased.</a:t>
            </a:r>
          </a:p>
          <a:p>
            <a:r>
              <a:rPr lang="en-US"/>
              <a:t>Date when equipment was first put into service.</a:t>
            </a:r>
          </a:p>
          <a:p>
            <a:r>
              <a:rPr lang="en-US"/>
              <a:t>Equipment’s identification or serial number.</a:t>
            </a:r>
          </a:p>
          <a:p>
            <a:r>
              <a:rPr lang="en-US"/>
              <a:t>Log of all inspections carried out.</a:t>
            </a:r>
          </a:p>
          <a:p>
            <a:r>
              <a:rPr lang="en-US"/>
              <a:t>Equipment’s Certificate of Conformity.</a:t>
            </a:r>
          </a:p>
          <a:p>
            <a:r>
              <a:rPr lang="en-US"/>
              <a:t>How and when it was disposed of.</a:t>
            </a:r>
            <a:endParaRPr lang="en-IE"/>
          </a:p>
        </p:txBody>
      </p:sp>
      <p:sp>
        <p:nvSpPr>
          <p:cNvPr id="3" name="Title 2">
            <a:extLst>
              <a:ext uri="{FF2B5EF4-FFF2-40B4-BE49-F238E27FC236}">
                <a16:creationId xmlns:a16="http://schemas.microsoft.com/office/drawing/2014/main" id="{7BD47C6A-C8AF-459C-8C44-C8CCD75DEABA}"/>
              </a:ext>
            </a:extLst>
          </p:cNvPr>
          <p:cNvSpPr>
            <a:spLocks noGrp="1"/>
          </p:cNvSpPr>
          <p:nvPr>
            <p:ph type="title"/>
          </p:nvPr>
        </p:nvSpPr>
        <p:spPr/>
        <p:txBody>
          <a:bodyPr/>
          <a:lstStyle/>
          <a:p>
            <a:r>
              <a:rPr lang="en-IE"/>
              <a:t>Harness Traceability</a:t>
            </a:r>
          </a:p>
        </p:txBody>
      </p:sp>
    </p:spTree>
    <p:custDataLst>
      <p:tags r:id="rId1"/>
    </p:custDataLst>
    <p:extLst>
      <p:ext uri="{BB962C8B-B14F-4D97-AF65-F5344CB8AC3E}">
        <p14:creationId xmlns:p14="http://schemas.microsoft.com/office/powerpoint/2010/main" val="347193623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E38B20D-1573-4AB0-8A56-CBB4DA0F6F93}"/>
              </a:ext>
            </a:extLst>
          </p:cNvPr>
          <p:cNvSpPr>
            <a:spLocks noGrp="1"/>
          </p:cNvSpPr>
          <p:nvPr>
            <p:ph idx="1"/>
          </p:nvPr>
        </p:nvSpPr>
        <p:spPr>
          <a:xfrm>
            <a:off x="0" y="1481328"/>
            <a:ext cx="9138726" cy="4525963"/>
          </a:xfrm>
        </p:spPr>
        <p:txBody>
          <a:bodyPr>
            <a:normAutofit lnSpcReduction="10000"/>
          </a:bodyPr>
          <a:lstStyle/>
          <a:p>
            <a:r>
              <a:rPr lang="en-GB" altLang="en-US" sz="2800"/>
              <a:t>Hold harness by D-ring &amp; shake out!</a:t>
            </a:r>
          </a:p>
          <a:p>
            <a:r>
              <a:rPr lang="en-GB" altLang="en-US" sz="2800"/>
              <a:t>Release chest, leg and/or waist straps</a:t>
            </a:r>
          </a:p>
          <a:p>
            <a:r>
              <a:rPr lang="en-GB"/>
              <a:t>Slip straps over shoulders </a:t>
            </a:r>
          </a:p>
          <a:p>
            <a:r>
              <a:rPr lang="en-GB"/>
              <a:t>Locate D-ring in middle of shoulder blades</a:t>
            </a:r>
          </a:p>
          <a:p>
            <a:r>
              <a:rPr lang="en-GB" altLang="en-US" sz="2800"/>
              <a:t>Pull leg straps between legs and connect</a:t>
            </a:r>
          </a:p>
          <a:p>
            <a:r>
              <a:rPr lang="en-IE" sz="2800"/>
              <a:t>Adjust thigh straps by pulling/ releasing end</a:t>
            </a:r>
            <a:endParaRPr lang="en-GB" altLang="en-US" sz="2800"/>
          </a:p>
          <a:p>
            <a:r>
              <a:rPr lang="en-GB" altLang="en-US" sz="2800"/>
              <a:t>If belted connect waist strap after leg straps. </a:t>
            </a:r>
          </a:p>
          <a:p>
            <a:r>
              <a:rPr lang="en-GB" altLang="en-US" sz="2800"/>
              <a:t>Connect chest strap buckle and centre</a:t>
            </a:r>
          </a:p>
          <a:p>
            <a:r>
              <a:rPr lang="en-GB" altLang="en-US" sz="2800"/>
              <a:t>Tighten to keep shoulder straps taut. </a:t>
            </a:r>
          </a:p>
          <a:p>
            <a:r>
              <a:rPr lang="en-GB" altLang="en-US" sz="2800"/>
              <a:t>Tighten straps so the harness fits snugly</a:t>
            </a:r>
          </a:p>
          <a:p>
            <a:endParaRPr lang="en-GB" altLang="en-US" sz="2800" b="1"/>
          </a:p>
          <a:p>
            <a:endParaRPr lang="en-IE"/>
          </a:p>
        </p:txBody>
      </p:sp>
      <p:sp>
        <p:nvSpPr>
          <p:cNvPr id="3" name="Title 2">
            <a:extLst>
              <a:ext uri="{FF2B5EF4-FFF2-40B4-BE49-F238E27FC236}">
                <a16:creationId xmlns:a16="http://schemas.microsoft.com/office/drawing/2014/main" id="{8E3E3F84-9F73-419C-9543-1E6D5CCC55F4}"/>
              </a:ext>
            </a:extLst>
          </p:cNvPr>
          <p:cNvSpPr>
            <a:spLocks noGrp="1"/>
          </p:cNvSpPr>
          <p:nvPr>
            <p:ph type="title"/>
          </p:nvPr>
        </p:nvSpPr>
        <p:spPr/>
        <p:txBody>
          <a:bodyPr/>
          <a:lstStyle/>
          <a:p>
            <a:r>
              <a:rPr lang="en-IE"/>
              <a:t>Fitting a harness</a:t>
            </a:r>
          </a:p>
        </p:txBody>
      </p:sp>
    </p:spTree>
    <p:custDataLst>
      <p:tags r:id="rId1"/>
    </p:custDataLst>
    <p:extLst>
      <p:ext uri="{BB962C8B-B14F-4D97-AF65-F5344CB8AC3E}">
        <p14:creationId xmlns:p14="http://schemas.microsoft.com/office/powerpoint/2010/main" val="941550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97767" y="1481328"/>
            <a:ext cx="8434673" cy="5101057"/>
          </a:xfrm>
        </p:spPr>
        <p:txBody>
          <a:bodyPr vert="horz" anchor="t">
            <a:normAutofit fontScale="92500" lnSpcReduction="10000"/>
          </a:bodyPr>
          <a:lstStyle/>
          <a:p>
            <a:pPr marL="109220" indent="0">
              <a:buNone/>
            </a:pPr>
            <a:r>
              <a:rPr lang="en-IE" b="1"/>
              <a:t>What?</a:t>
            </a:r>
            <a:endParaRPr lang="en-US"/>
          </a:p>
          <a:p>
            <a:pPr marL="109220" indent="0">
              <a:buNone/>
            </a:pPr>
            <a:r>
              <a:rPr lang="en-IE"/>
              <a:t>Working in a workplace where a person could be injured by falling from it</a:t>
            </a:r>
            <a:endParaRPr lang="en-IE">
              <a:cs typeface="Lucida Sans Unicode"/>
            </a:endParaRPr>
          </a:p>
          <a:p>
            <a:pPr marL="109220" indent="0">
              <a:buNone/>
            </a:pPr>
            <a:endParaRPr lang="en-IE" b="1"/>
          </a:p>
          <a:p>
            <a:pPr marL="109220" indent="0">
              <a:buNone/>
            </a:pPr>
            <a:r>
              <a:rPr lang="en-IE" b="1"/>
              <a:t>Examples?</a:t>
            </a:r>
            <a:endParaRPr lang="en-IE"/>
          </a:p>
          <a:p>
            <a:pPr marL="285750" indent="-285750"/>
            <a:r>
              <a:rPr lang="en-IE">
                <a:ea typeface="+mn-lt"/>
                <a:cs typeface="+mn-lt"/>
              </a:rPr>
              <a:t>Working on trestles</a:t>
            </a:r>
            <a:endParaRPr lang="en-IE"/>
          </a:p>
          <a:p>
            <a:pPr marL="285750" indent="-285750"/>
            <a:r>
              <a:rPr lang="en-IE">
                <a:ea typeface="+mn-lt"/>
                <a:cs typeface="+mn-lt"/>
              </a:rPr>
              <a:t>Working on a flat roof</a:t>
            </a:r>
            <a:endParaRPr lang="en-IE"/>
          </a:p>
          <a:p>
            <a:pPr marL="285750" indent="-285750"/>
            <a:r>
              <a:rPr lang="en-IE">
                <a:ea typeface="+mn-lt"/>
                <a:cs typeface="+mn-lt"/>
              </a:rPr>
              <a:t>Erecting false work or formwork</a:t>
            </a:r>
            <a:endParaRPr lang="en-IE"/>
          </a:p>
          <a:p>
            <a:pPr marL="285750" indent="-285750"/>
            <a:r>
              <a:rPr lang="en-IE">
                <a:ea typeface="+mn-lt"/>
                <a:cs typeface="+mn-lt"/>
              </a:rPr>
              <a:t>Working on a ladder</a:t>
            </a:r>
            <a:endParaRPr lang="en-IE"/>
          </a:p>
          <a:p>
            <a:pPr marL="285750" indent="-285750"/>
            <a:r>
              <a:rPr lang="en-IE">
                <a:ea typeface="+mn-lt"/>
                <a:cs typeface="+mn-lt"/>
              </a:rPr>
              <a:t>Working at ground level adjacent to an excavation;</a:t>
            </a:r>
            <a:endParaRPr lang="en-IE"/>
          </a:p>
          <a:p>
            <a:pPr marL="285750" indent="-285750"/>
            <a:r>
              <a:rPr lang="en-IE">
                <a:ea typeface="+mn-lt"/>
                <a:cs typeface="+mn-lt"/>
              </a:rPr>
              <a:t>Working on formwork within an excavation</a:t>
            </a:r>
            <a:endParaRPr lang="en-IE"/>
          </a:p>
          <a:p>
            <a:pPr marL="285750" indent="-285750"/>
            <a:r>
              <a:rPr lang="en-IE">
                <a:ea typeface="+mn-lt"/>
                <a:cs typeface="+mn-lt"/>
              </a:rPr>
              <a:t>Working near or adjacent to fragile materials</a:t>
            </a:r>
            <a:endParaRPr lang="en-IE"/>
          </a:p>
          <a:p>
            <a:pPr marL="109220" indent="0">
              <a:buNone/>
            </a:pPr>
            <a:endParaRPr lang="en-IE" b="1">
              <a:cs typeface="Lucida Sans Unicode"/>
            </a:endParaRPr>
          </a:p>
          <a:p>
            <a:pPr marL="109220" indent="0">
              <a:buNone/>
            </a:pPr>
            <a:endParaRPr lang="en-IE" sz="2400">
              <a:cs typeface="Lucida Sans Unicode"/>
            </a:endParaRPr>
          </a:p>
          <a:p>
            <a:pPr marL="109220" indent="0">
              <a:buNone/>
            </a:pPr>
            <a:endParaRPr lang="en-IE" b="1">
              <a:cs typeface="Lucida Sans Unicode"/>
            </a:endParaRPr>
          </a:p>
        </p:txBody>
      </p:sp>
      <p:sp>
        <p:nvSpPr>
          <p:cNvPr id="3" name="Title 2"/>
          <p:cNvSpPr>
            <a:spLocks noGrp="1"/>
          </p:cNvSpPr>
          <p:nvPr>
            <p:ph type="title"/>
          </p:nvPr>
        </p:nvSpPr>
        <p:spPr/>
        <p:txBody>
          <a:bodyPr/>
          <a:lstStyle/>
          <a:p>
            <a:r>
              <a:rPr lang="en-IE"/>
              <a:t>Working at Heights</a:t>
            </a:r>
          </a:p>
        </p:txBody>
      </p:sp>
      <p:pic>
        <p:nvPicPr>
          <p:cNvPr id="4" name="Picture 3" descr="qualtec logo.jpg">
            <a:extLst>
              <a:ext uri="{FF2B5EF4-FFF2-40B4-BE49-F238E27FC236}">
                <a16:creationId xmlns:a16="http://schemas.microsoft.com/office/drawing/2014/main" id="{EC6E52CA-596C-BE42-465A-7E20B22267DF}"/>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945506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533400" y="76200"/>
            <a:ext cx="7772400" cy="762000"/>
          </a:xfrm>
          <a:noFill/>
          <a:extLst>
            <a:ext uri="{909E8E84-426E-40DD-AFC4-6F175D3DCCD1}">
              <a14:hiddenFill xmlns:a14="http://schemas.microsoft.com/office/drawing/2010/main">
                <a:solidFill>
                  <a:srgbClr val="FFCC00"/>
                </a:solidFill>
              </a14:hiddenFill>
            </a:ext>
          </a:extLst>
        </p:spPr>
        <p:txBody>
          <a:bodyPr/>
          <a:lstStyle/>
          <a:p>
            <a:pPr eaLnBrk="1" hangingPunct="1"/>
            <a:r>
              <a:rPr lang="en-US" altLang="en-US" b="0"/>
              <a:t>Harness Fitting</a:t>
            </a:r>
          </a:p>
        </p:txBody>
      </p:sp>
      <p:sp>
        <p:nvSpPr>
          <p:cNvPr id="58371" name="Rectangle 3"/>
          <p:cNvSpPr>
            <a:spLocks noGrp="1" noChangeArrowheads="1"/>
          </p:cNvSpPr>
          <p:nvPr>
            <p:ph type="body" sz="half" idx="1"/>
          </p:nvPr>
        </p:nvSpPr>
        <p:spPr>
          <a:xfrm>
            <a:off x="152400" y="5410200"/>
            <a:ext cx="8763000" cy="914400"/>
          </a:xfrm>
        </p:spPr>
        <p:txBody>
          <a:bodyPr>
            <a:normAutofit/>
          </a:bodyPr>
          <a:lstStyle/>
          <a:p>
            <a:pPr eaLnBrk="1" hangingPunct="1"/>
            <a:r>
              <a:rPr lang="en-US" altLang="en-US" sz="2800"/>
              <a:t>Harnesses must be sized for the worker</a:t>
            </a:r>
          </a:p>
        </p:txBody>
      </p:sp>
      <p:pic>
        <p:nvPicPr>
          <p:cNvPr id="58372" name="Picture 4" descr="harness bac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1066800"/>
            <a:ext cx="2189163"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3" name="Picture 5" descr="harness 2"/>
          <p:cNvPicPr>
            <a:picLocks noGrp="1" noChangeAspect="1" noChangeArrowheads="1"/>
          </p:cNvPicPr>
          <p:nvPr>
            <p:ph type="clipArt" sz="half" idx="2"/>
          </p:nvPr>
        </p:nvPicPr>
        <p:blipFill>
          <a:blip r:embed="rId5">
            <a:extLst>
              <a:ext uri="{28A0092B-C50C-407E-A947-70E740481C1C}">
                <a14:useLocalDpi xmlns:a14="http://schemas.microsoft.com/office/drawing/2010/main" val="0"/>
              </a:ext>
            </a:extLst>
          </a:blip>
          <a:srcRect/>
          <a:stretch>
            <a:fillRect/>
          </a:stretch>
        </p:blipFill>
        <p:spPr>
          <a:xfrm>
            <a:off x="2514600" y="1066800"/>
            <a:ext cx="2097088" cy="4267200"/>
          </a:xfrm>
        </p:spPr>
      </p:pic>
      <p:sp>
        <p:nvSpPr>
          <p:cNvPr id="58374" name="Text Box 6"/>
          <p:cNvSpPr txBox="1">
            <a:spLocks noChangeArrowheads="1"/>
          </p:cNvSpPr>
          <p:nvPr/>
        </p:nvSpPr>
        <p:spPr bwMode="auto">
          <a:xfrm>
            <a:off x="0" y="1371600"/>
            <a:ext cx="2743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125000"/>
              <a:buFont typeface="Wingdings" pitchFamily="2" charset="2"/>
              <a:buChar char="§"/>
              <a:defRPr sz="3200">
                <a:solidFill>
                  <a:schemeClr val="tx1"/>
                </a:solidFill>
                <a:latin typeface="Times New Roman" pitchFamily="18" charset="0"/>
              </a:defRPr>
            </a:lvl1pPr>
            <a:lvl2pPr marL="742950" indent="-285750" eaLnBrk="0" hangingPunct="0">
              <a:spcBef>
                <a:spcPct val="20000"/>
              </a:spcBef>
              <a:buClr>
                <a:schemeClr val="bg2"/>
              </a:buClr>
              <a:buSzPct val="105000"/>
              <a:buChar char="•"/>
              <a:defRPr sz="2800">
                <a:solidFill>
                  <a:schemeClr val="tx1"/>
                </a:solidFill>
                <a:latin typeface="Times New Roman" pitchFamily="18" charset="0"/>
              </a:defRPr>
            </a:lvl2pPr>
            <a:lvl3pPr marL="1143000" indent="-228600" eaLnBrk="0" hangingPunct="0">
              <a:spcBef>
                <a:spcPct val="20000"/>
              </a:spcBef>
              <a:buSzPct val="70000"/>
              <a:buFont typeface="Times New Roman" pitchFamily="18" charset="0"/>
              <a:buChar char="–"/>
              <a:defRPr sz="2400">
                <a:solidFill>
                  <a:schemeClr val="tx1"/>
                </a:solidFill>
                <a:latin typeface="Times New Roman" pitchFamily="18" charset="0"/>
              </a:defRPr>
            </a:lvl3pPr>
            <a:lvl4pPr marL="1600200" indent="-228600" eaLnBrk="0" hangingPunct="0">
              <a:spcBef>
                <a:spcPct val="20000"/>
              </a:spcBef>
              <a:buSzPct val="80000"/>
              <a:buFont typeface="Wingdings" pitchFamily="2" charset="2"/>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1800" b="1" i="0" u="none" strike="noStrike" kern="1200" cap="none" spc="0" normalizeH="0" baseline="0" noProof="0">
                <a:ln>
                  <a:noFill/>
                </a:ln>
                <a:solidFill>
                  <a:prstClr val="black"/>
                </a:solidFill>
                <a:effectLst/>
                <a:uLnTx/>
                <a:uFillTx/>
                <a:latin typeface="Arial" charset="0"/>
                <a:ea typeface="+mn-ea"/>
                <a:cs typeface="+mn-cs"/>
              </a:rPr>
              <a:t>Chest strap tightened at mid chest</a:t>
            </a:r>
          </a:p>
        </p:txBody>
      </p:sp>
      <p:sp>
        <p:nvSpPr>
          <p:cNvPr id="58375" name="Text Box 7"/>
          <p:cNvSpPr txBox="1">
            <a:spLocks noChangeArrowheads="1"/>
          </p:cNvSpPr>
          <p:nvPr/>
        </p:nvSpPr>
        <p:spPr bwMode="auto">
          <a:xfrm>
            <a:off x="6934200" y="4191000"/>
            <a:ext cx="2209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125000"/>
              <a:buFont typeface="Wingdings" pitchFamily="2" charset="2"/>
              <a:buChar char="§"/>
              <a:defRPr sz="3200">
                <a:solidFill>
                  <a:schemeClr val="tx1"/>
                </a:solidFill>
                <a:latin typeface="Times New Roman" pitchFamily="18" charset="0"/>
              </a:defRPr>
            </a:lvl1pPr>
            <a:lvl2pPr marL="742950" indent="-285750" eaLnBrk="0" hangingPunct="0">
              <a:spcBef>
                <a:spcPct val="20000"/>
              </a:spcBef>
              <a:buClr>
                <a:schemeClr val="bg2"/>
              </a:buClr>
              <a:buSzPct val="105000"/>
              <a:buChar char="•"/>
              <a:defRPr sz="2800">
                <a:solidFill>
                  <a:schemeClr val="tx1"/>
                </a:solidFill>
                <a:latin typeface="Times New Roman" pitchFamily="18" charset="0"/>
              </a:defRPr>
            </a:lvl2pPr>
            <a:lvl3pPr marL="1143000" indent="-228600" eaLnBrk="0" hangingPunct="0">
              <a:spcBef>
                <a:spcPct val="20000"/>
              </a:spcBef>
              <a:buSzPct val="70000"/>
              <a:buFont typeface="Times New Roman" pitchFamily="18" charset="0"/>
              <a:buChar char="–"/>
              <a:defRPr sz="2400">
                <a:solidFill>
                  <a:schemeClr val="tx1"/>
                </a:solidFill>
                <a:latin typeface="Times New Roman" pitchFamily="18" charset="0"/>
              </a:defRPr>
            </a:lvl3pPr>
            <a:lvl4pPr marL="1600200" indent="-228600" eaLnBrk="0" hangingPunct="0">
              <a:spcBef>
                <a:spcPct val="20000"/>
              </a:spcBef>
              <a:buSzPct val="80000"/>
              <a:buFont typeface="Wingdings" pitchFamily="2" charset="2"/>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1800" b="1" i="0" u="none" strike="noStrike" kern="1200" cap="none" spc="0" normalizeH="0" baseline="0" noProof="0">
                <a:ln>
                  <a:noFill/>
                </a:ln>
                <a:solidFill>
                  <a:prstClr val="black"/>
                </a:solidFill>
                <a:effectLst/>
                <a:uLnTx/>
                <a:uFillTx/>
                <a:latin typeface="Arial" charset="0"/>
                <a:ea typeface="+mn-ea"/>
                <a:cs typeface="+mn-cs"/>
              </a:rPr>
              <a:t>Butt strap supports the load</a:t>
            </a:r>
          </a:p>
        </p:txBody>
      </p:sp>
      <p:sp>
        <p:nvSpPr>
          <p:cNvPr id="58376" name="Text Box 8"/>
          <p:cNvSpPr txBox="1">
            <a:spLocks noChangeArrowheads="1"/>
          </p:cNvSpPr>
          <p:nvPr/>
        </p:nvSpPr>
        <p:spPr bwMode="auto">
          <a:xfrm>
            <a:off x="0" y="2667000"/>
            <a:ext cx="2743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125000"/>
              <a:buFont typeface="Wingdings" pitchFamily="2" charset="2"/>
              <a:buChar char="§"/>
              <a:defRPr sz="3200">
                <a:solidFill>
                  <a:schemeClr val="tx1"/>
                </a:solidFill>
                <a:latin typeface="Times New Roman" pitchFamily="18" charset="0"/>
              </a:defRPr>
            </a:lvl1pPr>
            <a:lvl2pPr marL="742950" indent="-285750" eaLnBrk="0" hangingPunct="0">
              <a:spcBef>
                <a:spcPct val="20000"/>
              </a:spcBef>
              <a:buClr>
                <a:schemeClr val="bg2"/>
              </a:buClr>
              <a:buSzPct val="105000"/>
              <a:buChar char="•"/>
              <a:defRPr sz="2800">
                <a:solidFill>
                  <a:schemeClr val="tx1"/>
                </a:solidFill>
                <a:latin typeface="Times New Roman" pitchFamily="18" charset="0"/>
              </a:defRPr>
            </a:lvl2pPr>
            <a:lvl3pPr marL="1143000" indent="-228600" eaLnBrk="0" hangingPunct="0">
              <a:spcBef>
                <a:spcPct val="20000"/>
              </a:spcBef>
              <a:buSzPct val="70000"/>
              <a:buFont typeface="Times New Roman" pitchFamily="18" charset="0"/>
              <a:buChar char="–"/>
              <a:defRPr sz="2400">
                <a:solidFill>
                  <a:schemeClr val="tx1"/>
                </a:solidFill>
                <a:latin typeface="Times New Roman" pitchFamily="18" charset="0"/>
              </a:defRPr>
            </a:lvl3pPr>
            <a:lvl4pPr marL="1600200" indent="-228600" eaLnBrk="0" hangingPunct="0">
              <a:spcBef>
                <a:spcPct val="20000"/>
              </a:spcBef>
              <a:buSzPct val="80000"/>
              <a:buFont typeface="Wingdings" pitchFamily="2" charset="2"/>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1800" b="1" i="0" u="none" strike="noStrike" kern="1200" cap="none" spc="0" normalizeH="0" baseline="0" noProof="0">
                <a:ln>
                  <a:noFill/>
                </a:ln>
                <a:solidFill>
                  <a:prstClr val="black"/>
                </a:solidFill>
                <a:effectLst/>
                <a:uLnTx/>
                <a:uFillTx/>
                <a:latin typeface="Arial" charset="0"/>
                <a:ea typeface="+mn-ea"/>
                <a:cs typeface="+mn-cs"/>
              </a:rPr>
              <a:t>Proper snugness shoulder to hips</a:t>
            </a:r>
          </a:p>
        </p:txBody>
      </p:sp>
      <p:sp>
        <p:nvSpPr>
          <p:cNvPr id="58377" name="Text Box 9"/>
          <p:cNvSpPr txBox="1">
            <a:spLocks noChangeArrowheads="1"/>
          </p:cNvSpPr>
          <p:nvPr/>
        </p:nvSpPr>
        <p:spPr bwMode="auto">
          <a:xfrm>
            <a:off x="0" y="4343400"/>
            <a:ext cx="2743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125000"/>
              <a:buFont typeface="Wingdings" pitchFamily="2" charset="2"/>
              <a:buChar char="§"/>
              <a:defRPr sz="3200">
                <a:solidFill>
                  <a:schemeClr val="tx1"/>
                </a:solidFill>
                <a:latin typeface="Times New Roman" pitchFamily="18" charset="0"/>
              </a:defRPr>
            </a:lvl1pPr>
            <a:lvl2pPr marL="742950" indent="-285750" eaLnBrk="0" hangingPunct="0">
              <a:spcBef>
                <a:spcPct val="20000"/>
              </a:spcBef>
              <a:buClr>
                <a:schemeClr val="bg2"/>
              </a:buClr>
              <a:buSzPct val="105000"/>
              <a:buChar char="•"/>
              <a:defRPr sz="2800">
                <a:solidFill>
                  <a:schemeClr val="tx1"/>
                </a:solidFill>
                <a:latin typeface="Times New Roman" pitchFamily="18" charset="0"/>
              </a:defRPr>
            </a:lvl2pPr>
            <a:lvl3pPr marL="1143000" indent="-228600" eaLnBrk="0" hangingPunct="0">
              <a:spcBef>
                <a:spcPct val="20000"/>
              </a:spcBef>
              <a:buSzPct val="70000"/>
              <a:buFont typeface="Times New Roman" pitchFamily="18" charset="0"/>
              <a:buChar char="–"/>
              <a:defRPr sz="2400">
                <a:solidFill>
                  <a:schemeClr val="tx1"/>
                </a:solidFill>
                <a:latin typeface="Times New Roman" pitchFamily="18" charset="0"/>
              </a:defRPr>
            </a:lvl3pPr>
            <a:lvl4pPr marL="1600200" indent="-228600" eaLnBrk="0" hangingPunct="0">
              <a:spcBef>
                <a:spcPct val="20000"/>
              </a:spcBef>
              <a:buSzPct val="80000"/>
              <a:buFont typeface="Wingdings" pitchFamily="2" charset="2"/>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1800" b="1" i="0" u="none" strike="noStrike" kern="1200" cap="none" spc="0" normalizeH="0" baseline="0" noProof="0">
                <a:ln>
                  <a:noFill/>
                </a:ln>
                <a:solidFill>
                  <a:prstClr val="black"/>
                </a:solidFill>
                <a:effectLst/>
                <a:uLnTx/>
                <a:uFillTx/>
                <a:latin typeface="Arial" charset="0"/>
                <a:ea typeface="+mn-ea"/>
                <a:cs typeface="+mn-cs"/>
              </a:rPr>
              <a:t>Leg straps snug but not binding</a:t>
            </a:r>
          </a:p>
        </p:txBody>
      </p:sp>
      <p:sp>
        <p:nvSpPr>
          <p:cNvPr id="58378" name="Text Box 10"/>
          <p:cNvSpPr txBox="1">
            <a:spLocks noChangeArrowheads="1"/>
          </p:cNvSpPr>
          <p:nvPr/>
        </p:nvSpPr>
        <p:spPr bwMode="auto">
          <a:xfrm>
            <a:off x="6705600" y="1752600"/>
            <a:ext cx="2438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SzPct val="125000"/>
              <a:buFont typeface="Wingdings" pitchFamily="2" charset="2"/>
              <a:buChar char="§"/>
              <a:defRPr sz="3200">
                <a:solidFill>
                  <a:schemeClr val="tx1"/>
                </a:solidFill>
                <a:latin typeface="Times New Roman" pitchFamily="18" charset="0"/>
              </a:defRPr>
            </a:lvl1pPr>
            <a:lvl2pPr marL="742950" indent="-285750" eaLnBrk="0" hangingPunct="0">
              <a:spcBef>
                <a:spcPct val="20000"/>
              </a:spcBef>
              <a:buClr>
                <a:schemeClr val="bg2"/>
              </a:buClr>
              <a:buSzPct val="105000"/>
              <a:buChar char="•"/>
              <a:defRPr sz="2800">
                <a:solidFill>
                  <a:schemeClr val="tx1"/>
                </a:solidFill>
                <a:latin typeface="Times New Roman" pitchFamily="18" charset="0"/>
              </a:defRPr>
            </a:lvl2pPr>
            <a:lvl3pPr marL="1143000" indent="-228600" eaLnBrk="0" hangingPunct="0">
              <a:spcBef>
                <a:spcPct val="20000"/>
              </a:spcBef>
              <a:buSzPct val="70000"/>
              <a:buFont typeface="Times New Roman" pitchFamily="18" charset="0"/>
              <a:buChar char="–"/>
              <a:defRPr sz="2400">
                <a:solidFill>
                  <a:schemeClr val="tx1"/>
                </a:solidFill>
                <a:latin typeface="Times New Roman" pitchFamily="18" charset="0"/>
              </a:defRPr>
            </a:lvl3pPr>
            <a:lvl4pPr marL="1600200" indent="-228600" eaLnBrk="0" hangingPunct="0">
              <a:spcBef>
                <a:spcPct val="20000"/>
              </a:spcBef>
              <a:buSzPct val="80000"/>
              <a:buFont typeface="Wingdings" pitchFamily="2" charset="2"/>
              <a:buChar char="§"/>
              <a:defRPr sz="2000">
                <a:solidFill>
                  <a:schemeClr val="tx1"/>
                </a:solidFill>
                <a:latin typeface="Times New Roman" pitchFamily="18" charset="0"/>
              </a:defRPr>
            </a:lvl4pPr>
            <a:lvl5pPr marL="2057400" indent="-228600" eaLnBrk="0" hangingPunct="0">
              <a:spcBef>
                <a:spcPct val="20000"/>
              </a:spcBef>
              <a:buChar char="•"/>
              <a:defRPr sz="2000">
                <a:solidFill>
                  <a:schemeClr val="tx1"/>
                </a:solidFill>
                <a:latin typeface="Times New Roman" pitchFamily="18" charset="0"/>
              </a:defRPr>
            </a:lvl5pPr>
            <a:lvl6pPr marL="2514600" indent="-228600" eaLnBrk="0" fontAlgn="base" hangingPunct="0">
              <a:spcBef>
                <a:spcPct val="20000"/>
              </a:spcBef>
              <a:spcAft>
                <a:spcPct val="0"/>
              </a:spcAft>
              <a:buChar char="•"/>
              <a:defRPr sz="2000">
                <a:solidFill>
                  <a:schemeClr val="tx1"/>
                </a:solidFill>
                <a:latin typeface="Times New Roman" pitchFamily="18" charset="0"/>
              </a:defRPr>
            </a:lvl6pPr>
            <a:lvl7pPr marL="2971800" indent="-228600" eaLnBrk="0" fontAlgn="base" hangingPunct="0">
              <a:spcBef>
                <a:spcPct val="20000"/>
              </a:spcBef>
              <a:spcAft>
                <a:spcPct val="0"/>
              </a:spcAft>
              <a:buChar char="•"/>
              <a:defRPr sz="2000">
                <a:solidFill>
                  <a:schemeClr val="tx1"/>
                </a:solidFill>
                <a:latin typeface="Times New Roman" pitchFamily="18" charset="0"/>
              </a:defRPr>
            </a:lvl7pPr>
            <a:lvl8pPr marL="3429000" indent="-228600" eaLnBrk="0" fontAlgn="base" hangingPunct="0">
              <a:spcBef>
                <a:spcPct val="20000"/>
              </a:spcBef>
              <a:spcAft>
                <a:spcPct val="0"/>
              </a:spcAft>
              <a:buChar char="•"/>
              <a:defRPr sz="2000">
                <a:solidFill>
                  <a:schemeClr val="tx1"/>
                </a:solidFill>
                <a:latin typeface="Times New Roman" pitchFamily="18" charset="0"/>
              </a:defRPr>
            </a:lvl8pPr>
            <a:lvl9pPr marL="3886200" indent="-228600" eaLnBrk="0" fontAlgn="base" hangingPunct="0">
              <a:spcBef>
                <a:spcPct val="20000"/>
              </a:spcBef>
              <a:spcAft>
                <a:spcPct val="0"/>
              </a:spcAft>
              <a:buChar char="•"/>
              <a:defRPr sz="2000">
                <a:solidFill>
                  <a:schemeClr val="tx1"/>
                </a:solidFill>
                <a:latin typeface="Times New Roman" pitchFamily="18" charset="0"/>
              </a:defRPr>
            </a:lvl9pPr>
          </a:lstStyle>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1800" b="1" i="0" u="none" strike="noStrike" kern="1200" cap="none" spc="0" normalizeH="0" baseline="0" noProof="0">
                <a:ln>
                  <a:noFill/>
                </a:ln>
                <a:solidFill>
                  <a:prstClr val="black"/>
                </a:solidFill>
                <a:effectLst/>
                <a:uLnTx/>
                <a:uFillTx/>
                <a:latin typeface="Arial" charset="0"/>
                <a:ea typeface="+mn-ea"/>
                <a:cs typeface="+mn-cs"/>
              </a:rPr>
              <a:t>“D” ring between shoulder blades</a:t>
            </a:r>
          </a:p>
        </p:txBody>
      </p:sp>
      <p:sp>
        <p:nvSpPr>
          <p:cNvPr id="58379" name="Line 11"/>
          <p:cNvSpPr>
            <a:spLocks noChangeShapeType="1"/>
          </p:cNvSpPr>
          <p:nvPr/>
        </p:nvSpPr>
        <p:spPr bwMode="auto">
          <a:xfrm flipH="1">
            <a:off x="6019800" y="2133600"/>
            <a:ext cx="914400" cy="76200"/>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Lucida Sans Unicode"/>
              <a:ea typeface="+mn-ea"/>
              <a:cs typeface="+mn-cs"/>
            </a:endParaRPr>
          </a:p>
        </p:txBody>
      </p:sp>
      <p:sp>
        <p:nvSpPr>
          <p:cNvPr id="58380" name="Line 12"/>
          <p:cNvSpPr>
            <a:spLocks noChangeShapeType="1"/>
          </p:cNvSpPr>
          <p:nvPr/>
        </p:nvSpPr>
        <p:spPr bwMode="auto">
          <a:xfrm flipH="1" flipV="1">
            <a:off x="6096000" y="4038600"/>
            <a:ext cx="1219200" cy="304800"/>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Lucida Sans Unicode"/>
              <a:ea typeface="+mn-ea"/>
              <a:cs typeface="+mn-cs"/>
            </a:endParaRPr>
          </a:p>
        </p:txBody>
      </p:sp>
      <p:sp>
        <p:nvSpPr>
          <p:cNvPr id="58381" name="Line 13"/>
          <p:cNvSpPr>
            <a:spLocks noChangeShapeType="1"/>
          </p:cNvSpPr>
          <p:nvPr/>
        </p:nvSpPr>
        <p:spPr bwMode="auto">
          <a:xfrm flipV="1">
            <a:off x="1447800" y="4267200"/>
            <a:ext cx="1752600" cy="152400"/>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Lucida Sans Unicode"/>
              <a:ea typeface="+mn-ea"/>
              <a:cs typeface="+mn-cs"/>
            </a:endParaRPr>
          </a:p>
        </p:txBody>
      </p:sp>
      <p:sp>
        <p:nvSpPr>
          <p:cNvPr id="58382" name="Line 14"/>
          <p:cNvSpPr>
            <a:spLocks noChangeShapeType="1"/>
          </p:cNvSpPr>
          <p:nvPr/>
        </p:nvSpPr>
        <p:spPr bwMode="auto">
          <a:xfrm>
            <a:off x="2057400" y="1676400"/>
            <a:ext cx="914400" cy="685800"/>
          </a:xfrm>
          <a:prstGeom prst="line">
            <a:avLst/>
          </a:prstGeom>
          <a:noFill/>
          <a:ln w="76200">
            <a:solidFill>
              <a:srgbClr val="FF3300"/>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E" sz="1800" b="0" i="0" u="none" strike="noStrike" kern="1200" cap="none" spc="0" normalizeH="0" baseline="0" noProof="0">
              <a:ln>
                <a:noFill/>
              </a:ln>
              <a:solidFill>
                <a:prstClr val="black"/>
              </a:solidFill>
              <a:effectLst/>
              <a:uLnTx/>
              <a:uFillTx/>
              <a:latin typeface="Lucida Sans Unicode"/>
              <a:ea typeface="+mn-ea"/>
              <a:cs typeface="+mn-cs"/>
            </a:endParaRPr>
          </a:p>
        </p:txBody>
      </p:sp>
    </p:spTree>
    <p:custDataLst>
      <p:tags r:id="rId1"/>
    </p:custDataLst>
    <p:extLst>
      <p:ext uri="{BB962C8B-B14F-4D97-AF65-F5344CB8AC3E}">
        <p14:creationId xmlns:p14="http://schemas.microsoft.com/office/powerpoint/2010/main" val="24605708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C7CC679-2A93-4087-9286-18BF9FA4594B}"/>
              </a:ext>
            </a:extLst>
          </p:cNvPr>
          <p:cNvSpPr>
            <a:spLocks noGrp="1"/>
          </p:cNvSpPr>
          <p:nvPr>
            <p:ph idx="1"/>
          </p:nvPr>
        </p:nvSpPr>
        <p:spPr>
          <a:xfrm>
            <a:off x="0" y="1481328"/>
            <a:ext cx="9144000" cy="4525963"/>
          </a:xfrm>
        </p:spPr>
        <p:txBody>
          <a:bodyPr>
            <a:normAutofit lnSpcReduction="10000"/>
          </a:bodyPr>
          <a:lstStyle/>
          <a:p>
            <a:r>
              <a:rPr lang="en-GB"/>
              <a:t>Pre-use checks (visual and tactile) by user</a:t>
            </a:r>
          </a:p>
          <a:p>
            <a:r>
              <a:rPr lang="en-GB"/>
              <a:t>(need to be instructed on how to do this)</a:t>
            </a:r>
          </a:p>
          <a:p>
            <a:r>
              <a:rPr lang="en-GB"/>
              <a:t>Detailed inspections by a competent person</a:t>
            </a:r>
          </a:p>
          <a:p>
            <a:r>
              <a:rPr lang="en-GB"/>
              <a:t>(At interval specified by employer)</a:t>
            </a:r>
          </a:p>
          <a:p>
            <a:r>
              <a:rPr lang="en-GB"/>
              <a:t>Detailed inspection at least every 6 months.</a:t>
            </a:r>
          </a:p>
          <a:p>
            <a:r>
              <a:rPr lang="en-GB"/>
              <a:t>Lanyards inspected at least every 3 months</a:t>
            </a:r>
          </a:p>
          <a:p>
            <a:pPr marL="109728" indent="0">
              <a:buNone/>
            </a:pPr>
            <a:endParaRPr lang="en-GB"/>
          </a:p>
          <a:p>
            <a:r>
              <a:rPr lang="en-GB"/>
              <a:t>Maintained and repaired by a competent person</a:t>
            </a:r>
          </a:p>
          <a:p>
            <a:r>
              <a:rPr lang="en-GB"/>
              <a:t>Record inspections on GA3 Form</a:t>
            </a:r>
          </a:p>
          <a:p>
            <a:r>
              <a:rPr lang="en-GB"/>
              <a:t>Keep in a safe/ accessible location</a:t>
            </a:r>
            <a:endParaRPr lang="en-IE"/>
          </a:p>
        </p:txBody>
      </p:sp>
      <p:sp>
        <p:nvSpPr>
          <p:cNvPr id="3" name="Title 2">
            <a:extLst>
              <a:ext uri="{FF2B5EF4-FFF2-40B4-BE49-F238E27FC236}">
                <a16:creationId xmlns:a16="http://schemas.microsoft.com/office/drawing/2014/main" id="{8A34B724-C2A3-4598-9D29-594E452CC1D9}"/>
              </a:ext>
            </a:extLst>
          </p:cNvPr>
          <p:cNvSpPr>
            <a:spLocks noGrp="1"/>
          </p:cNvSpPr>
          <p:nvPr>
            <p:ph type="title"/>
          </p:nvPr>
        </p:nvSpPr>
        <p:spPr/>
        <p:txBody>
          <a:bodyPr/>
          <a:lstStyle/>
          <a:p>
            <a:r>
              <a:rPr lang="en-IE"/>
              <a:t>Harness and lanyard inspection</a:t>
            </a:r>
          </a:p>
        </p:txBody>
      </p:sp>
    </p:spTree>
    <p:custDataLst>
      <p:tags r:id="rId1"/>
    </p:custDataLst>
    <p:extLst>
      <p:ext uri="{BB962C8B-B14F-4D97-AF65-F5344CB8AC3E}">
        <p14:creationId xmlns:p14="http://schemas.microsoft.com/office/powerpoint/2010/main" val="1449473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noFill/>
          <a:extLst>
            <a:ext uri="{909E8E84-426E-40DD-AFC4-6F175D3DCCD1}">
              <a14:hiddenFill xmlns:a14="http://schemas.microsoft.com/office/drawing/2010/main">
                <a:solidFill>
                  <a:srgbClr val="FFCC00"/>
                </a:solidFill>
              </a14:hiddenFill>
            </a:ext>
          </a:extLst>
        </p:spPr>
        <p:txBody>
          <a:bodyPr/>
          <a:lstStyle/>
          <a:p>
            <a:pPr eaLnBrk="1" hangingPunct="1"/>
            <a:r>
              <a:rPr lang="en-US" altLang="en-US" b="0"/>
              <a:t>Planning For A Rescue</a:t>
            </a:r>
          </a:p>
        </p:txBody>
      </p:sp>
      <p:sp>
        <p:nvSpPr>
          <p:cNvPr id="70659" name="Rectangle 3"/>
          <p:cNvSpPr>
            <a:spLocks noGrp="1" noChangeArrowheads="1"/>
          </p:cNvSpPr>
          <p:nvPr>
            <p:ph type="body" idx="1"/>
          </p:nvPr>
        </p:nvSpPr>
        <p:spPr>
          <a:xfrm>
            <a:off x="381000" y="1143000"/>
            <a:ext cx="8229600" cy="4953000"/>
          </a:xfrm>
        </p:spPr>
        <p:txBody>
          <a:bodyPr>
            <a:normAutofit/>
          </a:bodyPr>
          <a:lstStyle/>
          <a:p>
            <a:pPr eaLnBrk="1" hangingPunct="1"/>
            <a:r>
              <a:rPr lang="en-US" altLang="en-US"/>
              <a:t>The rescue plan must be written </a:t>
            </a:r>
          </a:p>
          <a:p>
            <a:pPr eaLnBrk="1" hangingPunct="1"/>
            <a:r>
              <a:rPr lang="en-US" altLang="en-US"/>
              <a:t>Plan for a worker that is unconscious.</a:t>
            </a:r>
          </a:p>
          <a:p>
            <a:pPr eaLnBrk="1" hangingPunct="1"/>
            <a:r>
              <a:rPr lang="en-US" altLang="en-US"/>
              <a:t>Ensure all the rescue equipment in the vicinity</a:t>
            </a:r>
          </a:p>
          <a:p>
            <a:pPr eaLnBrk="1" hangingPunct="1"/>
            <a:r>
              <a:rPr lang="en-US" altLang="en-US"/>
              <a:t>Plan to rescue within 5-15 minutes</a:t>
            </a:r>
          </a:p>
          <a:p>
            <a:pPr eaLnBrk="1" hangingPunct="1"/>
            <a:endParaRPr lang="en-US" altLang="en-US"/>
          </a:p>
        </p:txBody>
      </p:sp>
    </p:spTree>
    <p:custDataLst>
      <p:tags r:id="rId1"/>
    </p:custDataLst>
    <p:extLst>
      <p:ext uri="{BB962C8B-B14F-4D97-AF65-F5344CB8AC3E}">
        <p14:creationId xmlns:p14="http://schemas.microsoft.com/office/powerpoint/2010/main" val="3951613018"/>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1764E-AA4E-4063-90AE-824E4B38DB01}"/>
              </a:ext>
            </a:extLst>
          </p:cNvPr>
          <p:cNvSpPr>
            <a:spLocks noGrp="1"/>
          </p:cNvSpPr>
          <p:nvPr>
            <p:ph type="title"/>
          </p:nvPr>
        </p:nvSpPr>
        <p:spPr>
          <a:xfrm>
            <a:off x="457200" y="274638"/>
            <a:ext cx="8686800" cy="1143000"/>
          </a:xfrm>
        </p:spPr>
        <p:txBody>
          <a:bodyPr>
            <a:normAutofit fontScale="90000"/>
          </a:bodyPr>
          <a:lstStyle/>
          <a:p>
            <a:r>
              <a:rPr lang="en-IE"/>
              <a:t>Harness Induced Suspension Trauma</a:t>
            </a:r>
          </a:p>
        </p:txBody>
      </p:sp>
      <p:sp>
        <p:nvSpPr>
          <p:cNvPr id="3" name="Content Placeholder 2">
            <a:extLst>
              <a:ext uri="{FF2B5EF4-FFF2-40B4-BE49-F238E27FC236}">
                <a16:creationId xmlns:a16="http://schemas.microsoft.com/office/drawing/2014/main" id="{4BCDB7AB-83C0-4271-9633-979B7E60C03B}"/>
              </a:ext>
            </a:extLst>
          </p:cNvPr>
          <p:cNvSpPr>
            <a:spLocks noGrp="1"/>
          </p:cNvSpPr>
          <p:nvPr>
            <p:ph idx="1"/>
          </p:nvPr>
        </p:nvSpPr>
        <p:spPr>
          <a:xfrm>
            <a:off x="60722" y="1481328"/>
            <a:ext cx="9083278" cy="4525963"/>
          </a:xfrm>
        </p:spPr>
        <p:txBody>
          <a:bodyPr>
            <a:normAutofit/>
          </a:bodyPr>
          <a:lstStyle/>
          <a:p>
            <a:r>
              <a:rPr lang="en-IE"/>
              <a:t>Call 112/999</a:t>
            </a:r>
          </a:p>
          <a:p>
            <a:r>
              <a:rPr lang="en-IE"/>
              <a:t>Advise patient to move legs</a:t>
            </a:r>
          </a:p>
          <a:p>
            <a:r>
              <a:rPr lang="en-GB"/>
              <a:t>Rescue by lowering down or recover with MEWP</a:t>
            </a:r>
            <a:endParaRPr lang="en-IE"/>
          </a:p>
          <a:p>
            <a:r>
              <a:rPr lang="en-IE"/>
              <a:t>Elevate lower limbs if possible during rescue</a:t>
            </a:r>
          </a:p>
          <a:p>
            <a:r>
              <a:rPr lang="en-IE"/>
              <a:t>Place patient in a horizontal position ASAP</a:t>
            </a:r>
          </a:p>
          <a:p>
            <a:r>
              <a:rPr lang="en-IE"/>
              <a:t>Do not remove harness: danger of toxic shock</a:t>
            </a:r>
          </a:p>
          <a:p>
            <a:r>
              <a:rPr lang="en-IE"/>
              <a:t>Monitor vital signs</a:t>
            </a:r>
          </a:p>
          <a:p>
            <a:r>
              <a:rPr lang="en-GB"/>
              <a:t>Extreme care required</a:t>
            </a:r>
            <a:endParaRPr lang="en-IE"/>
          </a:p>
          <a:p>
            <a:endParaRPr lang="en-IE"/>
          </a:p>
        </p:txBody>
      </p:sp>
      <p:pic>
        <p:nvPicPr>
          <p:cNvPr id="6" name="Picture 5" descr="A person in a helmet holding another person in a harness&#10;&#10;Description automatically generated">
            <a:extLst>
              <a:ext uri="{FF2B5EF4-FFF2-40B4-BE49-F238E27FC236}">
                <a16:creationId xmlns:a16="http://schemas.microsoft.com/office/drawing/2014/main" id="{DE9845B9-8798-AD2B-1ADD-FF233EAFF1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6338" y="4619244"/>
            <a:ext cx="2648367" cy="2150716"/>
          </a:xfrm>
          <a:prstGeom prst="rect">
            <a:avLst/>
          </a:prstGeom>
        </p:spPr>
      </p:pic>
    </p:spTree>
    <p:custDataLst>
      <p:tags r:id="rId1"/>
    </p:custDataLst>
    <p:extLst>
      <p:ext uri="{BB962C8B-B14F-4D97-AF65-F5344CB8AC3E}">
        <p14:creationId xmlns:p14="http://schemas.microsoft.com/office/powerpoint/2010/main" val="42012248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IE" dirty="0"/>
              <a:t>What is a fall arrest system?</a:t>
            </a:r>
          </a:p>
          <a:p>
            <a:r>
              <a:rPr lang="en-IE" dirty="0"/>
              <a:t>What are the components?</a:t>
            </a:r>
          </a:p>
          <a:p>
            <a:r>
              <a:rPr lang="en-IE" dirty="0"/>
              <a:t>What do you inspect a harness for?</a:t>
            </a:r>
          </a:p>
          <a:p>
            <a:r>
              <a:rPr lang="en-IE" dirty="0"/>
              <a:t>How do you fit a harness?</a:t>
            </a:r>
          </a:p>
          <a:p>
            <a:r>
              <a:rPr lang="en-IE" dirty="0"/>
              <a:t>When do you inspect fall arrest systems?</a:t>
            </a:r>
          </a:p>
          <a:p>
            <a:pPr marL="109728" indent="0">
              <a:buNone/>
            </a:pPr>
            <a:endParaRPr lang="en-IE" dirty="0"/>
          </a:p>
        </p:txBody>
      </p:sp>
      <p:sp>
        <p:nvSpPr>
          <p:cNvPr id="3" name="Title 2"/>
          <p:cNvSpPr>
            <a:spLocks noGrp="1"/>
          </p:cNvSpPr>
          <p:nvPr>
            <p:ph type="title"/>
          </p:nvPr>
        </p:nvSpPr>
        <p:spPr/>
        <p:txBody>
          <a:bodyPr/>
          <a:lstStyle/>
          <a:p>
            <a:r>
              <a:rPr lang="en-IE"/>
              <a:t>Recap</a:t>
            </a:r>
          </a:p>
        </p:txBody>
      </p:sp>
    </p:spTree>
    <p:custDataLst>
      <p:tags r:id="rId1"/>
    </p:custDataLst>
    <p:extLst>
      <p:ext uri="{BB962C8B-B14F-4D97-AF65-F5344CB8AC3E}">
        <p14:creationId xmlns:p14="http://schemas.microsoft.com/office/powerpoint/2010/main" val="1715781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A88D40A-C7DF-4DF7-BB8B-7AC3965AB8C6}"/>
              </a:ext>
            </a:extLst>
          </p:cNvPr>
          <p:cNvSpPr>
            <a:spLocks noGrp="1"/>
          </p:cNvSpPr>
          <p:nvPr>
            <p:ph idx="1"/>
          </p:nvPr>
        </p:nvSpPr>
        <p:spPr>
          <a:xfrm>
            <a:off x="0" y="1481328"/>
            <a:ext cx="8686800" cy="4525963"/>
          </a:xfrm>
        </p:spPr>
        <p:txBody>
          <a:bodyPr/>
          <a:lstStyle/>
          <a:p>
            <a:r>
              <a:rPr lang="en-GB"/>
              <a:t>Walking up and down a staircase in an office</a:t>
            </a:r>
          </a:p>
          <a:p>
            <a:r>
              <a:rPr lang="en-GB"/>
              <a:t>Working in an office on the upper floors of a temporary accommodation building</a:t>
            </a:r>
          </a:p>
          <a:p>
            <a:r>
              <a:rPr lang="en-GB"/>
              <a:t>Sitting in a chair</a:t>
            </a:r>
          </a:p>
          <a:p>
            <a:r>
              <a:rPr lang="en-GB"/>
              <a:t>Work carried out by private individuals at home</a:t>
            </a:r>
            <a:endParaRPr lang="en-IE"/>
          </a:p>
        </p:txBody>
      </p:sp>
      <p:sp>
        <p:nvSpPr>
          <p:cNvPr id="3" name="Title 2">
            <a:extLst>
              <a:ext uri="{FF2B5EF4-FFF2-40B4-BE49-F238E27FC236}">
                <a16:creationId xmlns:a16="http://schemas.microsoft.com/office/drawing/2014/main" id="{6DD272ED-1F03-4E77-9865-AC783FD52DB0}"/>
              </a:ext>
            </a:extLst>
          </p:cNvPr>
          <p:cNvSpPr>
            <a:spLocks noGrp="1"/>
          </p:cNvSpPr>
          <p:nvPr>
            <p:ph type="title"/>
          </p:nvPr>
        </p:nvSpPr>
        <p:spPr/>
        <p:txBody>
          <a:bodyPr>
            <a:normAutofit/>
          </a:bodyPr>
          <a:lstStyle/>
          <a:p>
            <a:r>
              <a:rPr lang="en-GB"/>
              <a:t>Some Exceptions</a:t>
            </a:r>
            <a:endParaRPr lang="en-IE"/>
          </a:p>
        </p:txBody>
      </p:sp>
      <p:pic>
        <p:nvPicPr>
          <p:cNvPr id="4" name="Picture 3" descr="qualtec logo.jpg">
            <a:extLst>
              <a:ext uri="{FF2B5EF4-FFF2-40B4-BE49-F238E27FC236}">
                <a16:creationId xmlns:a16="http://schemas.microsoft.com/office/drawing/2014/main" id="{AB873961-325E-4F7B-0BD4-88EAC34B3CC7}"/>
              </a:ext>
            </a:extLst>
          </p:cNvPr>
          <p:cNvPicPr>
            <a:picLocks noChangeAspect="1"/>
          </p:cNvPicPr>
          <p:nvPr/>
        </p:nvPicPr>
        <p:blipFill>
          <a:blip r:embed="rId3"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093659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6830" y="1060847"/>
            <a:ext cx="8518922" cy="4629150"/>
          </a:xfrm>
          <a:prstGeom prst="rect">
            <a:avLst/>
          </a:prstGeom>
          <a:solidFill>
            <a:schemeClr val="bg1">
              <a:alpha val="47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sp>
        <p:nvSpPr>
          <p:cNvPr id="2" name="Title 1"/>
          <p:cNvSpPr>
            <a:spLocks noGrp="1"/>
          </p:cNvSpPr>
          <p:nvPr>
            <p:ph type="title"/>
          </p:nvPr>
        </p:nvSpPr>
        <p:spPr>
          <a:xfrm>
            <a:off x="628650" y="962278"/>
            <a:ext cx="7886700" cy="994172"/>
          </a:xfrm>
        </p:spPr>
        <p:txBody>
          <a:bodyPr/>
          <a:lstStyle/>
          <a:p>
            <a:pPr algn="ctr"/>
            <a:r>
              <a:rPr lang="en-IE"/>
              <a:t>The ‘Good’ Old Days! </a:t>
            </a:r>
          </a:p>
        </p:txBody>
      </p:sp>
      <p:pic>
        <p:nvPicPr>
          <p:cNvPr id="9" name="Content Placeholder 2"/>
          <p:cNvPicPr>
            <a:picLocks noGrp="1" noChangeAspect="1"/>
          </p:cNvPicPr>
          <p:nvPr>
            <p:ph sz="half" idx="1"/>
          </p:nvPr>
        </p:nvPicPr>
        <p:blipFill>
          <a:blip r:embed="rId3"/>
          <a:stretch>
            <a:fillRect/>
          </a:stretch>
        </p:blipFill>
        <p:spPr>
          <a:xfrm>
            <a:off x="446830" y="3217751"/>
            <a:ext cx="4458506" cy="2245290"/>
          </a:xfrm>
          <a:prstGeom prst="rect">
            <a:avLst/>
          </a:prstGeom>
          <a:ln>
            <a:solidFill>
              <a:schemeClr val="accent1"/>
            </a:solidFill>
          </a:ln>
        </p:spPr>
      </p:pic>
      <p:pic>
        <p:nvPicPr>
          <p:cNvPr id="5" name="Content Placeholder 2"/>
          <p:cNvPicPr>
            <a:picLocks noChangeAspect="1"/>
          </p:cNvPicPr>
          <p:nvPr/>
        </p:nvPicPr>
        <p:blipFill rotWithShape="1">
          <a:blip r:embed="rId4"/>
          <a:srcRect t="5079" b="9434"/>
          <a:stretch/>
        </p:blipFill>
        <p:spPr>
          <a:xfrm>
            <a:off x="5232444" y="2603750"/>
            <a:ext cx="3392981" cy="2886222"/>
          </a:xfrm>
          <a:prstGeom prst="rect">
            <a:avLst/>
          </a:prstGeom>
          <a:solidFill>
            <a:schemeClr val="accent1"/>
          </a:solidFill>
          <a:ln>
            <a:solidFill>
              <a:schemeClr val="accent1"/>
            </a:solidFill>
          </a:ln>
        </p:spPr>
      </p:pic>
      <p:sp>
        <p:nvSpPr>
          <p:cNvPr id="7" name="Rectangle 6"/>
          <p:cNvSpPr/>
          <p:nvPr/>
        </p:nvSpPr>
        <p:spPr>
          <a:xfrm>
            <a:off x="293981" y="1060847"/>
            <a:ext cx="8518922" cy="462915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cxnSp>
        <p:nvCxnSpPr>
          <p:cNvPr id="10" name="Straight Arrow Connector 9">
            <a:extLst>
              <a:ext uri="{FF2B5EF4-FFF2-40B4-BE49-F238E27FC236}">
                <a16:creationId xmlns:a16="http://schemas.microsoft.com/office/drawing/2014/main" id="{D6A63EFF-1434-42F5-8078-B2DD1B88D1EE}"/>
              </a:ext>
            </a:extLst>
          </p:cNvPr>
          <p:cNvCxnSpPr>
            <a:cxnSpLocks/>
          </p:cNvCxnSpPr>
          <p:nvPr/>
        </p:nvCxnSpPr>
        <p:spPr>
          <a:xfrm>
            <a:off x="628651" y="3431638"/>
            <a:ext cx="99353" cy="5802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4AEF28FE-6CF0-4443-8238-158960EAFDEA}"/>
              </a:ext>
            </a:extLst>
          </p:cNvPr>
          <p:cNvCxnSpPr/>
          <p:nvPr/>
        </p:nvCxnSpPr>
        <p:spPr>
          <a:xfrm>
            <a:off x="3982037" y="3466569"/>
            <a:ext cx="99353" cy="580292"/>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6ACB9901-D151-4B99-967E-5966CB7EED16}"/>
              </a:ext>
            </a:extLst>
          </p:cNvPr>
          <p:cNvPicPr>
            <a:picLocks noChangeAspect="1"/>
          </p:cNvPicPr>
          <p:nvPr/>
        </p:nvPicPr>
        <p:blipFill>
          <a:blip r:embed="rId5"/>
          <a:stretch>
            <a:fillRect/>
          </a:stretch>
        </p:blipFill>
        <p:spPr>
          <a:xfrm>
            <a:off x="503247" y="1168003"/>
            <a:ext cx="1289416" cy="850466"/>
          </a:xfrm>
          <a:prstGeom prst="rect">
            <a:avLst/>
          </a:prstGeom>
        </p:spPr>
      </p:pic>
      <p:sp>
        <p:nvSpPr>
          <p:cNvPr id="3" name="TextBox 2">
            <a:extLst>
              <a:ext uri="{FF2B5EF4-FFF2-40B4-BE49-F238E27FC236}">
                <a16:creationId xmlns:a16="http://schemas.microsoft.com/office/drawing/2014/main" id="{102D97BE-8B57-4253-AFF0-2786E2370381}"/>
              </a:ext>
            </a:extLst>
          </p:cNvPr>
          <p:cNvSpPr txBox="1"/>
          <p:nvPr/>
        </p:nvSpPr>
        <p:spPr>
          <a:xfrm>
            <a:off x="503247" y="2350771"/>
            <a:ext cx="3177214" cy="507831"/>
          </a:xfrm>
          <a:prstGeom prst="rect">
            <a:avLst/>
          </a:prstGeom>
          <a:noFill/>
        </p:spPr>
        <p:txBody>
          <a:bodyPr wrap="square" rtlCol="0">
            <a:spAutoFit/>
          </a:bodyPr>
          <a:lstStyle/>
          <a:p>
            <a:pPr defTabSz="685800"/>
            <a:r>
              <a:rPr lang="en-IE" sz="1350">
                <a:solidFill>
                  <a:prstClr val="black"/>
                </a:solidFill>
                <a:latin typeface="Calibri"/>
              </a:rPr>
              <a:t>Matthew O’Shaughnessy &amp; Sonny Glynn</a:t>
            </a:r>
          </a:p>
          <a:p>
            <a:pPr defTabSz="685800"/>
            <a:r>
              <a:rPr lang="en-IE" sz="1350">
                <a:solidFill>
                  <a:prstClr val="black"/>
                </a:solidFill>
                <a:latin typeface="Calibri"/>
              </a:rPr>
              <a:t>- Left Galway in the 20’s</a:t>
            </a:r>
          </a:p>
        </p:txBody>
      </p:sp>
      <p:pic>
        <p:nvPicPr>
          <p:cNvPr id="6" name="Picture 3" descr="qualtec logo.jpg">
            <a:extLst>
              <a:ext uri="{FF2B5EF4-FFF2-40B4-BE49-F238E27FC236}">
                <a16:creationId xmlns:a16="http://schemas.microsoft.com/office/drawing/2014/main" id="{26929477-E785-3780-0756-EF98FF10D663}"/>
              </a:ext>
            </a:extLst>
          </p:cNvPr>
          <p:cNvPicPr>
            <a:picLocks noChangeAspect="1"/>
          </p:cNvPicPr>
          <p:nvPr/>
        </p:nvPicPr>
        <p:blipFill>
          <a:blip r:embed="rId6"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836791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2"/>
          <p:cNvPicPr>
            <a:picLocks noChangeAspect="1"/>
          </p:cNvPicPr>
          <p:nvPr/>
        </p:nvPicPr>
        <p:blipFill>
          <a:blip r:embed="rId4"/>
          <a:stretch>
            <a:fillRect/>
          </a:stretch>
        </p:blipFill>
        <p:spPr>
          <a:xfrm>
            <a:off x="477078" y="1238396"/>
            <a:ext cx="2465867" cy="1948367"/>
          </a:xfrm>
          <a:prstGeom prst="rect">
            <a:avLst/>
          </a:prstGeom>
        </p:spPr>
      </p:pic>
      <p:pic>
        <p:nvPicPr>
          <p:cNvPr id="6" name="Picture 5"/>
          <p:cNvPicPr>
            <a:picLocks noChangeAspect="1"/>
          </p:cNvPicPr>
          <p:nvPr/>
        </p:nvPicPr>
        <p:blipFill>
          <a:blip r:embed="rId5"/>
          <a:stretch>
            <a:fillRect/>
          </a:stretch>
        </p:blipFill>
        <p:spPr>
          <a:xfrm>
            <a:off x="6116332" y="1245850"/>
            <a:ext cx="2513165" cy="1940913"/>
          </a:xfrm>
          <a:prstGeom prst="rect">
            <a:avLst/>
          </a:prstGeom>
        </p:spPr>
      </p:pic>
      <p:pic>
        <p:nvPicPr>
          <p:cNvPr id="7" name="Picture 6"/>
          <p:cNvPicPr>
            <a:picLocks noChangeAspect="1"/>
          </p:cNvPicPr>
          <p:nvPr/>
        </p:nvPicPr>
        <p:blipFill>
          <a:blip r:embed="rId6"/>
          <a:stretch>
            <a:fillRect/>
          </a:stretch>
        </p:blipFill>
        <p:spPr>
          <a:xfrm>
            <a:off x="477078" y="3364311"/>
            <a:ext cx="2465867" cy="2260147"/>
          </a:xfrm>
          <a:prstGeom prst="rect">
            <a:avLst/>
          </a:prstGeom>
        </p:spPr>
      </p:pic>
      <p:pic>
        <p:nvPicPr>
          <p:cNvPr id="8" name="Picture 7"/>
          <p:cNvPicPr>
            <a:picLocks noChangeAspect="1"/>
          </p:cNvPicPr>
          <p:nvPr/>
        </p:nvPicPr>
        <p:blipFill>
          <a:blip r:embed="rId7"/>
          <a:stretch>
            <a:fillRect/>
          </a:stretch>
        </p:blipFill>
        <p:spPr>
          <a:xfrm>
            <a:off x="6116330" y="3317559"/>
            <a:ext cx="2513166" cy="2306899"/>
          </a:xfrm>
          <a:prstGeom prst="rect">
            <a:avLst/>
          </a:prstGeom>
        </p:spPr>
      </p:pic>
      <p:sp>
        <p:nvSpPr>
          <p:cNvPr id="13" name="TextBox 12"/>
          <p:cNvSpPr txBox="1"/>
          <p:nvPr/>
        </p:nvSpPr>
        <p:spPr>
          <a:xfrm>
            <a:off x="3237750" y="1435840"/>
            <a:ext cx="2631385" cy="300082"/>
          </a:xfrm>
          <a:prstGeom prst="rect">
            <a:avLst/>
          </a:prstGeom>
          <a:noFill/>
        </p:spPr>
        <p:txBody>
          <a:bodyPr wrap="square" rtlCol="0">
            <a:spAutoFit/>
          </a:bodyPr>
          <a:lstStyle/>
          <a:p>
            <a:pPr defTabSz="685800"/>
            <a:endParaRPr lang="en-IE" sz="1350">
              <a:solidFill>
                <a:prstClr val="black"/>
              </a:solidFill>
              <a:latin typeface="Calibri"/>
            </a:endParaRPr>
          </a:p>
        </p:txBody>
      </p:sp>
      <p:sp>
        <p:nvSpPr>
          <p:cNvPr id="15" name="Rectangle 14"/>
          <p:cNvSpPr/>
          <p:nvPr/>
        </p:nvSpPr>
        <p:spPr>
          <a:xfrm>
            <a:off x="293981" y="1060847"/>
            <a:ext cx="8518922" cy="4629150"/>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a:endParaRPr>
          </a:p>
        </p:txBody>
      </p:sp>
      <p:pic>
        <p:nvPicPr>
          <p:cNvPr id="2" name="Picture 1">
            <a:extLst>
              <a:ext uri="{FF2B5EF4-FFF2-40B4-BE49-F238E27FC236}">
                <a16:creationId xmlns:a16="http://schemas.microsoft.com/office/drawing/2014/main" id="{FEFF5D37-0CCF-4946-92F6-F0984DEFD136}"/>
              </a:ext>
            </a:extLst>
          </p:cNvPr>
          <p:cNvPicPr>
            <a:picLocks noChangeAspect="1"/>
          </p:cNvPicPr>
          <p:nvPr/>
        </p:nvPicPr>
        <p:blipFill>
          <a:blip r:embed="rId8"/>
          <a:stretch>
            <a:fillRect/>
          </a:stretch>
        </p:blipFill>
        <p:spPr>
          <a:xfrm>
            <a:off x="3126041" y="1242207"/>
            <a:ext cx="2806885" cy="4384609"/>
          </a:xfrm>
          <a:prstGeom prst="rect">
            <a:avLst/>
          </a:prstGeom>
        </p:spPr>
      </p:pic>
      <p:pic>
        <p:nvPicPr>
          <p:cNvPr id="3" name="Picture 3" descr="qualtec logo.jpg">
            <a:extLst>
              <a:ext uri="{FF2B5EF4-FFF2-40B4-BE49-F238E27FC236}">
                <a16:creationId xmlns:a16="http://schemas.microsoft.com/office/drawing/2014/main" id="{990D59FA-E270-7B2F-AADB-B13CADB381E9}"/>
              </a:ext>
            </a:extLst>
          </p:cNvPr>
          <p:cNvPicPr>
            <a:picLocks noChangeAspect="1"/>
          </p:cNvPicPr>
          <p:nvPr/>
        </p:nvPicPr>
        <p:blipFill>
          <a:blip r:embed="rId9" cstate="print"/>
          <a:srcRect/>
          <a:stretch>
            <a:fillRect/>
          </a:stretch>
        </p:blipFill>
        <p:spPr bwMode="auto">
          <a:xfrm>
            <a:off x="8086725" y="0"/>
            <a:ext cx="1057275" cy="1268413"/>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59989061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6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DVSECTIONID" val="QUq8QELArFIgadhH063fpq"/>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13.xml><?xml version="1.0" encoding="utf-8"?>
<p:tagLst xmlns:a="http://schemas.openxmlformats.org/drawingml/2006/main" xmlns:r="http://schemas.openxmlformats.org/officeDocument/2006/relationships" xmlns:p="http://schemas.openxmlformats.org/presentationml/2006/main">
  <p:tag name="DVSECTIONID" val="QUq8QELArFIgadhH063fpq"/>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TIMING" val="|3.5|1|10.1|4.2|1.3|4.4|8"/>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DVSECTIONID" val="QUq8QELArFIgadhH063fpq"/>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47.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DVSECTIONID" val="QUq8QELArFIgadhH063fpq"/>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DVSHAPEID" val="InkrlxYPS4jAzciXk8ToAM"/>
</p:tagLst>
</file>

<file path=ppt/tags/tag52.xml><?xml version="1.0" encoding="utf-8"?>
<p:tagLst xmlns:a="http://schemas.openxmlformats.org/drawingml/2006/main" xmlns:r="http://schemas.openxmlformats.org/officeDocument/2006/relationships" xmlns:p="http://schemas.openxmlformats.org/presentationml/2006/main">
  <p:tag name="DVSHAPEID" val="retnMj4SFfqbVIhVK0Rf83"/>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AH-Deck" id="{8B40A37A-2B7D-C34C-8BF1-0FB8CF30D5EA}" vid="{3A198F36-3B58-3442-A8D7-84C6B8721346}"/>
    </a:ext>
  </a:extLst>
</a:theme>
</file>

<file path=ppt/theme/theme4.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3795</Words>
  <Application>Microsoft Office PowerPoint</Application>
  <PresentationFormat>On-screen Show (4:3)</PresentationFormat>
  <Paragraphs>590</Paragraphs>
  <Slides>64</Slides>
  <Notes>22</Notes>
  <HiddenSlides>5</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64</vt:i4>
      </vt:variant>
    </vt:vector>
  </HeadingPairs>
  <TitlesOfParts>
    <vt:vector size="82" baseType="lpstr">
      <vt:lpstr>Frutiger</vt:lpstr>
      <vt:lpstr>Goudy</vt:lpstr>
      <vt:lpstr>Arial</vt:lpstr>
      <vt:lpstr>Calibri</vt:lpstr>
      <vt:lpstr>Calibri Light</vt:lpstr>
      <vt:lpstr>Helvetica</vt:lpstr>
      <vt:lpstr>Lucida Sans Unicode</vt:lpstr>
      <vt:lpstr>Microsoft Sans Serif</vt:lpstr>
      <vt:lpstr>Open Sans</vt:lpstr>
      <vt:lpstr>Times New Roman</vt:lpstr>
      <vt:lpstr>Verdana</vt:lpstr>
      <vt:lpstr>Wingdings</vt:lpstr>
      <vt:lpstr>Wingdings 2</vt:lpstr>
      <vt:lpstr>Wingdings 3</vt:lpstr>
      <vt:lpstr>Concourse</vt:lpstr>
      <vt:lpstr>1_Concourse</vt:lpstr>
      <vt:lpstr>Office Theme</vt:lpstr>
      <vt:lpstr>Concourse</vt:lpstr>
      <vt:lpstr>Working at Heights  Course</vt:lpstr>
      <vt:lpstr>Welcome &amp; Introductions</vt:lpstr>
      <vt:lpstr>Contents</vt:lpstr>
      <vt:lpstr>Course Aim</vt:lpstr>
      <vt:lpstr>Unit 1Introduction</vt:lpstr>
      <vt:lpstr>Working at Heights</vt:lpstr>
      <vt:lpstr>Some Exceptions</vt:lpstr>
      <vt:lpstr>The ‘Good’ Old Days! </vt:lpstr>
      <vt:lpstr>PowerPoint Presentation</vt:lpstr>
      <vt:lpstr>Working at Height</vt:lpstr>
      <vt:lpstr>Working at Height</vt:lpstr>
      <vt:lpstr>Why? Statistics</vt:lpstr>
      <vt:lpstr>Case Study</vt:lpstr>
      <vt:lpstr>Factors involved in falls from height</vt:lpstr>
      <vt:lpstr>Q &amp; A</vt:lpstr>
      <vt:lpstr>Unit 1 Legislation</vt:lpstr>
      <vt:lpstr>Safety Health &amp; Welfare at Work</vt:lpstr>
      <vt:lpstr>Principles of Prevention</vt:lpstr>
      <vt:lpstr>WAH Regulations 2007</vt:lpstr>
      <vt:lpstr>H S A General guidelines</vt:lpstr>
      <vt:lpstr>Other relevant Legislation/ COPs </vt:lpstr>
      <vt:lpstr>Case Law</vt:lpstr>
      <vt:lpstr>Case study</vt:lpstr>
      <vt:lpstr>Recap- Questions &amp; Answers!</vt:lpstr>
      <vt:lpstr>Unit 3 Risk Assessment</vt:lpstr>
      <vt:lpstr>Explanations</vt:lpstr>
      <vt:lpstr>Hazards, Risks &amp; precautions?</vt:lpstr>
      <vt:lpstr>Window Cleaning</vt:lpstr>
      <vt:lpstr>Recap</vt:lpstr>
      <vt:lpstr>Unit 4 Ladders</vt:lpstr>
      <vt:lpstr>European Ladder classifications</vt:lpstr>
      <vt:lpstr>Ladder types?</vt:lpstr>
      <vt:lpstr>PowerPoint Presentation</vt:lpstr>
      <vt:lpstr>Ladder standards</vt:lpstr>
      <vt:lpstr>Pre use ladder inspection</vt:lpstr>
      <vt:lpstr>Ladder accessories</vt:lpstr>
      <vt:lpstr>When can you use a ladder?</vt:lpstr>
      <vt:lpstr>Ladder standards</vt:lpstr>
      <vt:lpstr>Weekly inspection</vt:lpstr>
      <vt:lpstr>Ladder standards</vt:lpstr>
      <vt:lpstr>How? Safe Use of Ladders</vt:lpstr>
      <vt:lpstr>Ladder set up</vt:lpstr>
      <vt:lpstr>Don’t!</vt:lpstr>
      <vt:lpstr>Roof ladders?</vt:lpstr>
      <vt:lpstr>Recap</vt:lpstr>
      <vt:lpstr>Unit 5 Fall Arrest Systems</vt:lpstr>
      <vt:lpstr>Fall Arrest System</vt:lpstr>
      <vt:lpstr>Anchorage Point</vt:lpstr>
      <vt:lpstr>Connectors: Lanyards</vt:lpstr>
      <vt:lpstr>Harness Inspection</vt:lpstr>
      <vt:lpstr>Carabiner/ Snap hooks</vt:lpstr>
      <vt:lpstr>Anchorage Point Risk Factors</vt:lpstr>
      <vt:lpstr>PowerPoint Presentation</vt:lpstr>
      <vt:lpstr>Care for fall arrest systems</vt:lpstr>
      <vt:lpstr>harness defects</vt:lpstr>
      <vt:lpstr>Harness webbing defects</vt:lpstr>
      <vt:lpstr>PowerPoint Presentation</vt:lpstr>
      <vt:lpstr>Harness Traceability</vt:lpstr>
      <vt:lpstr>Fitting a harness</vt:lpstr>
      <vt:lpstr>Harness Fitting</vt:lpstr>
      <vt:lpstr>Harness and lanyard inspection</vt:lpstr>
      <vt:lpstr>Planning For A Rescue</vt:lpstr>
      <vt:lpstr>Harness Induced Suspension Trauma</vt:lpstr>
      <vt:lpstr>Recap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Sean Kelleher</dc:creator>
  <cp:lastModifiedBy>Sean Kelleher</cp:lastModifiedBy>
  <cp:revision>2</cp:revision>
  <cp:lastPrinted>2014-07-07T07:40:47Z</cp:lastPrinted>
  <dcterms:created xsi:type="dcterms:W3CDTF">2014-06-17T09:43:32Z</dcterms:created>
  <dcterms:modified xsi:type="dcterms:W3CDTF">2026-09-01T16:04:19Z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F0407053-1FAE-4599-AD2C-2F17062A987C</vt:lpwstr>
  </property>
  <property fmtid="{D5CDD505-2E9C-101B-9397-08002B2CF9AE}" pid="3" name="ArticulatePath">
    <vt:lpwstr>https://d.docs.live.net/17a24dc8bb8dc661/Course resources/WAHI/WAH Instructor Course Revised April 2020</vt:lpwstr>
  </property>
</Properties>
</file>