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7" r:id="rId2"/>
    <p:sldId id="257" r:id="rId3"/>
    <p:sldId id="258" r:id="rId4"/>
    <p:sldId id="259" r:id="rId5"/>
    <p:sldId id="260" r:id="rId6"/>
    <p:sldId id="261" r:id="rId7"/>
    <p:sldId id="262" r:id="rId8"/>
    <p:sldId id="263" r:id="rId9"/>
    <p:sldId id="290" r:id="rId10"/>
    <p:sldId id="291" r:id="rId11"/>
    <p:sldId id="288" r:id="rId12"/>
    <p:sldId id="264" r:id="rId13"/>
    <p:sldId id="265" r:id="rId14"/>
    <p:sldId id="266" r:id="rId15"/>
    <p:sldId id="267" r:id="rId16"/>
    <p:sldId id="268" r:id="rId17"/>
    <p:sldId id="269" r:id="rId18"/>
    <p:sldId id="270" r:id="rId19"/>
    <p:sldId id="292" r:id="rId20"/>
    <p:sldId id="293" r:id="rId21"/>
    <p:sldId id="289" r:id="rId22"/>
    <p:sldId id="271" r:id="rId23"/>
    <p:sldId id="272" r:id="rId24"/>
    <p:sldId id="273" r:id="rId25"/>
    <p:sldId id="274" r:id="rId26"/>
    <p:sldId id="276" r:id="rId27"/>
    <p:sldId id="277" r:id="rId28"/>
    <p:sldId id="278" r:id="rId29"/>
    <p:sldId id="275" r:id="rId30"/>
    <p:sldId id="279" r:id="rId31"/>
    <p:sldId id="280" r:id="rId32"/>
    <p:sldId id="281" r:id="rId33"/>
    <p:sldId id="282" r:id="rId34"/>
    <p:sldId id="283" r:id="rId35"/>
    <p:sldId id="284" r:id="rId36"/>
    <p:sldId id="285" r:id="rId37"/>
    <p:sldId id="286"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689BD-04E2-4F14-8302-C8877A1B6933}" v="43" dt="2026-02-06T14:17:42.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47381" autoAdjust="0"/>
  </p:normalViewPr>
  <p:slideViewPr>
    <p:cSldViewPr snapToGrid="0">
      <p:cViewPr varScale="1">
        <p:scale>
          <a:sx n="40" d="100"/>
          <a:sy n="40" d="100"/>
        </p:scale>
        <p:origin x="341"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F548D-4F8D-44E1-9F2A-B3CB57F03107}" type="datetimeFigureOut">
              <a:rPr lang="en-IE" smtClean="0"/>
              <a:t>10/05/2026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8DB53-740E-4648-BFE8-434704B743BF}" type="slidenum">
              <a:rPr lang="en-IE" smtClean="0"/>
              <a:t>‹#›</a:t>
            </a:fld>
            <a:endParaRPr lang="en-IE"/>
          </a:p>
        </p:txBody>
      </p:sp>
    </p:spTree>
    <p:extLst>
      <p:ext uri="{BB962C8B-B14F-4D97-AF65-F5344CB8AC3E}">
        <p14:creationId xmlns:p14="http://schemas.microsoft.com/office/powerpoint/2010/main" val="223821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Unit 8 HACCP Food Deliveries.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On completion of this unit, learners will be able to:</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 identify the hazards ,at the delivery step,</a:t>
            </a:r>
            <a:endParaRPr lang="en-IE" sz="1200" kern="1200" dirty="0">
              <a:solidFill>
                <a:schemeClr val="tx1"/>
              </a:solidFill>
              <a:effectLst/>
              <a:latin typeface="+mn-lt"/>
              <a:ea typeface="+mn-ea"/>
              <a:cs typeface="+mn-cs"/>
            </a:endParaRPr>
          </a:p>
          <a:p>
            <a:r>
              <a:rPr lang="en-IE" sz="1200" b="1" kern="1200" dirty="0" err="1">
                <a:solidFill>
                  <a:schemeClr val="tx1"/>
                </a:solidFill>
                <a:effectLst/>
                <a:latin typeface="+mn-lt"/>
                <a:ea typeface="+mn-ea"/>
                <a:cs typeface="+mn-cs"/>
              </a:rPr>
              <a:t>ldentify</a:t>
            </a:r>
            <a:r>
              <a:rPr lang="en-IE" sz="1200" b="1" kern="1200" dirty="0">
                <a:solidFill>
                  <a:schemeClr val="tx1"/>
                </a:solidFill>
                <a:effectLst/>
                <a:latin typeface="+mn-lt"/>
                <a:ea typeface="+mn-ea"/>
                <a:cs typeface="+mn-cs"/>
              </a:rPr>
              <a:t> the layout of a flow diagram,</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Identify the hazards at the delivery stage,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List controls necessary to control the hazards,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Implement corrective actions when necessary, and,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Complete delivery documentation.</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a:t>
            </a:fld>
            <a:endParaRPr lang="en-IE"/>
          </a:p>
        </p:txBody>
      </p:sp>
    </p:spTree>
    <p:extLst>
      <p:ext uri="{BB962C8B-B14F-4D97-AF65-F5344CB8AC3E}">
        <p14:creationId xmlns:p14="http://schemas.microsoft.com/office/powerpoint/2010/main" val="319770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Fridge Controls (0–5  degrees Celsius).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Fridges must be kept between </a:t>
            </a:r>
            <a:r>
              <a:rPr lang="en-IE" sz="1200" b="1" kern="1200" dirty="0">
                <a:solidFill>
                  <a:schemeClr val="tx1"/>
                </a:solidFill>
                <a:effectLst/>
                <a:latin typeface="+mn-lt"/>
                <a:ea typeface="+mn-ea"/>
                <a:cs typeface="+mn-cs"/>
              </a:rPr>
              <a:t>0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 and 5  degrees </a:t>
            </a:r>
            <a:r>
              <a:rPr lang="en-IE" sz="1200" b="1"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to prevent bacterial growth. </a:t>
            </a:r>
          </a:p>
          <a:p>
            <a:pPr lvl="0"/>
            <a:r>
              <a:rPr lang="en-IE" sz="1200" b="1" kern="1200" dirty="0">
                <a:solidFill>
                  <a:schemeClr val="tx1"/>
                </a:solidFill>
                <a:effectLst/>
                <a:latin typeface="+mn-lt"/>
                <a:ea typeface="+mn-ea"/>
                <a:cs typeface="+mn-cs"/>
              </a:rPr>
              <a:t>Keep doors closed,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Check seals regularly,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Do not overload.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Keep the fridge clean.</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Cover and label all foods.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Avoid prolonged storage.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Check temperatures at least twice daily</a:t>
            </a:r>
            <a:r>
              <a:rPr lang="en-IE" sz="1200" kern="1200" dirty="0">
                <a:solidFill>
                  <a:schemeClr val="tx1"/>
                </a:solidFill>
                <a:effectLst/>
                <a:latin typeface="+mn-lt"/>
                <a:ea typeface="+mn-ea"/>
                <a:cs typeface="+mn-cs"/>
              </a:rPr>
              <a:t> using a </a:t>
            </a:r>
            <a:r>
              <a:rPr lang="en-IE" sz="1200" b="1" kern="1200" dirty="0">
                <a:solidFill>
                  <a:schemeClr val="tx1"/>
                </a:solidFill>
                <a:effectLst/>
                <a:latin typeface="+mn-lt"/>
                <a:ea typeface="+mn-ea"/>
                <a:cs typeface="+mn-cs"/>
              </a:rPr>
              <a:t>clean, calibrated probe.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Report faults immediately</a:t>
            </a:r>
            <a:r>
              <a:rPr lang="en-IE" sz="1200" kern="1200" dirty="0">
                <a:solidFill>
                  <a:schemeClr val="tx1"/>
                </a:solidFill>
                <a:effectLst/>
                <a:latin typeface="+mn-lt"/>
                <a:ea typeface="+mn-ea"/>
                <a:cs typeface="+mn-cs"/>
              </a:rPr>
              <a:t> and take corrective action.</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15</a:t>
            </a:fld>
            <a:endParaRPr lang="en-IE"/>
          </a:p>
        </p:txBody>
      </p:sp>
    </p:spTree>
    <p:extLst>
      <p:ext uri="{BB962C8B-B14F-4D97-AF65-F5344CB8AC3E}">
        <p14:creationId xmlns:p14="http://schemas.microsoft.com/office/powerpoint/2010/main" val="132886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Freezer Controls (–18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 or lower).</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Freezers must be kept at </a:t>
            </a:r>
            <a:r>
              <a:rPr lang="en-IE" sz="1200" b="1" kern="1200" dirty="0">
                <a:solidFill>
                  <a:schemeClr val="tx1"/>
                </a:solidFill>
                <a:effectLst/>
                <a:latin typeface="+mn-lt"/>
                <a:ea typeface="+mn-ea"/>
                <a:cs typeface="+mn-cs"/>
              </a:rPr>
              <a:t>–18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 or lower</a:t>
            </a:r>
            <a:r>
              <a:rPr lang="en-IE" sz="1200" kern="1200" dirty="0">
                <a:solidFill>
                  <a:schemeClr val="tx1"/>
                </a:solidFill>
                <a:effectLst/>
                <a:latin typeface="+mn-lt"/>
                <a:ea typeface="+mn-ea"/>
                <a:cs typeface="+mn-cs"/>
              </a:rPr>
              <a:t> for safe long‑term storage. The workbook lists key rules:</a:t>
            </a:r>
          </a:p>
          <a:p>
            <a:pPr lvl="0"/>
            <a:r>
              <a:rPr lang="en-IE" sz="1200" b="1" kern="1200" dirty="0">
                <a:solidFill>
                  <a:schemeClr val="tx1"/>
                </a:solidFill>
                <a:effectLst/>
                <a:latin typeface="+mn-lt"/>
                <a:ea typeface="+mn-ea"/>
                <a:cs typeface="+mn-cs"/>
              </a:rPr>
              <a:t>Avoid prolonged storage.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Do not store food longer than 6 months</a:t>
            </a:r>
            <a:r>
              <a:rPr lang="en-IE" sz="1200" kern="1200" dirty="0">
                <a:solidFill>
                  <a:schemeClr val="tx1"/>
                </a:solidFill>
                <a:effectLst/>
                <a:latin typeface="+mn-lt"/>
                <a:ea typeface="+mn-ea"/>
                <a:cs typeface="+mn-cs"/>
              </a:rPr>
              <a:t> unless the freezer is suitable.</a:t>
            </a:r>
          </a:p>
          <a:p>
            <a:pPr lvl="0"/>
            <a:r>
              <a:rPr lang="en-IE" sz="1200" b="1" kern="1200" dirty="0">
                <a:solidFill>
                  <a:schemeClr val="tx1"/>
                </a:solidFill>
                <a:effectLst/>
                <a:latin typeface="+mn-lt"/>
                <a:ea typeface="+mn-ea"/>
                <a:cs typeface="+mn-cs"/>
              </a:rPr>
              <a:t>Wrap, date, and label all foods.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Label with date frozen and use‑by date.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Seal food properly</a:t>
            </a:r>
            <a:r>
              <a:rPr lang="en-IE" sz="1200" kern="1200" dirty="0">
                <a:solidFill>
                  <a:schemeClr val="tx1"/>
                </a:solidFill>
                <a:effectLst/>
                <a:latin typeface="+mn-lt"/>
                <a:ea typeface="+mn-ea"/>
                <a:cs typeface="+mn-cs"/>
              </a:rPr>
              <a:t> to prevent cross‑contamination.</a:t>
            </a:r>
          </a:p>
          <a:p>
            <a:pPr lvl="0"/>
            <a:r>
              <a:rPr lang="en-IE" sz="1200" b="1" kern="1200" dirty="0">
                <a:solidFill>
                  <a:schemeClr val="tx1"/>
                </a:solidFill>
                <a:effectLst/>
                <a:latin typeface="+mn-lt"/>
                <a:ea typeface="+mn-ea"/>
                <a:cs typeface="+mn-cs"/>
              </a:rPr>
              <a:t>Divide food into smaller portions</a:t>
            </a:r>
            <a:r>
              <a:rPr lang="en-IE" sz="1200" kern="1200" dirty="0">
                <a:solidFill>
                  <a:schemeClr val="tx1"/>
                </a:solidFill>
                <a:effectLst/>
                <a:latin typeface="+mn-lt"/>
                <a:ea typeface="+mn-ea"/>
                <a:cs typeface="+mn-cs"/>
              </a:rPr>
              <a:t> for faster freezing and defrosting.</a:t>
            </a:r>
          </a:p>
          <a:p>
            <a:pPr lvl="0"/>
            <a:r>
              <a:rPr lang="en-IE" sz="1200" b="1" kern="1200" dirty="0">
                <a:solidFill>
                  <a:schemeClr val="tx1"/>
                </a:solidFill>
                <a:effectLst/>
                <a:latin typeface="+mn-lt"/>
                <a:ea typeface="+mn-ea"/>
                <a:cs typeface="+mn-cs"/>
              </a:rPr>
              <a:t>Defrost and clean the freezer regularly.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Check and record temperatures twice daily.</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16</a:t>
            </a:fld>
            <a:endParaRPr lang="en-IE"/>
          </a:p>
        </p:txBody>
      </p:sp>
    </p:spTree>
    <p:extLst>
      <p:ext uri="{BB962C8B-B14F-4D97-AF65-F5344CB8AC3E}">
        <p14:creationId xmlns:p14="http://schemas.microsoft.com/office/powerpoint/2010/main" val="38569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what to do if a fridge fails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check food temperature with a probe.</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if above 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for </a:t>
            </a:r>
            <a:r>
              <a:rPr lang="en-IE" sz="1200" b="1" kern="1200" dirty="0">
                <a:solidFill>
                  <a:schemeClr val="tx1"/>
                </a:solidFill>
                <a:effectLst/>
                <a:latin typeface="+mn-lt"/>
                <a:ea typeface="+mn-ea"/>
                <a:cs typeface="+mn-cs"/>
              </a:rPr>
              <a:t>less than 2 hours</a:t>
            </a:r>
            <a:r>
              <a:rPr lang="en-IE" sz="1200" kern="1200" dirty="0">
                <a:solidFill>
                  <a:schemeClr val="tx1"/>
                </a:solidFill>
                <a:effectLst/>
                <a:latin typeface="+mn-lt"/>
                <a:ea typeface="+mn-ea"/>
                <a:cs typeface="+mn-cs"/>
              </a:rPr>
              <a:t>, use or restore to safe temperature.</a:t>
            </a:r>
          </a:p>
          <a:p>
            <a:pPr lvl="0"/>
            <a:r>
              <a:rPr lang="en-IE" sz="1200" kern="1200" dirty="0">
                <a:solidFill>
                  <a:schemeClr val="tx1"/>
                </a:solidFill>
                <a:effectLst/>
                <a:latin typeface="+mn-lt"/>
                <a:ea typeface="+mn-ea"/>
                <a:cs typeface="+mn-cs"/>
              </a:rPr>
              <a:t>if above 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for </a:t>
            </a:r>
            <a:r>
              <a:rPr lang="en-IE" sz="1200" b="1" kern="1200" dirty="0">
                <a:solidFill>
                  <a:schemeClr val="tx1"/>
                </a:solidFill>
                <a:effectLst/>
                <a:latin typeface="+mn-lt"/>
                <a:ea typeface="+mn-ea"/>
                <a:cs typeface="+mn-cs"/>
              </a:rPr>
              <a:t>2–4 hours</a:t>
            </a:r>
            <a:r>
              <a:rPr lang="en-IE" sz="1200" kern="1200" dirty="0">
                <a:solidFill>
                  <a:schemeClr val="tx1"/>
                </a:solidFill>
                <a:effectLst/>
                <a:latin typeface="+mn-lt"/>
                <a:ea typeface="+mn-ea"/>
                <a:cs typeface="+mn-cs"/>
              </a:rPr>
              <a:t>, use or discard.</a:t>
            </a:r>
          </a:p>
          <a:p>
            <a:pPr lvl="0"/>
            <a:r>
              <a:rPr lang="en-IE" sz="1200" kern="1200" dirty="0">
                <a:solidFill>
                  <a:schemeClr val="tx1"/>
                </a:solidFill>
                <a:effectLst/>
                <a:latin typeface="+mn-lt"/>
                <a:ea typeface="+mn-ea"/>
                <a:cs typeface="+mn-cs"/>
              </a:rPr>
              <a:t>if above 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for </a:t>
            </a:r>
            <a:r>
              <a:rPr lang="en-IE" sz="1200" b="1" kern="1200" dirty="0">
                <a:solidFill>
                  <a:schemeClr val="tx1"/>
                </a:solidFill>
                <a:effectLst/>
                <a:latin typeface="+mn-lt"/>
                <a:ea typeface="+mn-ea"/>
                <a:cs typeface="+mn-cs"/>
              </a:rPr>
              <a:t>more than 4 hours</a:t>
            </a:r>
            <a:r>
              <a:rPr lang="en-IE" sz="1200" kern="1200" dirty="0">
                <a:solidFill>
                  <a:schemeClr val="tx1"/>
                </a:solidFill>
                <a:effectLst/>
                <a:latin typeface="+mn-lt"/>
                <a:ea typeface="+mn-ea"/>
                <a:cs typeface="+mn-cs"/>
              </a:rPr>
              <a:t>, discard.</a:t>
            </a:r>
          </a:p>
          <a:p>
            <a:pPr lvl="0"/>
            <a:r>
              <a:rPr lang="en-IE" sz="1200" kern="1200" dirty="0">
                <a:solidFill>
                  <a:schemeClr val="tx1"/>
                </a:solidFill>
                <a:effectLst/>
                <a:latin typeface="+mn-lt"/>
                <a:ea typeface="+mn-ea"/>
                <a:cs typeface="+mn-cs"/>
              </a:rPr>
              <a:t>if safe to keep, transfer to another working fridge.</a:t>
            </a:r>
          </a:p>
          <a:p>
            <a:pPr lvl="0"/>
            <a:r>
              <a:rPr lang="en-IE" sz="1200" b="1" kern="1200" dirty="0">
                <a:solidFill>
                  <a:schemeClr val="tx1"/>
                </a:solidFill>
                <a:effectLst/>
                <a:latin typeface="+mn-lt"/>
                <a:ea typeface="+mn-ea"/>
                <a:cs typeface="+mn-cs"/>
              </a:rPr>
              <a:t>monitor every hour.</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report to supervisor</a:t>
            </a:r>
            <a:r>
              <a:rPr lang="en-IE" sz="1200" kern="1200" dirty="0">
                <a:solidFill>
                  <a:schemeClr val="tx1"/>
                </a:solidFill>
                <a:effectLst/>
                <a:latin typeface="+mn-lt"/>
                <a:ea typeface="+mn-ea"/>
                <a:cs typeface="+mn-cs"/>
              </a:rPr>
              <a:t> and </a:t>
            </a:r>
            <a:r>
              <a:rPr lang="en-IE" sz="1200" b="1" kern="1200" dirty="0">
                <a:solidFill>
                  <a:schemeClr val="tx1"/>
                </a:solidFill>
                <a:effectLst/>
                <a:latin typeface="+mn-lt"/>
                <a:ea typeface="+mn-ea"/>
                <a:cs typeface="+mn-cs"/>
              </a:rPr>
              <a:t>call repair service.</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17</a:t>
            </a:fld>
            <a:endParaRPr lang="en-IE"/>
          </a:p>
        </p:txBody>
      </p:sp>
    </p:spTree>
    <p:extLst>
      <p:ext uri="{BB962C8B-B14F-4D97-AF65-F5344CB8AC3E}">
        <p14:creationId xmlns:p14="http://schemas.microsoft.com/office/powerpoint/2010/main" val="3468656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What to do if a freezer fails.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If food is </a:t>
            </a:r>
            <a:r>
              <a:rPr lang="en-IE" sz="1200" b="1" kern="1200" dirty="0">
                <a:solidFill>
                  <a:schemeClr val="tx1"/>
                </a:solidFill>
                <a:effectLst/>
                <a:latin typeface="+mn-lt"/>
                <a:ea typeface="+mn-ea"/>
                <a:cs typeface="+mn-cs"/>
              </a:rPr>
              <a:t>still frozen</a:t>
            </a:r>
            <a:r>
              <a:rPr lang="en-IE" sz="1200" kern="1200" dirty="0">
                <a:solidFill>
                  <a:schemeClr val="tx1"/>
                </a:solidFill>
                <a:effectLst/>
                <a:latin typeface="+mn-lt"/>
                <a:ea typeface="+mn-ea"/>
                <a:cs typeface="+mn-cs"/>
              </a:rPr>
              <a:t>, move to another freezer.</a:t>
            </a:r>
          </a:p>
          <a:p>
            <a:pPr lvl="0"/>
            <a:r>
              <a:rPr lang="en-IE" sz="1200" kern="1200" dirty="0">
                <a:solidFill>
                  <a:schemeClr val="tx1"/>
                </a:solidFill>
                <a:effectLst/>
                <a:latin typeface="+mn-lt"/>
                <a:ea typeface="+mn-ea"/>
                <a:cs typeface="+mn-cs"/>
              </a:rPr>
              <a:t>If food is </a:t>
            </a:r>
            <a:r>
              <a:rPr lang="en-IE" sz="1200" b="1" kern="1200" dirty="0">
                <a:solidFill>
                  <a:schemeClr val="tx1"/>
                </a:solidFill>
                <a:effectLst/>
                <a:latin typeface="+mn-lt"/>
                <a:ea typeface="+mn-ea"/>
                <a:cs typeface="+mn-cs"/>
              </a:rPr>
              <a:t>partially defrosted</a:t>
            </a:r>
            <a:r>
              <a:rPr lang="en-IE" sz="1200" kern="1200" dirty="0">
                <a:solidFill>
                  <a:schemeClr val="tx1"/>
                </a:solidFill>
                <a:effectLst/>
                <a:latin typeface="+mn-lt"/>
                <a:ea typeface="+mn-ea"/>
                <a:cs typeface="+mn-cs"/>
              </a:rPr>
              <a:t>, continue defrosting and use.</a:t>
            </a:r>
          </a:p>
          <a:p>
            <a:pPr lvl="0"/>
            <a:r>
              <a:rPr lang="en-IE" sz="1200" kern="1200" dirty="0">
                <a:solidFill>
                  <a:schemeClr val="tx1"/>
                </a:solidFill>
                <a:effectLst/>
                <a:latin typeface="+mn-lt"/>
                <a:ea typeface="+mn-ea"/>
                <a:cs typeface="+mn-cs"/>
              </a:rPr>
              <a:t>If food is </a:t>
            </a:r>
            <a:r>
              <a:rPr lang="en-IE" sz="1200" b="1" kern="1200" dirty="0">
                <a:solidFill>
                  <a:schemeClr val="tx1"/>
                </a:solidFill>
                <a:effectLst/>
                <a:latin typeface="+mn-lt"/>
                <a:ea typeface="+mn-ea"/>
                <a:cs typeface="+mn-cs"/>
              </a:rPr>
              <a:t>fully defrosted</a:t>
            </a:r>
            <a:r>
              <a:rPr lang="en-IE" sz="1200" kern="1200" dirty="0">
                <a:solidFill>
                  <a:schemeClr val="tx1"/>
                </a:solidFill>
                <a:effectLst/>
                <a:latin typeface="+mn-lt"/>
                <a:ea typeface="+mn-ea"/>
                <a:cs typeface="+mn-cs"/>
              </a:rPr>
              <a:t>, cook and use immediately or discard.</a:t>
            </a:r>
          </a:p>
          <a:p>
            <a:pPr lvl="0"/>
            <a:r>
              <a:rPr lang="en-IE" sz="1200" b="1" kern="1200" dirty="0">
                <a:solidFill>
                  <a:schemeClr val="tx1"/>
                </a:solidFill>
                <a:effectLst/>
                <a:latin typeface="+mn-lt"/>
                <a:ea typeface="+mn-ea"/>
                <a:cs typeface="+mn-cs"/>
              </a:rPr>
              <a:t>Remove, repair, or replace</a:t>
            </a:r>
            <a:r>
              <a:rPr lang="en-IE" sz="1200" kern="1200" dirty="0">
                <a:solidFill>
                  <a:schemeClr val="tx1"/>
                </a:solidFill>
                <a:effectLst/>
                <a:latin typeface="+mn-lt"/>
                <a:ea typeface="+mn-ea"/>
                <a:cs typeface="+mn-cs"/>
              </a:rPr>
              <a:t> any unit that cannot maintain safe temperatures.</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18</a:t>
            </a:fld>
            <a:endParaRPr lang="en-IE"/>
          </a:p>
        </p:txBody>
      </p:sp>
    </p:spTree>
    <p:extLst>
      <p:ext uri="{BB962C8B-B14F-4D97-AF65-F5344CB8AC3E}">
        <p14:creationId xmlns:p14="http://schemas.microsoft.com/office/powerpoint/2010/main" val="4004066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Unit 10 HACCP. Food Processing.</a:t>
            </a:r>
          </a:p>
          <a:p>
            <a:r>
              <a:rPr lang="en-IE" sz="1200" kern="1200" dirty="0">
                <a:solidFill>
                  <a:schemeClr val="tx1"/>
                </a:solidFill>
                <a:effectLst/>
                <a:latin typeface="+mn-lt"/>
                <a:ea typeface="+mn-ea"/>
                <a:cs typeface="+mn-cs"/>
              </a:rPr>
              <a:t>On completion of this unit, earners will be able to:</a:t>
            </a:r>
          </a:p>
          <a:p>
            <a:r>
              <a:rPr lang="en-IE" sz="1200" kern="1200" dirty="0">
                <a:solidFill>
                  <a:schemeClr val="tx1"/>
                </a:solidFill>
                <a:effectLst/>
                <a:latin typeface="+mn-lt"/>
                <a:ea typeface="+mn-ea"/>
                <a:cs typeface="+mn-cs"/>
              </a:rPr>
              <a:t>Demonstrate operational procedures at processing,</a:t>
            </a:r>
          </a:p>
          <a:p>
            <a:r>
              <a:rPr lang="en-IE" sz="1200" kern="1200" dirty="0">
                <a:solidFill>
                  <a:schemeClr val="tx1"/>
                </a:solidFill>
                <a:effectLst/>
                <a:latin typeface="+mn-lt"/>
                <a:ea typeface="+mn-ea"/>
                <a:cs typeface="+mn-cs"/>
              </a:rPr>
              <a:t>Control hazards by visual inspection and temperature control,</a:t>
            </a:r>
          </a:p>
          <a:p>
            <a:r>
              <a:rPr lang="en-IE" sz="1200" kern="1200" dirty="0">
                <a:solidFill>
                  <a:schemeClr val="tx1"/>
                </a:solidFill>
                <a:effectLst/>
                <a:latin typeface="+mn-lt"/>
                <a:ea typeface="+mn-ea"/>
                <a:cs typeface="+mn-cs"/>
              </a:rPr>
              <a:t>Implement corrective actions when required, and,</a:t>
            </a:r>
          </a:p>
          <a:p>
            <a:r>
              <a:rPr lang="en-IE" sz="1200" kern="1200" dirty="0">
                <a:solidFill>
                  <a:schemeClr val="tx1"/>
                </a:solidFill>
                <a:effectLst/>
                <a:latin typeface="+mn-lt"/>
                <a:ea typeface="+mn-ea"/>
                <a:cs typeface="+mn-cs"/>
              </a:rPr>
              <a:t>Demonstrate the skill of completing records for these step.</a:t>
            </a:r>
          </a:p>
        </p:txBody>
      </p:sp>
      <p:sp>
        <p:nvSpPr>
          <p:cNvPr id="4" name="Slide Number Placeholder 3"/>
          <p:cNvSpPr>
            <a:spLocks noGrp="1"/>
          </p:cNvSpPr>
          <p:nvPr>
            <p:ph type="sldNum" sz="quarter" idx="5"/>
          </p:nvPr>
        </p:nvSpPr>
        <p:spPr/>
        <p:txBody>
          <a:bodyPr/>
          <a:lstStyle/>
          <a:p>
            <a:fld id="{7CF8DB53-740E-4648-BFE8-434704B743BF}" type="slidenum">
              <a:rPr lang="en-IE" smtClean="0"/>
              <a:t>22</a:t>
            </a:fld>
            <a:endParaRPr lang="en-IE"/>
          </a:p>
        </p:txBody>
      </p:sp>
    </p:spTree>
    <p:extLst>
      <p:ext uri="{BB962C8B-B14F-4D97-AF65-F5344CB8AC3E}">
        <p14:creationId xmlns:p14="http://schemas.microsoft.com/office/powerpoint/2010/main" val="101799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Menu planning and preparation.</a:t>
            </a:r>
          </a:p>
          <a:p>
            <a:r>
              <a:rPr lang="en-IE" sz="1200" kern="1200" dirty="0">
                <a:solidFill>
                  <a:schemeClr val="tx1"/>
                </a:solidFill>
                <a:effectLst/>
                <a:latin typeface="+mn-lt"/>
                <a:ea typeface="+mn-ea"/>
                <a:cs typeface="+mn-cs"/>
              </a:rPr>
              <a:t>When planning menus, a food business must ensure that all allergens are identified and presented in written form to customers or staff consuming the food. To prevent added risk, standardized recipes can help the business avoid accidental contamination. Staff should be trained in allergen awareness and control. Special attention should be paid to where ingredients may be substituted, especially by suppliers. You must show allergens on your menu.</a:t>
            </a:r>
          </a:p>
          <a:p>
            <a:r>
              <a:rPr lang="en-IE" sz="1200" b="1" kern="1200" dirty="0">
                <a:solidFill>
                  <a:schemeClr val="tx1"/>
                </a:solidFill>
                <a:effectLst/>
                <a:latin typeface="+mn-lt"/>
                <a:ea typeface="+mn-ea"/>
                <a:cs typeface="+mn-cs"/>
              </a:rPr>
              <a:t>Declaring allergens on menus.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Allergen declarations must be </a:t>
            </a:r>
            <a:r>
              <a:rPr lang="en-IE" sz="1200" b="1" kern="1200" dirty="0">
                <a:solidFill>
                  <a:schemeClr val="tx1"/>
                </a:solidFill>
                <a:effectLst/>
                <a:latin typeface="+mn-lt"/>
                <a:ea typeface="+mn-ea"/>
                <a:cs typeface="+mn-cs"/>
              </a:rPr>
              <a:t>specific and accurate</a:t>
            </a:r>
            <a:r>
              <a:rPr lang="en-IE" sz="1200" kern="1200" dirty="0">
                <a:solidFill>
                  <a:schemeClr val="tx1"/>
                </a:solidFill>
                <a:effectLst/>
                <a:latin typeface="+mn-lt"/>
                <a:ea typeface="+mn-ea"/>
                <a:cs typeface="+mn-cs"/>
              </a:rPr>
              <a:t>. </a:t>
            </a:r>
          </a:p>
          <a:p>
            <a:r>
              <a:rPr lang="en-IE" sz="1200" b="1" kern="1200" dirty="0">
                <a:solidFill>
                  <a:schemeClr val="tx1"/>
                </a:solidFill>
                <a:effectLst/>
                <a:latin typeface="+mn-lt"/>
                <a:ea typeface="+mn-ea"/>
                <a:cs typeface="+mn-cs"/>
              </a:rPr>
              <a:t>Voluntary statements.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Statements like “prepared in a kitchen that uses </a:t>
            </a:r>
            <a:r>
              <a:rPr lang="en-IE" sz="1200" kern="1200" dirty="0" err="1">
                <a:solidFill>
                  <a:schemeClr val="tx1"/>
                </a:solidFill>
                <a:effectLst/>
                <a:latin typeface="+mn-lt"/>
                <a:ea typeface="+mn-ea"/>
                <a:cs typeface="+mn-cs"/>
              </a:rPr>
              <a:t>nuts”“may</a:t>
            </a:r>
            <a:r>
              <a:rPr lang="en-IE" sz="1200" kern="1200" dirty="0">
                <a:solidFill>
                  <a:schemeClr val="tx1"/>
                </a:solidFill>
                <a:effectLst/>
                <a:latin typeface="+mn-lt"/>
                <a:ea typeface="+mn-ea"/>
                <a:cs typeface="+mn-cs"/>
              </a:rPr>
              <a:t> contain wheat” are </a:t>
            </a:r>
            <a:r>
              <a:rPr lang="en-IE" sz="1200" b="1" kern="1200" dirty="0">
                <a:solidFill>
                  <a:schemeClr val="tx1"/>
                </a:solidFill>
                <a:effectLst/>
                <a:latin typeface="+mn-lt"/>
                <a:ea typeface="+mn-ea"/>
                <a:cs typeface="+mn-cs"/>
              </a:rPr>
              <a:t>voluntary warnings</a:t>
            </a:r>
            <a:r>
              <a:rPr lang="en-IE" sz="1200" kern="1200" dirty="0">
                <a:solidFill>
                  <a:schemeClr val="tx1"/>
                </a:solidFill>
                <a:effectLst/>
                <a:latin typeface="+mn-lt"/>
                <a:ea typeface="+mn-ea"/>
                <a:cs typeface="+mn-cs"/>
              </a:rPr>
              <a:t>, not official allergen declarations. They do not meet legal requirements but can help raise awareness.</a:t>
            </a:r>
          </a:p>
          <a:p>
            <a:r>
              <a:rPr lang="en-IE" sz="1200" b="1" kern="1200" dirty="0">
                <a:solidFill>
                  <a:schemeClr val="tx1"/>
                </a:solidFill>
                <a:effectLst/>
                <a:latin typeface="+mn-lt"/>
                <a:ea typeface="+mn-ea"/>
                <a:cs typeface="+mn-cs"/>
              </a:rPr>
              <a:t>Other ingredients to watch.</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Cooking oil is an ingredient.</a:t>
            </a:r>
            <a:endParaRPr lang="en-IE" sz="1200" kern="1200" dirty="0">
              <a:solidFill>
                <a:schemeClr val="tx1"/>
              </a:solidFill>
              <a:effectLst/>
              <a:latin typeface="+mn-lt"/>
              <a:ea typeface="+mn-ea"/>
              <a:cs typeface="+mn-cs"/>
            </a:endParaRPr>
          </a:p>
          <a:p>
            <a:pPr lvl="1"/>
            <a:r>
              <a:rPr lang="en-IE" sz="1200" kern="1200" dirty="0">
                <a:solidFill>
                  <a:schemeClr val="tx1"/>
                </a:solidFill>
                <a:effectLst/>
                <a:latin typeface="+mn-lt"/>
                <a:ea typeface="+mn-ea"/>
                <a:cs typeface="+mn-cs"/>
              </a:rPr>
              <a:t>If food is cooked in </a:t>
            </a:r>
            <a:r>
              <a:rPr lang="en-IE" sz="1200" b="1" kern="1200" dirty="0">
                <a:solidFill>
                  <a:schemeClr val="tx1"/>
                </a:solidFill>
                <a:effectLst/>
                <a:latin typeface="+mn-lt"/>
                <a:ea typeface="+mn-ea"/>
                <a:cs typeface="+mn-cs"/>
              </a:rPr>
              <a:t>peanut oil</a:t>
            </a:r>
            <a:r>
              <a:rPr lang="en-IE" sz="1200" kern="1200" dirty="0">
                <a:solidFill>
                  <a:schemeClr val="tx1"/>
                </a:solidFill>
                <a:effectLst/>
                <a:latin typeface="+mn-lt"/>
                <a:ea typeface="+mn-ea"/>
                <a:cs typeface="+mn-cs"/>
              </a:rPr>
              <a:t>, it must be declared as containing </a:t>
            </a:r>
            <a:r>
              <a:rPr lang="en-IE" sz="1200" b="1" kern="1200" dirty="0">
                <a:solidFill>
                  <a:schemeClr val="tx1"/>
                </a:solidFill>
                <a:effectLst/>
                <a:latin typeface="+mn-lt"/>
                <a:ea typeface="+mn-ea"/>
                <a:cs typeface="+mn-cs"/>
              </a:rPr>
              <a:t>peanuts</a:t>
            </a:r>
            <a:endParaRPr lang="en-IE" sz="1200" kern="1200" dirty="0">
              <a:solidFill>
                <a:schemeClr val="tx1"/>
              </a:solidFill>
              <a:effectLst/>
              <a:latin typeface="+mn-lt"/>
              <a:ea typeface="+mn-ea"/>
              <a:cs typeface="+mn-cs"/>
            </a:endParaRPr>
          </a:p>
          <a:p>
            <a:pPr lvl="1"/>
            <a:r>
              <a:rPr lang="en-IE" sz="1200" kern="1200" dirty="0">
                <a:solidFill>
                  <a:schemeClr val="tx1"/>
                </a:solidFill>
                <a:effectLst/>
                <a:latin typeface="+mn-lt"/>
                <a:ea typeface="+mn-ea"/>
                <a:cs typeface="+mn-cs"/>
              </a:rPr>
              <a:t>If vegetable oil was previously used to cook fish, </a:t>
            </a:r>
            <a:r>
              <a:rPr lang="en-IE" sz="1200" b="1" kern="1200" dirty="0">
                <a:solidFill>
                  <a:schemeClr val="tx1"/>
                </a:solidFill>
                <a:effectLst/>
                <a:latin typeface="+mn-lt"/>
                <a:ea typeface="+mn-ea"/>
                <a:cs typeface="+mn-cs"/>
              </a:rPr>
              <a:t>no fish declaration is required</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Proper menu planning and allergen control prevents allergic reactions, protect vulnerable customers, ensure legal compliance, builds trust and professionalism and reduces risk of food recalls or legal action.</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23</a:t>
            </a:fld>
            <a:endParaRPr lang="en-IE"/>
          </a:p>
        </p:txBody>
      </p:sp>
    </p:spTree>
    <p:extLst>
      <p:ext uri="{BB962C8B-B14F-4D97-AF65-F5344CB8AC3E}">
        <p14:creationId xmlns:p14="http://schemas.microsoft.com/office/powerpoint/2010/main" val="284202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General controls during food preparation.</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To </a:t>
            </a:r>
            <a:r>
              <a:rPr lang="en-IE" sz="1200" b="1" kern="1200" dirty="0">
                <a:solidFill>
                  <a:schemeClr val="tx1"/>
                </a:solidFill>
                <a:effectLst/>
                <a:latin typeface="+mn-lt"/>
                <a:ea typeface="+mn-ea"/>
                <a:cs typeface="+mn-cs"/>
              </a:rPr>
              <a:t>prevent contamination and </a:t>
            </a:r>
            <a:r>
              <a:rPr lang="en-IE" sz="1200" kern="1200" dirty="0">
                <a:solidFill>
                  <a:schemeClr val="tx1"/>
                </a:solidFill>
                <a:effectLst/>
                <a:latin typeface="+mn-lt"/>
                <a:ea typeface="+mn-ea"/>
                <a:cs typeface="+mn-cs"/>
              </a:rPr>
              <a:t>keep food safe, the following controls must be consistently applied:</a:t>
            </a:r>
          </a:p>
          <a:p>
            <a:pPr lvl="0"/>
            <a:r>
              <a:rPr lang="en-IE" sz="1200" b="1" kern="1200" dirty="0">
                <a:solidFill>
                  <a:schemeClr val="tx1"/>
                </a:solidFill>
                <a:effectLst/>
                <a:latin typeface="+mn-lt"/>
                <a:ea typeface="+mn-ea"/>
                <a:cs typeface="+mn-cs"/>
              </a:rPr>
              <a:t>Fully operational prerequisite programmes</a:t>
            </a:r>
            <a:r>
              <a:rPr lang="en-IE" sz="1200" kern="1200" dirty="0">
                <a:solidFill>
                  <a:schemeClr val="tx1"/>
                </a:solidFill>
                <a:effectLst/>
                <a:latin typeface="+mn-lt"/>
                <a:ea typeface="+mn-ea"/>
                <a:cs typeface="+mn-cs"/>
              </a:rPr>
              <a:t> including cleaning, pest control, waste management, staff hygiene and maintenance.</a:t>
            </a:r>
          </a:p>
          <a:p>
            <a:pPr lvl="0"/>
            <a:r>
              <a:rPr lang="en-IE" sz="1200" b="1" kern="1200" dirty="0">
                <a:solidFill>
                  <a:schemeClr val="tx1"/>
                </a:solidFill>
                <a:effectLst/>
                <a:latin typeface="+mn-lt"/>
                <a:ea typeface="+mn-ea"/>
                <a:cs typeface="+mn-cs"/>
              </a:rPr>
              <a:t>Strict zoning and colour coding</a:t>
            </a:r>
            <a:r>
              <a:rPr lang="en-IE" sz="1200" kern="1200" dirty="0">
                <a:solidFill>
                  <a:schemeClr val="tx1"/>
                </a:solidFill>
                <a:effectLst/>
                <a:latin typeface="+mn-lt"/>
                <a:ea typeface="+mn-ea"/>
                <a:cs typeface="+mn-cs"/>
              </a:rPr>
              <a:t> prevents raw and ready‑to‑eat foods from coming into contact.</a:t>
            </a:r>
          </a:p>
          <a:p>
            <a:pPr lvl="0"/>
            <a:r>
              <a:rPr lang="en-IE" sz="1200" b="1" kern="1200" dirty="0">
                <a:solidFill>
                  <a:schemeClr val="tx1"/>
                </a:solidFill>
                <a:effectLst/>
                <a:latin typeface="+mn-lt"/>
                <a:ea typeface="+mn-ea"/>
                <a:cs typeface="+mn-cs"/>
              </a:rPr>
              <a:t>Keep raw and ready‑to‑eat foods separate at all times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Thorough cleaning and disinfection</a:t>
            </a:r>
            <a:r>
              <a:rPr lang="en-IE" sz="1200" kern="1200" dirty="0">
                <a:solidFill>
                  <a:schemeClr val="tx1"/>
                </a:solidFill>
                <a:effectLst/>
                <a:latin typeface="+mn-lt"/>
                <a:ea typeface="+mn-ea"/>
                <a:cs typeface="+mn-cs"/>
              </a:rPr>
              <a:t> of work surfaces, utensils, chopping boards, and equipment must be cleaned between tasks.</a:t>
            </a:r>
          </a:p>
          <a:p>
            <a:pPr lvl="0"/>
            <a:r>
              <a:rPr lang="en-IE" sz="1200" b="1" kern="1200" dirty="0">
                <a:solidFill>
                  <a:schemeClr val="tx1"/>
                </a:solidFill>
                <a:effectLst/>
                <a:latin typeface="+mn-lt"/>
                <a:ea typeface="+mn-ea"/>
                <a:cs typeface="+mn-cs"/>
              </a:rPr>
              <a:t>Excellent staff hygiene</a:t>
            </a:r>
            <a:r>
              <a:rPr lang="en-IE" sz="1200" kern="1200" dirty="0">
                <a:solidFill>
                  <a:schemeClr val="tx1"/>
                </a:solidFill>
                <a:effectLst/>
                <a:latin typeface="+mn-lt"/>
                <a:ea typeface="+mn-ea"/>
                <a:cs typeface="+mn-cs"/>
              </a:rPr>
              <a:t> including frequent handwashing, clean uniforms, no jewellery, correct glove use.</a:t>
            </a:r>
          </a:p>
          <a:p>
            <a:pPr lvl="0"/>
            <a:r>
              <a:rPr lang="en-IE" sz="1200" b="1" kern="1200" dirty="0">
                <a:solidFill>
                  <a:schemeClr val="tx1"/>
                </a:solidFill>
                <a:effectLst/>
                <a:latin typeface="+mn-lt"/>
                <a:ea typeface="+mn-ea"/>
                <a:cs typeface="+mn-cs"/>
              </a:rPr>
              <a:t>Allergen awareness and control</a:t>
            </a:r>
            <a:r>
              <a:rPr lang="en-IE" sz="1200" kern="1200" dirty="0">
                <a:solidFill>
                  <a:schemeClr val="tx1"/>
                </a:solidFill>
                <a:effectLst/>
                <a:latin typeface="+mn-lt"/>
                <a:ea typeface="+mn-ea"/>
                <a:cs typeface="+mn-cs"/>
              </a:rPr>
              <a:t> such as check labels, follow customer requests, avoid cross‑contact.</a:t>
            </a:r>
          </a:p>
          <a:p>
            <a:pPr lvl="0"/>
            <a:r>
              <a:rPr lang="en-IE" sz="1200" b="1" kern="1200" dirty="0">
                <a:solidFill>
                  <a:schemeClr val="tx1"/>
                </a:solidFill>
                <a:effectLst/>
                <a:latin typeface="+mn-lt"/>
                <a:ea typeface="+mn-ea"/>
                <a:cs typeface="+mn-cs"/>
              </a:rPr>
              <a:t>Avoid over‑handling food</a:t>
            </a:r>
            <a:r>
              <a:rPr lang="en-IE" sz="1200" kern="1200" dirty="0">
                <a:solidFill>
                  <a:schemeClr val="tx1"/>
                </a:solidFill>
                <a:effectLst/>
                <a:latin typeface="+mn-lt"/>
                <a:ea typeface="+mn-ea"/>
                <a:cs typeface="+mn-cs"/>
              </a:rPr>
              <a:t> by using scoops, tongs, utensils.</a:t>
            </a:r>
          </a:p>
          <a:p>
            <a:pPr lvl="0"/>
            <a:r>
              <a:rPr lang="en-IE" sz="1200" b="1" kern="1200" dirty="0">
                <a:solidFill>
                  <a:schemeClr val="tx1"/>
                </a:solidFill>
                <a:effectLst/>
                <a:latin typeface="+mn-lt"/>
                <a:ea typeface="+mn-ea"/>
                <a:cs typeface="+mn-cs"/>
              </a:rPr>
              <a:t>Check dates on all ingredients</a:t>
            </a:r>
            <a:r>
              <a:rPr lang="en-IE" sz="1200" kern="1200" dirty="0">
                <a:solidFill>
                  <a:schemeClr val="tx1"/>
                </a:solidFill>
                <a:effectLst/>
                <a:latin typeface="+mn-lt"/>
                <a:ea typeface="+mn-ea"/>
                <a:cs typeface="+mn-cs"/>
              </a:rPr>
              <a:t>. This prevents use of out‑of‑date or spoiled food.</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24</a:t>
            </a:fld>
            <a:endParaRPr lang="en-IE"/>
          </a:p>
        </p:txBody>
      </p:sp>
    </p:spTree>
    <p:extLst>
      <p:ext uri="{BB962C8B-B14F-4D97-AF65-F5344CB8AC3E}">
        <p14:creationId xmlns:p14="http://schemas.microsoft.com/office/powerpoint/2010/main" val="1771601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 Zoning.</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Zoning means having </a:t>
            </a:r>
            <a:r>
              <a:rPr lang="en-IE" sz="1200" b="1" kern="1200" dirty="0">
                <a:solidFill>
                  <a:schemeClr val="tx1"/>
                </a:solidFill>
                <a:effectLst/>
                <a:latin typeface="+mn-lt"/>
                <a:ea typeface="+mn-ea"/>
                <a:cs typeface="+mn-cs"/>
              </a:rPr>
              <a:t>different areas</a:t>
            </a:r>
            <a:r>
              <a:rPr lang="en-IE" sz="1200" kern="1200" dirty="0">
                <a:solidFill>
                  <a:schemeClr val="tx1"/>
                </a:solidFill>
                <a:effectLst/>
                <a:latin typeface="+mn-lt"/>
                <a:ea typeface="+mn-ea"/>
                <a:cs typeface="+mn-cs"/>
              </a:rPr>
              <a:t> for different types of food. In a large premises, zones may include raw meat area, raw vegetable area, salad area, dessert area and cooked food area.</a:t>
            </a:r>
          </a:p>
          <a:p>
            <a:r>
              <a:rPr lang="en-IE" sz="1200" kern="1200" dirty="0">
                <a:solidFill>
                  <a:schemeClr val="tx1"/>
                </a:solidFill>
                <a:effectLst/>
                <a:latin typeface="+mn-lt"/>
                <a:ea typeface="+mn-ea"/>
                <a:cs typeface="+mn-cs"/>
              </a:rPr>
              <a:t>This physical separation reduces the risk of harmful bacteria spreading.</a:t>
            </a:r>
          </a:p>
          <a:p>
            <a:r>
              <a:rPr lang="en-IE" sz="1200" b="1" kern="1200" dirty="0">
                <a:solidFill>
                  <a:schemeClr val="tx1"/>
                </a:solidFill>
                <a:effectLst/>
                <a:latin typeface="+mn-lt"/>
                <a:ea typeface="+mn-ea"/>
                <a:cs typeface="+mn-cs"/>
              </a:rPr>
              <a:t>Time zoning.</a:t>
            </a:r>
            <a:endParaRPr lang="en-IE" sz="1200" kern="1200" dirty="0">
              <a:solidFill>
                <a:schemeClr val="tx1"/>
              </a:solidFill>
              <a:effectLst/>
              <a:latin typeface="+mn-lt"/>
              <a:ea typeface="+mn-ea"/>
              <a:cs typeface="+mn-cs"/>
            </a:endParaRPr>
          </a:p>
          <a:p>
            <a:r>
              <a:rPr lang="en-IE" sz="1200" b="1" i="1" kern="1200" dirty="0">
                <a:solidFill>
                  <a:schemeClr val="tx1"/>
                </a:solidFill>
                <a:effectLst/>
                <a:latin typeface="+mn-lt"/>
                <a:ea typeface="+mn-ea"/>
                <a:cs typeface="+mn-cs"/>
              </a:rPr>
              <a:t>This is used when space is limited</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Small kitchens may not have separate physical zones. Instead, they use </a:t>
            </a:r>
            <a:r>
              <a:rPr lang="en-IE" sz="1200" b="1" kern="1200" dirty="0">
                <a:solidFill>
                  <a:schemeClr val="tx1"/>
                </a:solidFill>
                <a:effectLst/>
                <a:latin typeface="+mn-lt"/>
                <a:ea typeface="+mn-ea"/>
                <a:cs typeface="+mn-cs"/>
              </a:rPr>
              <a:t>time zoning</a:t>
            </a:r>
            <a:r>
              <a:rPr lang="en-IE" sz="1200" kern="1200" dirty="0">
                <a:solidFill>
                  <a:schemeClr val="tx1"/>
                </a:solidFill>
                <a:effectLst/>
                <a:latin typeface="+mn-lt"/>
                <a:ea typeface="+mn-ea"/>
                <a:cs typeface="+mn-cs"/>
              </a:rPr>
              <a:t>: prepare one type of food first, clean and disinfect thoroughly, then prepare the next type</a:t>
            </a:r>
          </a:p>
          <a:p>
            <a:r>
              <a:rPr lang="en-IE" sz="1200" kern="1200" dirty="0">
                <a:solidFill>
                  <a:schemeClr val="tx1"/>
                </a:solidFill>
                <a:effectLst/>
                <a:latin typeface="+mn-lt"/>
                <a:ea typeface="+mn-ea"/>
                <a:cs typeface="+mn-cs"/>
              </a:rPr>
              <a:t>This prevents cross‑contamination even in tight spaces.</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25</a:t>
            </a:fld>
            <a:endParaRPr lang="en-IE"/>
          </a:p>
        </p:txBody>
      </p:sp>
    </p:spTree>
    <p:extLst>
      <p:ext uri="{BB962C8B-B14F-4D97-AF65-F5344CB8AC3E}">
        <p14:creationId xmlns:p14="http://schemas.microsoft.com/office/powerpoint/2010/main" val="60256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a:solidFill>
                  <a:schemeClr val="tx1"/>
                </a:solidFill>
                <a:effectLst/>
                <a:latin typeface="+mn-lt"/>
                <a:ea typeface="+mn-ea"/>
                <a:cs typeface="+mn-cs"/>
              </a:rPr>
              <a:t>additional food preparation controls.</a:t>
            </a:r>
          </a:p>
          <a:p>
            <a:pPr lvl="0"/>
            <a:r>
              <a:rPr lang="en-IE" sz="1200" kern="1200" dirty="0">
                <a:solidFill>
                  <a:schemeClr val="tx1"/>
                </a:solidFill>
                <a:effectLst/>
                <a:latin typeface="+mn-lt"/>
                <a:ea typeface="+mn-ea"/>
                <a:cs typeface="+mn-cs"/>
              </a:rPr>
              <a:t>keep food out of the </a:t>
            </a:r>
            <a:r>
              <a:rPr lang="en-IE" sz="1200" b="1" kern="1200" dirty="0">
                <a:solidFill>
                  <a:schemeClr val="tx1"/>
                </a:solidFill>
                <a:effectLst/>
                <a:latin typeface="+mn-lt"/>
                <a:ea typeface="+mn-ea"/>
                <a:cs typeface="+mn-cs"/>
              </a:rPr>
              <a:t>danger zone (5 –63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do not prepare food too far in advance.</a:t>
            </a:r>
          </a:p>
          <a:p>
            <a:pPr lvl="0"/>
            <a:r>
              <a:rPr lang="en-IE" sz="1200" kern="1200" dirty="0">
                <a:solidFill>
                  <a:schemeClr val="tx1"/>
                </a:solidFill>
                <a:effectLst/>
                <a:latin typeface="+mn-lt"/>
                <a:ea typeface="+mn-ea"/>
                <a:cs typeface="+mn-cs"/>
              </a:rPr>
              <a:t>never put </a:t>
            </a:r>
            <a:r>
              <a:rPr lang="en-IE" sz="1200" b="1" kern="1200" dirty="0">
                <a:solidFill>
                  <a:schemeClr val="tx1"/>
                </a:solidFill>
                <a:effectLst/>
                <a:latin typeface="+mn-lt"/>
                <a:ea typeface="+mn-ea"/>
                <a:cs typeface="+mn-cs"/>
              </a:rPr>
              <a:t>steaming hot food</a:t>
            </a:r>
            <a:r>
              <a:rPr lang="en-IE" sz="1200" kern="1200" dirty="0">
                <a:solidFill>
                  <a:schemeClr val="tx1"/>
                </a:solidFill>
                <a:effectLst/>
                <a:latin typeface="+mn-lt"/>
                <a:ea typeface="+mn-ea"/>
                <a:cs typeface="+mn-cs"/>
              </a:rPr>
              <a:t> into a fridge or freezer.</a:t>
            </a:r>
          </a:p>
          <a:p>
            <a:pPr lvl="0"/>
            <a:r>
              <a:rPr lang="en-IE" sz="1200" kern="1200" dirty="0">
                <a:solidFill>
                  <a:schemeClr val="tx1"/>
                </a:solidFill>
                <a:effectLst/>
                <a:latin typeface="+mn-lt"/>
                <a:ea typeface="+mn-ea"/>
                <a:cs typeface="+mn-cs"/>
              </a:rPr>
              <a:t>avoid leaving food in direct sunlight.</a:t>
            </a:r>
          </a:p>
          <a:p>
            <a:pPr lvl="0"/>
            <a:r>
              <a:rPr lang="en-IE" sz="1200" kern="1200" dirty="0">
                <a:solidFill>
                  <a:schemeClr val="tx1"/>
                </a:solidFill>
                <a:effectLst/>
                <a:latin typeface="+mn-lt"/>
                <a:ea typeface="+mn-ea"/>
                <a:cs typeface="+mn-cs"/>
              </a:rPr>
              <a:t>prepare food fresh where possible.</a:t>
            </a:r>
          </a:p>
          <a:p>
            <a:pPr lvl="0"/>
            <a:r>
              <a:rPr lang="en-IE" sz="1200" kern="1200" dirty="0">
                <a:solidFill>
                  <a:schemeClr val="tx1"/>
                </a:solidFill>
                <a:effectLst/>
                <a:latin typeface="+mn-lt"/>
                <a:ea typeface="+mn-ea"/>
                <a:cs typeface="+mn-cs"/>
              </a:rPr>
              <a:t>specialist foods such as sushi and raw shellfish require trained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26</a:t>
            </a:fld>
            <a:endParaRPr lang="en-IE"/>
          </a:p>
        </p:txBody>
      </p:sp>
    </p:spTree>
    <p:extLst>
      <p:ext uri="{BB962C8B-B14F-4D97-AF65-F5344CB8AC3E}">
        <p14:creationId xmlns:p14="http://schemas.microsoft.com/office/powerpoint/2010/main" val="176725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Thawing &amp; Defrosting Controls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Foods Must Be Thawed Correctly To Ensure Safe Cooking And Prevent Contamination.</a:t>
            </a:r>
          </a:p>
          <a:p>
            <a:r>
              <a:rPr lang="en-IE" sz="1200" b="1" kern="1200" dirty="0">
                <a:solidFill>
                  <a:schemeClr val="tx1"/>
                </a:solidFill>
                <a:effectLst/>
                <a:latin typeface="+mn-lt"/>
                <a:ea typeface="+mn-ea"/>
                <a:cs typeface="+mn-cs"/>
              </a:rPr>
              <a:t>Key Rules Include:</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Defrost Raw Foods Thoroughly So They Can Reach </a:t>
            </a:r>
            <a:r>
              <a:rPr lang="en-IE" sz="1200" b="1" kern="1200" dirty="0">
                <a:solidFill>
                  <a:schemeClr val="tx1"/>
                </a:solidFill>
                <a:effectLst/>
                <a:latin typeface="+mn-lt"/>
                <a:ea typeface="+mn-ea"/>
                <a:cs typeface="+mn-cs"/>
              </a:rPr>
              <a:t>75 Degrees Celsius Core Temperature</a:t>
            </a:r>
            <a:r>
              <a:rPr lang="en-IE" sz="1200" kern="1200" dirty="0">
                <a:solidFill>
                  <a:schemeClr val="tx1"/>
                </a:solidFill>
                <a:effectLst/>
                <a:latin typeface="+mn-lt"/>
                <a:ea typeface="+mn-ea"/>
                <a:cs typeface="+mn-cs"/>
              </a:rPr>
              <a:t> During Cooking</a:t>
            </a:r>
          </a:p>
          <a:p>
            <a:pPr lvl="0"/>
            <a:r>
              <a:rPr lang="en-IE" sz="1200" kern="1200" dirty="0">
                <a:solidFill>
                  <a:schemeClr val="tx1"/>
                </a:solidFill>
                <a:effectLst/>
                <a:latin typeface="+mn-lt"/>
                <a:ea typeface="+mn-ea"/>
                <a:cs typeface="+mn-cs"/>
              </a:rPr>
              <a:t>Once Fully Defrosted (0–2 </a:t>
            </a:r>
            <a:r>
              <a:rPr lang="en-IE" sz="1200" b="1" kern="1200" dirty="0">
                <a:solidFill>
                  <a:schemeClr val="tx1"/>
                </a:solidFill>
                <a:effectLst/>
                <a:latin typeface="+mn-lt"/>
                <a:ea typeface="+mn-ea"/>
                <a:cs typeface="+mn-cs"/>
              </a:rPr>
              <a:t>Degrees Celsius</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Use Within 24 Hours.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Never Refreeze Thawed Food Unless It Has Been </a:t>
            </a:r>
            <a:r>
              <a:rPr lang="en-IE" sz="1200" b="1" kern="1200" dirty="0">
                <a:solidFill>
                  <a:schemeClr val="tx1"/>
                </a:solidFill>
                <a:effectLst/>
                <a:latin typeface="+mn-lt"/>
                <a:ea typeface="+mn-ea"/>
                <a:cs typeface="+mn-cs"/>
              </a:rPr>
              <a:t>Cooked First.</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Prevent Cross‑contamination During Thawing.</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27</a:t>
            </a:fld>
            <a:endParaRPr lang="en-IE"/>
          </a:p>
        </p:txBody>
      </p:sp>
    </p:spTree>
    <p:extLst>
      <p:ext uri="{BB962C8B-B14F-4D97-AF65-F5344CB8AC3E}">
        <p14:creationId xmlns:p14="http://schemas.microsoft.com/office/powerpoint/2010/main" val="397851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HACCP.</a:t>
            </a:r>
          </a:p>
          <a:p>
            <a:r>
              <a:rPr lang="en-IE" b="1" dirty="0"/>
              <a:t>HACCP </a:t>
            </a:r>
            <a:r>
              <a:rPr lang="en-IE" sz="1200" b="1" kern="1200" dirty="0">
                <a:solidFill>
                  <a:schemeClr val="tx1"/>
                </a:solidFill>
                <a:effectLst/>
                <a:latin typeface="+mn-lt"/>
                <a:ea typeface="+mn-ea"/>
                <a:cs typeface="+mn-cs"/>
              </a:rPr>
              <a:t>stands for hazard analysis and critical control points. It’s a food safety system that identifies potential hazards in the food process, assesses the risk of those hazards and puts controls in place to prevent harm to consumers.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Hazards can be: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Biological such as bacteria and viruses,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Chemical such as cleaning residues and allergens,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Physical such as glass, metal and plastic,</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Allergen-related such as undeclared ingredients.</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a:t>
            </a:fld>
            <a:endParaRPr lang="en-IE"/>
          </a:p>
        </p:txBody>
      </p:sp>
    </p:spTree>
    <p:extLst>
      <p:ext uri="{BB962C8B-B14F-4D97-AF65-F5344CB8AC3E}">
        <p14:creationId xmlns:p14="http://schemas.microsoft.com/office/powerpoint/2010/main" val="2796478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four safe thawing methods:</a:t>
            </a:r>
            <a:endParaRPr lang="en-IE" sz="1200" kern="1200" dirty="0">
              <a:solidFill>
                <a:schemeClr val="tx1"/>
              </a:solidFill>
              <a:effectLst/>
              <a:latin typeface="+mn-lt"/>
              <a:ea typeface="+mn-ea"/>
              <a:cs typeface="+mn-cs"/>
            </a:endParaRPr>
          </a:p>
          <a:p>
            <a:pPr marL="0" indent="0">
              <a:buFont typeface="+mj-lt"/>
              <a:buNone/>
            </a:pPr>
            <a:r>
              <a:rPr lang="en-IE" sz="1200" b="1" kern="1200" dirty="0">
                <a:solidFill>
                  <a:schemeClr val="tx1"/>
                </a:solidFill>
                <a:effectLst/>
                <a:latin typeface="+mn-lt"/>
                <a:ea typeface="+mn-ea"/>
                <a:cs typeface="+mn-cs"/>
              </a:rPr>
              <a:t>in the refrigerator</a:t>
            </a:r>
            <a:endParaRPr lang="en-IE" sz="1200" kern="1200" dirty="0">
              <a:solidFill>
                <a:schemeClr val="tx1"/>
              </a:solidFill>
              <a:effectLst/>
              <a:latin typeface="+mn-lt"/>
              <a:ea typeface="+mn-ea"/>
              <a:cs typeface="+mn-cs"/>
            </a:endParaRPr>
          </a:p>
          <a:p>
            <a:pPr marL="0" lvl="0" indent="0">
              <a:buFont typeface="+mj-lt"/>
              <a:buNone/>
            </a:pPr>
            <a:r>
              <a:rPr lang="en-IE" sz="1200" kern="1200" dirty="0">
                <a:solidFill>
                  <a:schemeClr val="tx1"/>
                </a:solidFill>
                <a:effectLst/>
                <a:latin typeface="+mn-lt"/>
                <a:ea typeface="+mn-ea"/>
                <a:cs typeface="+mn-cs"/>
              </a:rPr>
              <a:t>safest method but a slow process. dispose of run‑off liquid properly</a:t>
            </a:r>
          </a:p>
          <a:p>
            <a:pPr marL="0" indent="0">
              <a:buFont typeface="+mj-lt"/>
              <a:buNone/>
            </a:pPr>
            <a:r>
              <a:rPr lang="en-IE" sz="1200" b="1" kern="1200" dirty="0">
                <a:solidFill>
                  <a:schemeClr val="tx1"/>
                </a:solidFill>
                <a:effectLst/>
                <a:latin typeface="+mn-lt"/>
                <a:ea typeface="+mn-ea"/>
                <a:cs typeface="+mn-cs"/>
              </a:rPr>
              <a:t>under cold running water.</a:t>
            </a:r>
            <a:endParaRPr lang="en-IE" sz="1200" kern="1200" dirty="0">
              <a:solidFill>
                <a:schemeClr val="tx1"/>
              </a:solidFill>
              <a:effectLst/>
              <a:latin typeface="+mn-lt"/>
              <a:ea typeface="+mn-ea"/>
              <a:cs typeface="+mn-cs"/>
            </a:endParaRPr>
          </a:p>
          <a:p>
            <a:pPr marL="0" lvl="0" indent="0">
              <a:buFont typeface="+mj-lt"/>
              <a:buNone/>
            </a:pPr>
            <a:r>
              <a:rPr lang="en-IE" sz="1200" kern="1200" dirty="0">
                <a:solidFill>
                  <a:schemeClr val="tx1"/>
                </a:solidFill>
                <a:effectLst/>
                <a:latin typeface="+mn-lt"/>
                <a:ea typeface="+mn-ea"/>
                <a:cs typeface="+mn-cs"/>
              </a:rPr>
              <a:t>use a colander that does not retain water</a:t>
            </a:r>
          </a:p>
          <a:p>
            <a:pPr marL="0" lvl="0" indent="0">
              <a:buFont typeface="+mj-lt"/>
              <a:buNone/>
            </a:pPr>
            <a:r>
              <a:rPr lang="en-IE" sz="1200" kern="1200" dirty="0">
                <a:solidFill>
                  <a:schemeClr val="tx1"/>
                </a:solidFill>
                <a:effectLst/>
                <a:latin typeface="+mn-lt"/>
                <a:ea typeface="+mn-ea"/>
                <a:cs typeface="+mn-cs"/>
              </a:rPr>
              <a:t>potable water must be used.</a:t>
            </a:r>
          </a:p>
          <a:p>
            <a:pPr marL="0" lvl="0" indent="0">
              <a:buFont typeface="+mj-lt"/>
              <a:buNone/>
            </a:pPr>
            <a:r>
              <a:rPr lang="en-IE" sz="1200" kern="1200" dirty="0">
                <a:solidFill>
                  <a:schemeClr val="tx1"/>
                </a:solidFill>
                <a:effectLst/>
                <a:latin typeface="+mn-lt"/>
                <a:ea typeface="+mn-ea"/>
                <a:cs typeface="+mn-cs"/>
              </a:rPr>
              <a:t>clean and disinfect sink and colander afterwards.</a:t>
            </a:r>
          </a:p>
          <a:p>
            <a:pPr marL="0" indent="0">
              <a:buFont typeface="+mj-lt"/>
              <a:buNone/>
            </a:pPr>
            <a:r>
              <a:rPr lang="en-IE" sz="1200" b="1" kern="1200" dirty="0">
                <a:solidFill>
                  <a:schemeClr val="tx1"/>
                </a:solidFill>
                <a:effectLst/>
                <a:latin typeface="+mn-lt"/>
                <a:ea typeface="+mn-ea"/>
                <a:cs typeface="+mn-cs"/>
              </a:rPr>
              <a:t>in the cooking process.</a:t>
            </a:r>
            <a:endParaRPr lang="en-IE" sz="1200" kern="1200" dirty="0">
              <a:solidFill>
                <a:schemeClr val="tx1"/>
              </a:solidFill>
              <a:effectLst/>
              <a:latin typeface="+mn-lt"/>
              <a:ea typeface="+mn-ea"/>
              <a:cs typeface="+mn-cs"/>
            </a:endParaRPr>
          </a:p>
          <a:p>
            <a:pPr marL="0" lvl="0" indent="0">
              <a:buFont typeface="+mj-lt"/>
              <a:buNone/>
            </a:pPr>
            <a:r>
              <a:rPr lang="en-IE" sz="1200" kern="1200" dirty="0">
                <a:solidFill>
                  <a:schemeClr val="tx1"/>
                </a:solidFill>
                <a:effectLst/>
                <a:latin typeface="+mn-lt"/>
                <a:ea typeface="+mn-ea"/>
                <a:cs typeface="+mn-cs"/>
              </a:rPr>
              <a:t>this is suitable for small items. follow manufacturer’s instructions</a:t>
            </a:r>
          </a:p>
          <a:p>
            <a:pPr marL="0" indent="0">
              <a:buFont typeface="+mj-lt"/>
              <a:buNone/>
            </a:pPr>
            <a:r>
              <a:rPr lang="en-IE" sz="1200" b="1" kern="1200" dirty="0">
                <a:solidFill>
                  <a:schemeClr val="tx1"/>
                </a:solidFill>
                <a:effectLst/>
                <a:latin typeface="+mn-lt"/>
                <a:ea typeface="+mn-ea"/>
                <a:cs typeface="+mn-cs"/>
              </a:rPr>
              <a:t>microwave on defrost cycle.</a:t>
            </a:r>
            <a:endParaRPr lang="en-IE" sz="1200" kern="1200" dirty="0">
              <a:solidFill>
                <a:schemeClr val="tx1"/>
              </a:solidFill>
              <a:effectLst/>
              <a:latin typeface="+mn-lt"/>
              <a:ea typeface="+mn-ea"/>
              <a:cs typeface="+mn-cs"/>
            </a:endParaRPr>
          </a:p>
          <a:p>
            <a:pPr marL="0" lvl="0" indent="0">
              <a:buFont typeface="+mj-lt"/>
              <a:buNone/>
            </a:pPr>
            <a:r>
              <a:rPr lang="en-IE" sz="1200" kern="1200" dirty="0">
                <a:solidFill>
                  <a:schemeClr val="tx1"/>
                </a:solidFill>
                <a:effectLst/>
                <a:latin typeface="+mn-lt"/>
                <a:ea typeface="+mn-ea"/>
                <a:cs typeface="+mn-cs"/>
              </a:rPr>
              <a:t>this is also only for small items.</a:t>
            </a:r>
          </a:p>
          <a:p>
            <a:pPr marL="0" lvl="0" indent="0">
              <a:buFont typeface="+mj-lt"/>
              <a:buNone/>
            </a:pPr>
            <a:r>
              <a:rPr lang="en-IE" sz="1200" kern="1200" dirty="0">
                <a:solidFill>
                  <a:schemeClr val="tx1"/>
                </a:solidFill>
                <a:effectLst/>
                <a:latin typeface="+mn-lt"/>
                <a:ea typeface="+mn-ea"/>
                <a:cs typeface="+mn-cs"/>
              </a:rPr>
              <a:t>cook immediately afterwards due to hot spots.</a:t>
            </a:r>
          </a:p>
          <a:p>
            <a:r>
              <a:rPr lang="en-IE" sz="1200" kern="1200" dirty="0">
                <a:solidFill>
                  <a:schemeClr val="tx1"/>
                </a:solidFill>
                <a:effectLst/>
                <a:latin typeface="+mn-lt"/>
                <a:ea typeface="+mn-ea"/>
                <a:cs typeface="+mn-cs"/>
              </a:rPr>
              <a:t> </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28</a:t>
            </a:fld>
            <a:endParaRPr lang="en-IE"/>
          </a:p>
        </p:txBody>
      </p:sp>
    </p:spTree>
    <p:extLst>
      <p:ext uri="{BB962C8B-B14F-4D97-AF65-F5344CB8AC3E}">
        <p14:creationId xmlns:p14="http://schemas.microsoft.com/office/powerpoint/2010/main" val="365271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Colour</a:t>
            </a:r>
            <a:r>
              <a:rPr lang="en-US" dirty="0"/>
              <a:t> Coding.</a:t>
            </a:r>
          </a:p>
          <a:p>
            <a:r>
              <a:rPr lang="en-US" dirty="0" err="1"/>
              <a:t>Colour</a:t>
            </a:r>
            <a:r>
              <a:rPr lang="en-US" dirty="0"/>
              <a:t> coding is a simple but essential food safety control used in kitchens to prevent cross contamination between raw, cooked, and allergen free foods. It applies to chopping boards, knives, utensils, and sometimes cleaning equipment.</a:t>
            </a:r>
          </a:p>
          <a:p>
            <a:r>
              <a:rPr lang="en-US" dirty="0"/>
              <a:t>By assigning a </a:t>
            </a:r>
            <a:r>
              <a:rPr lang="en-US" dirty="0" err="1"/>
              <a:t>colour</a:t>
            </a:r>
            <a:r>
              <a:rPr lang="en-US" dirty="0"/>
              <a:t> to a specific food category, staff can quickly and consistently choose the right equipment for the task — reducing the risk of spreading harmful bacteria or allergens.</a:t>
            </a:r>
          </a:p>
          <a:p>
            <a:r>
              <a:rPr lang="en-US" dirty="0"/>
              <a:t>Standard </a:t>
            </a:r>
            <a:r>
              <a:rPr lang="en-US" dirty="0" err="1"/>
              <a:t>Colour</a:t>
            </a:r>
            <a:r>
              <a:rPr lang="en-US" dirty="0"/>
              <a:t>-Coding System.</a:t>
            </a:r>
          </a:p>
          <a:p>
            <a:r>
              <a:rPr lang="en-US" dirty="0"/>
              <a:t>Red is used for Raw meats &amp; raw poultry.</a:t>
            </a:r>
          </a:p>
          <a:p>
            <a:r>
              <a:rPr lang="en-US" dirty="0"/>
              <a:t>Blue  is used for Raw fish &amp; seafood.</a:t>
            </a:r>
          </a:p>
          <a:p>
            <a:r>
              <a:rPr lang="en-US" dirty="0"/>
              <a:t>Yellow  is used for Cooked meats.</a:t>
            </a:r>
          </a:p>
          <a:p>
            <a:r>
              <a:rPr lang="en-US" dirty="0"/>
              <a:t>Brown  is used for Raw unwashed vegetables.</a:t>
            </a:r>
          </a:p>
          <a:p>
            <a:r>
              <a:rPr lang="en-US" dirty="0"/>
              <a:t>White  is used for Dairy &amp; bakery.</a:t>
            </a:r>
          </a:p>
          <a:p>
            <a:r>
              <a:rPr lang="en-US" dirty="0"/>
              <a:t>Green  is used for Salad &amp; fruit.</a:t>
            </a:r>
          </a:p>
          <a:p>
            <a:r>
              <a:rPr lang="en-US" dirty="0"/>
              <a:t>Lilac/Purple  is used for Allergen free meals.</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29</a:t>
            </a:fld>
            <a:endParaRPr lang="en-IE"/>
          </a:p>
        </p:txBody>
      </p:sp>
    </p:spTree>
    <p:extLst>
      <p:ext uri="{BB962C8B-B14F-4D97-AF65-F5344CB8AC3E}">
        <p14:creationId xmlns:p14="http://schemas.microsoft.com/office/powerpoint/2010/main" val="2502442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cooking food.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The main concern when cooking food is that pathogenic bacteria may survive if the food is not cooked properly. The following are key controls to reduce this risk.</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General cooking controls.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Preheat ovens and grills before use.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Use clean utensils, no finger tasting.</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Use a clean, calibrated insertion probe to check core temperatures.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Disinfect the probe before and after use with disinfectant wipes.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Record temperatures as part of your food safety system.</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Temperature requirements.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For pork, poultry, minced meats, pre-formed meat products, and stuffed joints:, cook to a core temperature of 75 degrees Celsius.</a:t>
            </a:r>
            <a:endParaRPr lang="en-I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a:solidFill>
                  <a:schemeClr val="tx1"/>
                </a:solidFill>
                <a:effectLst/>
                <a:latin typeface="+mn-lt"/>
                <a:ea typeface="+mn-ea"/>
                <a:cs typeface="+mn-cs"/>
              </a:rPr>
              <a:t>If food is not probed, you must use a time/temperature combination to prove it is cooked thoroughly. Record batch numbers and origin of meat for traceability</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Cook-to-order foods.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Some foods may be cooked to order based on customer preference. These include fish and shellfish, whole cuts of lamb, beef, venison, game birds and duck.</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Cook-to-order foods must be purchased from reputable suppliers, prepared by a fully trained and experienced chef, seared or cooked on the outside and served within 30 minutes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Special cooking methods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Businesses using methods like cook-chill or sous-vide must follow specific guidance and training, ensure food reaches safe temperatures and monitor and record all steps.</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30</a:t>
            </a:fld>
            <a:endParaRPr lang="en-IE"/>
          </a:p>
        </p:txBody>
      </p:sp>
    </p:spTree>
    <p:extLst>
      <p:ext uri="{BB962C8B-B14F-4D97-AF65-F5344CB8AC3E}">
        <p14:creationId xmlns:p14="http://schemas.microsoft.com/office/powerpoint/2010/main" val="669280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cooling food</a:t>
            </a:r>
            <a:endParaRPr lang="en-IE" sz="1200" kern="1200" dirty="0">
              <a:solidFill>
                <a:schemeClr val="tx1"/>
              </a:solidFill>
              <a:effectLst/>
              <a:latin typeface="+mn-lt"/>
              <a:ea typeface="+mn-ea"/>
              <a:cs typeface="+mn-cs"/>
            </a:endParaRPr>
          </a:p>
          <a:p>
            <a:r>
              <a:rPr lang="en-IE" sz="1200" b="1" i="1" kern="1200" dirty="0">
                <a:solidFill>
                  <a:schemeClr val="tx1"/>
                </a:solidFill>
                <a:effectLst/>
                <a:latin typeface="+mn-lt"/>
                <a:ea typeface="+mn-ea"/>
                <a:cs typeface="+mn-cs"/>
              </a:rPr>
              <a:t>How to cool food safely and prevent bacterial growth</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When food is not being eaten immediately after cooking, it must either be kept </a:t>
            </a:r>
            <a:r>
              <a:rPr lang="en-IE" sz="1200" b="1" kern="1200" dirty="0">
                <a:solidFill>
                  <a:schemeClr val="tx1"/>
                </a:solidFill>
                <a:effectLst/>
                <a:latin typeface="+mn-lt"/>
                <a:ea typeface="+mn-ea"/>
                <a:cs typeface="+mn-cs"/>
              </a:rPr>
              <a:t>above 63°c</a:t>
            </a:r>
            <a:r>
              <a:rPr lang="en-IE" sz="1200" kern="1200" dirty="0">
                <a:solidFill>
                  <a:schemeClr val="tx1"/>
                </a:solidFill>
                <a:effectLst/>
                <a:latin typeface="+mn-lt"/>
                <a:ea typeface="+mn-ea"/>
                <a:cs typeface="+mn-cs"/>
              </a:rPr>
              <a:t> or </a:t>
            </a:r>
            <a:r>
              <a:rPr lang="en-IE" sz="1200" b="1" kern="1200" dirty="0">
                <a:solidFill>
                  <a:schemeClr val="tx1"/>
                </a:solidFill>
                <a:effectLst/>
                <a:latin typeface="+mn-lt"/>
                <a:ea typeface="+mn-ea"/>
                <a:cs typeface="+mn-cs"/>
              </a:rPr>
              <a:t>cooled as quickly as possible</a:t>
            </a:r>
            <a:r>
              <a:rPr lang="en-IE" sz="1200" kern="1200" dirty="0">
                <a:solidFill>
                  <a:schemeClr val="tx1"/>
                </a:solidFill>
                <a:effectLst/>
                <a:latin typeface="+mn-lt"/>
                <a:ea typeface="+mn-ea"/>
                <a:cs typeface="+mn-cs"/>
              </a:rPr>
              <a:t>. Slow cooling allows surviving bacteria to multiply, increasing the risk of food poisoning.</a:t>
            </a:r>
          </a:p>
          <a:p>
            <a:r>
              <a:rPr lang="en-IE" sz="1200" b="1" kern="1200" dirty="0">
                <a:solidFill>
                  <a:schemeClr val="tx1"/>
                </a:solidFill>
                <a:effectLst/>
                <a:latin typeface="+mn-lt"/>
                <a:ea typeface="+mn-ea"/>
                <a:cs typeface="+mn-cs"/>
              </a:rPr>
              <a:t> The cooling rule.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Cool food at room temperature for a maximum of 2 hours</a:t>
            </a:r>
            <a:r>
              <a:rPr lang="en-IE" sz="1200" kern="1200" dirty="0">
                <a:solidFill>
                  <a:schemeClr val="tx1"/>
                </a:solidFill>
                <a:effectLst/>
                <a:latin typeface="+mn-lt"/>
                <a:ea typeface="+mn-ea"/>
                <a:cs typeface="+mn-cs"/>
              </a:rPr>
              <a:t>, then </a:t>
            </a:r>
            <a:r>
              <a:rPr lang="en-IE" sz="1200" b="1" kern="1200" dirty="0">
                <a:solidFill>
                  <a:schemeClr val="tx1"/>
                </a:solidFill>
                <a:effectLst/>
                <a:latin typeface="+mn-lt"/>
                <a:ea typeface="+mn-ea"/>
                <a:cs typeface="+mn-cs"/>
              </a:rPr>
              <a:t>refrigerate.</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a:t>
            </a:r>
            <a:r>
              <a:rPr lang="en-IE" sz="1200" b="1" kern="1200" dirty="0">
                <a:solidFill>
                  <a:schemeClr val="tx1"/>
                </a:solidFill>
                <a:effectLst/>
                <a:latin typeface="+mn-lt"/>
                <a:ea typeface="+mn-ea"/>
                <a:cs typeface="+mn-cs"/>
              </a:rPr>
              <a:t>core temperature must be below 10°c within 2.5 hours</a:t>
            </a:r>
            <a:r>
              <a:rPr lang="en-IE" sz="1200" kern="1200" dirty="0">
                <a:solidFill>
                  <a:schemeClr val="tx1"/>
                </a:solidFill>
                <a:effectLst/>
                <a:latin typeface="+mn-lt"/>
                <a:ea typeface="+mn-ea"/>
                <a:cs typeface="+mn-cs"/>
              </a:rPr>
              <a:t> of the food being cooked. The </a:t>
            </a:r>
            <a:r>
              <a:rPr lang="en-IE" sz="1200" b="1" kern="1200" dirty="0">
                <a:solidFill>
                  <a:schemeClr val="tx1"/>
                </a:solidFill>
                <a:effectLst/>
                <a:latin typeface="+mn-lt"/>
                <a:ea typeface="+mn-ea"/>
                <a:cs typeface="+mn-cs"/>
              </a:rPr>
              <a:t>faster the cooling, the safer the food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Cooling large whole joints.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Large joints cool more slowly. </a:t>
            </a:r>
          </a:p>
          <a:p>
            <a:pPr lvl="0"/>
            <a:r>
              <a:rPr lang="en-IE" sz="1200" kern="1200" dirty="0">
                <a:solidFill>
                  <a:schemeClr val="tx1"/>
                </a:solidFill>
                <a:effectLst/>
                <a:latin typeface="+mn-lt"/>
                <a:ea typeface="+mn-ea"/>
                <a:cs typeface="+mn-cs"/>
              </a:rPr>
              <a:t>Cook‑chill foods must follow.</a:t>
            </a:r>
          </a:p>
          <a:p>
            <a:r>
              <a:rPr lang="en-IE" sz="1200" b="1" kern="1200" dirty="0">
                <a:solidFill>
                  <a:schemeClr val="tx1"/>
                </a:solidFill>
                <a:effectLst/>
                <a:latin typeface="+mn-lt"/>
                <a:ea typeface="+mn-ea"/>
                <a:cs typeface="+mn-cs"/>
              </a:rPr>
              <a:t>Recommended cooling methods.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Effective cooling techniques</a:t>
            </a:r>
            <a:r>
              <a:rPr lang="en-IE" sz="1200" b="1" kern="1200" dirty="0">
                <a:solidFill>
                  <a:schemeClr val="tx1"/>
                </a:solidFill>
                <a:effectLst/>
                <a:latin typeface="+mn-lt"/>
                <a:ea typeface="+mn-ea"/>
                <a:cs typeface="+mn-cs"/>
              </a:rPr>
              <a:t> blast chilling</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storing food in a cool, designated area</a:t>
            </a:r>
            <a:r>
              <a:rPr lang="en-IE" sz="1200" kern="1200" dirty="0">
                <a:solidFill>
                  <a:schemeClr val="tx1"/>
                </a:solidFill>
                <a:effectLst/>
                <a:latin typeface="+mn-lt"/>
                <a:ea typeface="+mn-ea"/>
                <a:cs typeface="+mn-cs"/>
              </a:rPr>
              <a:t>, s</a:t>
            </a:r>
            <a:r>
              <a:rPr lang="en-IE" sz="1200" b="1" kern="1200" dirty="0">
                <a:solidFill>
                  <a:schemeClr val="tx1"/>
                </a:solidFill>
                <a:effectLst/>
                <a:latin typeface="+mn-lt"/>
                <a:ea typeface="+mn-ea"/>
                <a:cs typeface="+mn-cs"/>
              </a:rPr>
              <a:t>licing or decanting into smaller portions, using cold containers</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ice baths</a:t>
            </a:r>
            <a:r>
              <a:rPr lang="en-IE" sz="1200" kern="1200" dirty="0">
                <a:solidFill>
                  <a:schemeClr val="tx1"/>
                </a:solidFill>
                <a:effectLst/>
                <a:latin typeface="+mn-lt"/>
                <a:ea typeface="+mn-ea"/>
                <a:cs typeface="+mn-cs"/>
              </a:rPr>
              <a:t>,</a:t>
            </a:r>
            <a:r>
              <a:rPr lang="en-IE" sz="1200" b="1" kern="1200" dirty="0">
                <a:solidFill>
                  <a:schemeClr val="tx1"/>
                </a:solidFill>
                <a:effectLst/>
                <a:latin typeface="+mn-lt"/>
                <a:ea typeface="+mn-ea"/>
                <a:cs typeface="+mn-cs"/>
              </a:rPr>
              <a:t> cooling in cold potable water</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stirring foods</a:t>
            </a:r>
            <a:r>
              <a:rPr lang="en-IE" sz="1200" kern="1200" dirty="0">
                <a:solidFill>
                  <a:schemeClr val="tx1"/>
                </a:solidFill>
                <a:effectLst/>
                <a:latin typeface="+mn-lt"/>
                <a:ea typeface="+mn-ea"/>
                <a:cs typeface="+mn-cs"/>
              </a:rPr>
              <a:t> and i</a:t>
            </a:r>
            <a:r>
              <a:rPr lang="en-IE" sz="1200" b="1" kern="1200" dirty="0">
                <a:solidFill>
                  <a:schemeClr val="tx1"/>
                </a:solidFill>
                <a:effectLst/>
                <a:latin typeface="+mn-lt"/>
                <a:ea typeface="+mn-ea"/>
                <a:cs typeface="+mn-cs"/>
              </a:rPr>
              <a:t>ce paddles.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Throughout cooling, </a:t>
            </a:r>
            <a:r>
              <a:rPr lang="en-IE" sz="1200" b="1" kern="1200" dirty="0">
                <a:solidFill>
                  <a:schemeClr val="tx1"/>
                </a:solidFill>
                <a:effectLst/>
                <a:latin typeface="+mn-lt"/>
                <a:ea typeface="+mn-ea"/>
                <a:cs typeface="+mn-cs"/>
              </a:rPr>
              <a:t>food must be protected from contamination</a:t>
            </a:r>
            <a:r>
              <a:rPr lang="en-IE" sz="1200" kern="1200" dirty="0">
                <a:solidFill>
                  <a:schemeClr val="tx1"/>
                </a:solidFill>
                <a:effectLst/>
                <a:latin typeface="+mn-lt"/>
                <a:ea typeface="+mn-ea"/>
                <a:cs typeface="+mn-cs"/>
              </a:rPr>
              <a:t>.</a:t>
            </a:r>
          </a:p>
          <a:p>
            <a:r>
              <a:rPr lang="en-IE" sz="1200" b="1" kern="1200" dirty="0">
                <a:solidFill>
                  <a:schemeClr val="tx1"/>
                </a:solidFill>
                <a:effectLst/>
                <a:latin typeface="+mn-lt"/>
                <a:ea typeface="+mn-ea"/>
                <a:cs typeface="+mn-cs"/>
              </a:rPr>
              <a:t>Monitoring time &amp; temperature.</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Cooling must be, </a:t>
            </a:r>
            <a:r>
              <a:rPr lang="en-IE" sz="1200" b="1" kern="1200" dirty="0">
                <a:solidFill>
                  <a:schemeClr val="tx1"/>
                </a:solidFill>
                <a:effectLst/>
                <a:latin typeface="+mn-lt"/>
                <a:ea typeface="+mn-ea"/>
                <a:cs typeface="+mn-cs"/>
              </a:rPr>
              <a:t>timed</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measured</a:t>
            </a:r>
            <a:r>
              <a:rPr lang="en-IE" sz="1200" kern="1200" dirty="0">
                <a:solidFill>
                  <a:schemeClr val="tx1"/>
                </a:solidFill>
                <a:effectLst/>
                <a:latin typeface="+mn-lt"/>
                <a:ea typeface="+mn-ea"/>
                <a:cs typeface="+mn-cs"/>
              </a:rPr>
              <a:t> and </a:t>
            </a:r>
            <a:r>
              <a:rPr lang="en-IE" sz="1200" b="1" kern="1200" dirty="0">
                <a:solidFill>
                  <a:schemeClr val="tx1"/>
                </a:solidFill>
                <a:effectLst/>
                <a:latin typeface="+mn-lt"/>
                <a:ea typeface="+mn-ea"/>
                <a:cs typeface="+mn-cs"/>
              </a:rPr>
              <a:t>recorded.</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This ensures compliance with </a:t>
            </a:r>
            <a:r>
              <a:rPr lang="en-IE" sz="1200" kern="1200" dirty="0" err="1">
                <a:solidFill>
                  <a:schemeClr val="tx1"/>
                </a:solidFill>
                <a:effectLst/>
                <a:latin typeface="+mn-lt"/>
                <a:ea typeface="+mn-ea"/>
                <a:cs typeface="+mn-cs"/>
              </a:rPr>
              <a:t>haccp</a:t>
            </a:r>
            <a:r>
              <a:rPr lang="en-IE" sz="1200" kern="1200" dirty="0">
                <a:solidFill>
                  <a:schemeClr val="tx1"/>
                </a:solidFill>
                <a:effectLst/>
                <a:latin typeface="+mn-lt"/>
                <a:ea typeface="+mn-ea"/>
                <a:cs typeface="+mn-cs"/>
              </a:rPr>
              <a:t> and proves the food was cooled safely.</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32</a:t>
            </a:fld>
            <a:endParaRPr lang="en-IE"/>
          </a:p>
        </p:txBody>
      </p:sp>
    </p:spTree>
    <p:extLst>
      <p:ext uri="{BB962C8B-B14F-4D97-AF65-F5344CB8AC3E}">
        <p14:creationId xmlns:p14="http://schemas.microsoft.com/office/powerpoint/2010/main" val="3436299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leftovers.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Leftovers can be a significant food safety risk if they are not cooled, stored, and labelled correctly. Proper controls ensure traceability, prevent spoilage, and reduce the risk of food poisoning.</a:t>
            </a:r>
          </a:p>
          <a:p>
            <a:r>
              <a:rPr lang="en-IE" sz="1200" b="1" kern="1200" dirty="0">
                <a:solidFill>
                  <a:schemeClr val="tx1"/>
                </a:solidFill>
                <a:effectLst/>
                <a:latin typeface="+mn-lt"/>
                <a:ea typeface="+mn-ea"/>
                <a:cs typeface="+mn-cs"/>
              </a:rPr>
              <a:t>Labelling.</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When food is prepared but </a:t>
            </a:r>
            <a:r>
              <a:rPr lang="en-IE" sz="1200" b="1" kern="1200" dirty="0">
                <a:solidFill>
                  <a:schemeClr val="tx1"/>
                </a:solidFill>
                <a:effectLst/>
                <a:latin typeface="+mn-lt"/>
                <a:ea typeface="+mn-ea"/>
                <a:cs typeface="+mn-cs"/>
              </a:rPr>
              <a:t>not eaten on the same day</a:t>
            </a:r>
            <a:r>
              <a:rPr lang="en-IE" sz="1200" kern="1200" dirty="0">
                <a:solidFill>
                  <a:schemeClr val="tx1"/>
                </a:solidFill>
                <a:effectLst/>
                <a:latin typeface="+mn-lt"/>
                <a:ea typeface="+mn-ea"/>
                <a:cs typeface="+mn-cs"/>
              </a:rPr>
              <a:t>, it must be labelled.</a:t>
            </a:r>
          </a:p>
          <a:p>
            <a:r>
              <a:rPr lang="en-IE" sz="1200" kern="1200" dirty="0">
                <a:solidFill>
                  <a:schemeClr val="tx1"/>
                </a:solidFill>
                <a:effectLst/>
                <a:latin typeface="+mn-lt"/>
                <a:ea typeface="+mn-ea"/>
                <a:cs typeface="+mn-cs"/>
              </a:rPr>
              <a:t>This ensures safe storage, prevents confusion, and supports </a:t>
            </a:r>
            <a:r>
              <a:rPr lang="en-IE" sz="1200" kern="1200" dirty="0" err="1">
                <a:solidFill>
                  <a:schemeClr val="tx1"/>
                </a:solidFill>
                <a:effectLst/>
                <a:latin typeface="+mn-lt"/>
                <a:ea typeface="+mn-ea"/>
                <a:cs typeface="+mn-cs"/>
              </a:rPr>
              <a:t>haccp</a:t>
            </a:r>
            <a:r>
              <a:rPr lang="en-IE" sz="1200" kern="1200" dirty="0">
                <a:solidFill>
                  <a:schemeClr val="tx1"/>
                </a:solidFill>
                <a:effectLst/>
                <a:latin typeface="+mn-lt"/>
                <a:ea typeface="+mn-ea"/>
                <a:cs typeface="+mn-cs"/>
              </a:rPr>
              <a:t> traceability.</a:t>
            </a:r>
          </a:p>
          <a:p>
            <a:r>
              <a:rPr lang="en-IE" sz="1200" kern="1200" dirty="0">
                <a:solidFill>
                  <a:schemeClr val="tx1"/>
                </a:solidFill>
                <a:effectLst/>
                <a:latin typeface="+mn-lt"/>
                <a:ea typeface="+mn-ea"/>
                <a:cs typeface="+mn-cs"/>
              </a:rPr>
              <a:t>A correct leftover label must contain: </a:t>
            </a:r>
            <a:r>
              <a:rPr lang="en-IE" sz="1200" b="1" kern="1200" dirty="0">
                <a:solidFill>
                  <a:schemeClr val="tx1"/>
                </a:solidFill>
                <a:effectLst/>
                <a:latin typeface="+mn-lt"/>
                <a:ea typeface="+mn-ea"/>
                <a:cs typeface="+mn-cs"/>
              </a:rPr>
              <a:t>name of the food</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date made</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use‑by date</a:t>
            </a:r>
            <a:r>
              <a:rPr lang="en-IE" sz="1200" kern="1200" dirty="0">
                <a:solidFill>
                  <a:schemeClr val="tx1"/>
                </a:solidFill>
                <a:effectLst/>
                <a:latin typeface="+mn-lt"/>
                <a:ea typeface="+mn-ea"/>
                <a:cs typeface="+mn-cs"/>
              </a:rPr>
              <a:t> and </a:t>
            </a:r>
            <a:r>
              <a:rPr lang="en-IE" sz="1200" b="1" kern="1200" dirty="0">
                <a:solidFill>
                  <a:schemeClr val="tx1"/>
                </a:solidFill>
                <a:effectLst/>
                <a:latin typeface="+mn-lt"/>
                <a:ea typeface="+mn-ea"/>
                <a:cs typeface="+mn-cs"/>
              </a:rPr>
              <a:t>allergen content</a:t>
            </a:r>
            <a:r>
              <a:rPr lang="en-IE" sz="1200" kern="1200" dirty="0">
                <a:solidFill>
                  <a:schemeClr val="tx1"/>
                </a:solidFill>
                <a:effectLst/>
                <a:latin typeface="+mn-lt"/>
                <a:ea typeface="+mn-ea"/>
                <a:cs typeface="+mn-cs"/>
              </a:rPr>
              <a:t> .</a:t>
            </a:r>
          </a:p>
          <a:p>
            <a:r>
              <a:rPr lang="en-IE" sz="1200" kern="1200" dirty="0">
                <a:solidFill>
                  <a:schemeClr val="tx1"/>
                </a:solidFill>
                <a:effectLst/>
                <a:latin typeface="+mn-lt"/>
                <a:ea typeface="+mn-ea"/>
                <a:cs typeface="+mn-cs"/>
              </a:rPr>
              <a:t>This information helps staff rotate stock correctly and prevents accidental allergen exposure.</a:t>
            </a:r>
          </a:p>
          <a:p>
            <a:r>
              <a:rPr lang="en-IE" sz="1200" b="1" kern="1200" dirty="0">
                <a:solidFill>
                  <a:schemeClr val="tx1"/>
                </a:solidFill>
                <a:effectLst/>
                <a:latin typeface="+mn-lt"/>
                <a:ea typeface="+mn-ea"/>
                <a:cs typeface="+mn-cs"/>
              </a:rPr>
              <a:t>Shelf life guidance for cooked foods.</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There is a simple rule: </a:t>
            </a:r>
            <a:r>
              <a:rPr lang="en-IE" sz="1200" b="1" kern="1200" dirty="0">
                <a:solidFill>
                  <a:schemeClr val="tx1"/>
                </a:solidFill>
                <a:effectLst/>
                <a:latin typeface="+mn-lt"/>
                <a:ea typeface="+mn-ea"/>
                <a:cs typeface="+mn-cs"/>
              </a:rPr>
              <a:t>preparation day + 2 days = 3‑day shelf life.</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For example if food is cooked on </a:t>
            </a:r>
            <a:r>
              <a:rPr lang="en-IE" sz="1200" b="1" kern="1200" dirty="0" err="1">
                <a:solidFill>
                  <a:schemeClr val="tx1"/>
                </a:solidFill>
                <a:effectLst/>
                <a:latin typeface="+mn-lt"/>
                <a:ea typeface="+mn-ea"/>
                <a:cs typeface="+mn-cs"/>
              </a:rPr>
              <a:t>monday</a:t>
            </a:r>
            <a:r>
              <a:rPr lang="en-IE" sz="1200" kern="1200" dirty="0">
                <a:solidFill>
                  <a:schemeClr val="tx1"/>
                </a:solidFill>
                <a:effectLst/>
                <a:latin typeface="+mn-lt"/>
                <a:ea typeface="+mn-ea"/>
                <a:cs typeface="+mn-cs"/>
              </a:rPr>
              <a:t>, the use‑by date is </a:t>
            </a:r>
            <a:r>
              <a:rPr lang="en-IE" sz="1200" b="1" kern="1200" dirty="0" err="1">
                <a:solidFill>
                  <a:schemeClr val="tx1"/>
                </a:solidFill>
                <a:effectLst/>
                <a:latin typeface="+mn-lt"/>
                <a:ea typeface="+mn-ea"/>
                <a:cs typeface="+mn-cs"/>
              </a:rPr>
              <a:t>wednesday</a:t>
            </a:r>
            <a:r>
              <a:rPr lang="en-IE" sz="1200" kern="1200" dirty="0">
                <a:solidFill>
                  <a:schemeClr val="tx1"/>
                </a:solidFill>
                <a:effectLst/>
                <a:latin typeface="+mn-lt"/>
                <a:ea typeface="+mn-ea"/>
                <a:cs typeface="+mn-cs"/>
              </a:rPr>
              <a:t>.</a:t>
            </a:r>
          </a:p>
          <a:p>
            <a:r>
              <a:rPr lang="en-IE" sz="1200" kern="1200" dirty="0">
                <a:solidFill>
                  <a:schemeClr val="tx1"/>
                </a:solidFill>
                <a:effectLst/>
                <a:latin typeface="+mn-lt"/>
                <a:ea typeface="+mn-ea"/>
                <a:cs typeface="+mn-cs"/>
              </a:rPr>
              <a:t>This applies only if the food was cooled safely stored at the correct temperature and protected from contamination.</a:t>
            </a:r>
          </a:p>
          <a:p>
            <a:r>
              <a:rPr lang="en-IE" sz="1200" b="1" kern="1200" dirty="0">
                <a:solidFill>
                  <a:schemeClr val="tx1"/>
                </a:solidFill>
                <a:effectLst/>
                <a:latin typeface="+mn-lt"/>
                <a:ea typeface="+mn-ea"/>
                <a:cs typeface="+mn-cs"/>
              </a:rPr>
              <a:t>Additional good practices.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Store leftovers in </a:t>
            </a:r>
            <a:r>
              <a:rPr lang="en-IE" sz="1200" b="1" kern="1200" dirty="0">
                <a:solidFill>
                  <a:schemeClr val="tx1"/>
                </a:solidFill>
                <a:effectLst/>
                <a:latin typeface="+mn-lt"/>
                <a:ea typeface="+mn-ea"/>
                <a:cs typeface="+mn-cs"/>
              </a:rPr>
              <a:t>clean, sealed containers.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Keep them in the </a:t>
            </a:r>
            <a:r>
              <a:rPr lang="en-IE" sz="1200" b="1" kern="1200" dirty="0">
                <a:solidFill>
                  <a:schemeClr val="tx1"/>
                </a:solidFill>
                <a:effectLst/>
                <a:latin typeface="+mn-lt"/>
                <a:ea typeface="+mn-ea"/>
                <a:cs typeface="+mn-cs"/>
              </a:rPr>
              <a:t>correct fridge zone.</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Avoid mixing batches.</a:t>
            </a:r>
          </a:p>
          <a:p>
            <a:pPr lvl="0"/>
            <a:r>
              <a:rPr lang="en-IE" sz="1200" kern="1200" dirty="0">
                <a:solidFill>
                  <a:schemeClr val="tx1"/>
                </a:solidFill>
                <a:effectLst/>
                <a:latin typeface="+mn-lt"/>
                <a:ea typeface="+mn-ea"/>
                <a:cs typeface="+mn-cs"/>
              </a:rPr>
              <a:t>Use </a:t>
            </a:r>
            <a:r>
              <a:rPr lang="en-IE" sz="1200" b="1" kern="1200" dirty="0">
                <a:solidFill>
                  <a:schemeClr val="tx1"/>
                </a:solidFill>
                <a:effectLst/>
                <a:latin typeface="+mn-lt"/>
                <a:ea typeface="+mn-ea"/>
                <a:cs typeface="+mn-cs"/>
              </a:rPr>
              <a:t>first‑in, first‑out (</a:t>
            </a:r>
            <a:r>
              <a:rPr lang="en-IE" sz="1200" b="1" kern="1200" dirty="0" err="1">
                <a:solidFill>
                  <a:schemeClr val="tx1"/>
                </a:solidFill>
                <a:effectLst/>
                <a:latin typeface="+mn-lt"/>
                <a:ea typeface="+mn-ea"/>
                <a:cs typeface="+mn-cs"/>
              </a:rPr>
              <a:t>fifo</a:t>
            </a:r>
            <a:r>
              <a:rPr lang="en-IE" sz="1200" b="1" kern="1200" dirty="0">
                <a:solidFill>
                  <a:schemeClr val="tx1"/>
                </a:solidFill>
                <a:effectLst/>
                <a:latin typeface="+mn-lt"/>
                <a:ea typeface="+mn-ea"/>
                <a:cs typeface="+mn-cs"/>
              </a:rPr>
              <a:t>)</a:t>
            </a:r>
            <a:r>
              <a:rPr lang="en-IE" sz="1200" kern="1200" dirty="0">
                <a:solidFill>
                  <a:schemeClr val="tx1"/>
                </a:solidFill>
                <a:effectLst/>
                <a:latin typeface="+mn-lt"/>
                <a:ea typeface="+mn-ea"/>
                <a:cs typeface="+mn-cs"/>
              </a:rPr>
              <a:t> rotation.</a:t>
            </a:r>
          </a:p>
          <a:p>
            <a:pPr lvl="0"/>
            <a:r>
              <a:rPr lang="en-IE" sz="1200" kern="1200" dirty="0">
                <a:solidFill>
                  <a:schemeClr val="tx1"/>
                </a:solidFill>
                <a:effectLst/>
                <a:latin typeface="+mn-lt"/>
                <a:ea typeface="+mn-ea"/>
                <a:cs typeface="+mn-cs"/>
              </a:rPr>
              <a:t>Discard any unlabelled or out‑of‑date food.</a:t>
            </a:r>
          </a:p>
          <a:p>
            <a:pPr lvl="0"/>
            <a:r>
              <a:rPr lang="en-IE" sz="1200" kern="1200" dirty="0">
                <a:solidFill>
                  <a:schemeClr val="tx1"/>
                </a:solidFill>
                <a:effectLst/>
                <a:latin typeface="+mn-lt"/>
                <a:ea typeface="+mn-ea"/>
                <a:cs typeface="+mn-cs"/>
              </a:rPr>
              <a:t>Reheat leftovers </a:t>
            </a:r>
            <a:r>
              <a:rPr lang="en-IE" sz="1200" b="1" kern="1200" dirty="0">
                <a:solidFill>
                  <a:schemeClr val="tx1"/>
                </a:solidFill>
                <a:effectLst/>
                <a:latin typeface="+mn-lt"/>
                <a:ea typeface="+mn-ea"/>
                <a:cs typeface="+mn-cs"/>
              </a:rPr>
              <a:t>once only</a:t>
            </a:r>
            <a:r>
              <a:rPr lang="en-IE" sz="1200" kern="1200" dirty="0">
                <a:solidFill>
                  <a:schemeClr val="tx1"/>
                </a:solidFill>
                <a:effectLst/>
                <a:latin typeface="+mn-lt"/>
                <a:ea typeface="+mn-ea"/>
                <a:cs typeface="+mn-cs"/>
              </a:rPr>
              <a:t>, to a core temperature of </a:t>
            </a:r>
            <a:r>
              <a:rPr lang="en-IE" sz="1200" b="1" kern="1200" dirty="0">
                <a:solidFill>
                  <a:schemeClr val="tx1"/>
                </a:solidFill>
                <a:effectLst/>
                <a:latin typeface="+mn-lt"/>
                <a:ea typeface="+mn-ea"/>
                <a:cs typeface="+mn-cs"/>
              </a:rPr>
              <a:t>75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33</a:t>
            </a:fld>
            <a:endParaRPr lang="en-IE"/>
          </a:p>
        </p:txBody>
      </p:sp>
    </p:spTree>
    <p:extLst>
      <p:ext uri="{BB962C8B-B14F-4D97-AF65-F5344CB8AC3E}">
        <p14:creationId xmlns:p14="http://schemas.microsoft.com/office/powerpoint/2010/main" val="3493347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reheating foods.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Reheating is not the same as cooking. The purpose of reheating is to bring previously cooked food back up to a safe temperature quickly enough to destroy any bacteria that may have grown during cooling or storage.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Key controls include: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Reheat foods once only repeated reheating increases bacterial risk and reduces food quality.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Core temperature must reach </a:t>
            </a:r>
            <a:r>
              <a:rPr lang="zh-CN" altLang="en-US" sz="1200" b="1" kern="1200" dirty="0">
                <a:solidFill>
                  <a:schemeClr val="tx1"/>
                </a:solidFill>
                <a:effectLst/>
                <a:latin typeface="+mn-lt"/>
                <a:ea typeface="+mn-ea"/>
                <a:cs typeface="+mn-cs"/>
              </a:rPr>
              <a:t>≥</a:t>
            </a:r>
            <a:r>
              <a:rPr lang="en-IE" sz="1200" b="1" kern="1200" dirty="0">
                <a:solidFill>
                  <a:schemeClr val="tx1"/>
                </a:solidFill>
                <a:effectLst/>
                <a:latin typeface="+mn-lt"/>
                <a:ea typeface="+mn-ea"/>
                <a:cs typeface="+mn-cs"/>
              </a:rPr>
              <a:t> 70</a:t>
            </a:r>
            <a:r>
              <a:rPr lang="en-US" altLang="zh-CN" sz="1200" b="1" kern="1200" dirty="0">
                <a:solidFill>
                  <a:schemeClr val="tx1"/>
                </a:solidFill>
                <a:effectLst/>
                <a:latin typeface="+mn-lt"/>
                <a:ea typeface="+mn-ea"/>
                <a:cs typeface="+mn-cs"/>
              </a:rPr>
              <a:t>°</a:t>
            </a:r>
            <a:r>
              <a:rPr lang="en-IE" sz="1200" b="1" kern="1200" dirty="0">
                <a:solidFill>
                  <a:schemeClr val="tx1"/>
                </a:solidFill>
                <a:effectLst/>
                <a:latin typeface="+mn-lt"/>
                <a:ea typeface="+mn-ea"/>
                <a:cs typeface="+mn-cs"/>
              </a:rPr>
              <a:t>c this ensures harmful bacteria are destroyed.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If food is not probed, you must use a time/temperature combination to prove it was reheated thoroughly.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Monitor and record temperatures this is part of your </a:t>
            </a:r>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 documentation.</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Using a microwave: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Allow food to stand after reheating this helps heat distribute evenly and avoids cold spots.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Stir the food to ensure even heating.</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Follow manufacturer’s instructions, especially for ready‑to‑heat products.</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34</a:t>
            </a:fld>
            <a:endParaRPr lang="en-IE"/>
          </a:p>
        </p:txBody>
      </p:sp>
    </p:spTree>
    <p:extLst>
      <p:ext uri="{BB962C8B-B14F-4D97-AF65-F5344CB8AC3E}">
        <p14:creationId xmlns:p14="http://schemas.microsoft.com/office/powerpoint/2010/main" val="1192995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hot holding foods.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hot holding keeps food hot after reheating or cooking, preventing bacterial growth while the food waits to be served.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key controls include: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keep hot‑held food at ≥ 63°c this is the legal minimum safe temperature.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if food drops below 63°c for less than 2 hours, it may be reheated and returned to service.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if food is below 63°c for more than 2 hours, it must be discarded.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monitor temperature every 2 hours and record it as part of your food safety system.</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good practices during hot holding.</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sanitise the probe before and after every use.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ensure equipment and water are clean.</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keep food covered to prevent contamination and drying out.</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use tongs, serving spoons, and clean knives.</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35</a:t>
            </a:fld>
            <a:endParaRPr lang="en-IE"/>
          </a:p>
        </p:txBody>
      </p:sp>
    </p:spTree>
    <p:extLst>
      <p:ext uri="{BB962C8B-B14F-4D97-AF65-F5344CB8AC3E}">
        <p14:creationId xmlns:p14="http://schemas.microsoft.com/office/powerpoint/2010/main" val="413216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Controls for cold holding.</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Cold holding such as deli counters, salad bar and buffet display  is a high‑risk stage because food is exposed, handled frequently, and held for long periods. The goal is to keep food cold, clean, and protected.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Key cold holding controls include: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Temperature control.</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Keep foods between 0–5  degrees </a:t>
            </a:r>
            <a:r>
              <a:rPr lang="en-IE" sz="1200" b="1" kern="1200" dirty="0" err="1">
                <a:solidFill>
                  <a:schemeClr val="tx1"/>
                </a:solidFill>
                <a:effectLst/>
                <a:latin typeface="+mn-lt"/>
                <a:ea typeface="+mn-ea"/>
                <a:cs typeface="+mn-cs"/>
              </a:rPr>
              <a:t>celsius</a:t>
            </a:r>
            <a:r>
              <a:rPr lang="en-IE" sz="1200" b="1"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Monitor temperatures every hour.</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Record all readings as part of </a:t>
            </a:r>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Sanitise the probe before and after each use.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Equipment control.</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Pre‑cool the display unit before loading food.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Ensure the unit is clean and functioning correctly.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Do not overload the display, cold air must circulate.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Food handling &amp; labelling.</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If products are removed from original packaging:</a:t>
            </a:r>
            <a:endParaRPr lang="en-IE" sz="1200" kern="1200" dirty="0">
              <a:solidFill>
                <a:schemeClr val="tx1"/>
              </a:solidFill>
              <a:effectLst/>
              <a:latin typeface="+mn-lt"/>
              <a:ea typeface="+mn-ea"/>
              <a:cs typeface="+mn-cs"/>
            </a:endParaRPr>
          </a:p>
          <a:p>
            <a:pPr lvl="1"/>
            <a:r>
              <a:rPr lang="en-IE" sz="1200" b="1" kern="1200" dirty="0">
                <a:solidFill>
                  <a:schemeClr val="tx1"/>
                </a:solidFill>
                <a:effectLst/>
                <a:latin typeface="+mn-lt"/>
                <a:ea typeface="+mn-ea"/>
                <a:cs typeface="+mn-cs"/>
              </a:rPr>
              <a:t>Record use‑by dates.</a:t>
            </a:r>
            <a:endParaRPr lang="en-IE" sz="1200" kern="1200" dirty="0">
              <a:solidFill>
                <a:schemeClr val="tx1"/>
              </a:solidFill>
              <a:effectLst/>
              <a:latin typeface="+mn-lt"/>
              <a:ea typeface="+mn-ea"/>
              <a:cs typeface="+mn-cs"/>
            </a:endParaRPr>
          </a:p>
          <a:p>
            <a:pPr lvl="1"/>
            <a:r>
              <a:rPr lang="en-IE" sz="1200" b="1" kern="1200" dirty="0">
                <a:solidFill>
                  <a:schemeClr val="tx1"/>
                </a:solidFill>
                <a:effectLst/>
                <a:latin typeface="+mn-lt"/>
                <a:ea typeface="+mn-ea"/>
                <a:cs typeface="+mn-cs"/>
              </a:rPr>
              <a:t>Record batch numbers.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Ensure a new use‑by date is clearly available.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Only display as much food as needed.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Do not mix old and new food. Observe strict </a:t>
            </a:r>
            <a:r>
              <a:rPr lang="en-IE" sz="1200" b="1" kern="1200" dirty="0" err="1">
                <a:solidFill>
                  <a:schemeClr val="tx1"/>
                </a:solidFill>
                <a:effectLst/>
                <a:latin typeface="+mn-lt"/>
                <a:ea typeface="+mn-ea"/>
                <a:cs typeface="+mn-cs"/>
              </a:rPr>
              <a:t>fifo</a:t>
            </a:r>
            <a:r>
              <a:rPr lang="en-IE" sz="1200" b="1"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Food handlers play a major role in keeping food safe during service.</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Staff must be clean and tidy at all times, wash hands regularly and whenever necessary and change gloves frequently and never rely on gloves instead of handwashing.</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Handling equipment correctly.</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Handle cutlery by the handles.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Handle cups and glasses by the base or stem.</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Never leave dirty crockery in service or prep areas.</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Keep bulk cutlery in covered containers.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Service cloth controls. </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Service cloths should not be worn on uniforms or over the shoulder, should be used for one purpose only, must be kept clean and hygienic and dirty, torn, or soiled cloths must be removed from service .immediately.</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36</a:t>
            </a:fld>
            <a:endParaRPr lang="en-IE"/>
          </a:p>
        </p:txBody>
      </p:sp>
    </p:spTree>
    <p:extLst>
      <p:ext uri="{BB962C8B-B14F-4D97-AF65-F5344CB8AC3E}">
        <p14:creationId xmlns:p14="http://schemas.microsoft.com/office/powerpoint/2010/main" val="378977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 corrective actions, verification &amp; system review</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1. Corrective actions.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Corrective actions are required whenever monitoring shows loss of control at a </a:t>
            </a:r>
            <a:r>
              <a:rPr lang="en-IE" sz="1200" b="1" kern="1200" dirty="0" err="1">
                <a:solidFill>
                  <a:schemeClr val="tx1"/>
                </a:solidFill>
                <a:effectLst/>
                <a:latin typeface="+mn-lt"/>
                <a:ea typeface="+mn-ea"/>
                <a:cs typeface="+mn-cs"/>
              </a:rPr>
              <a:t>ccp</a:t>
            </a:r>
            <a:r>
              <a:rPr lang="en-IE" sz="1200" b="1" kern="1200" dirty="0">
                <a:solidFill>
                  <a:schemeClr val="tx1"/>
                </a:solidFill>
                <a:effectLst/>
                <a:latin typeface="+mn-lt"/>
                <a:ea typeface="+mn-ea"/>
                <a:cs typeface="+mn-cs"/>
              </a:rPr>
              <a:t>. Their purpose is to prevent unsafe food from reaching the consumer, bring the process back under control, prevent the issue from recurring and ensure all actions are documented.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2. Verification.</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Verification is the double‑checking step that ensures the </a:t>
            </a:r>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 system is working as designed.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Verification must be carried out by trained staff who are not responsible for the activity being checked.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Verification methods include supervisors checking cooking and cold‑chain records, sending food or swabs to an accredited laboratory, internal audits by management, external audits (e.g., food safety awards and regulatory audits.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Audits should identify strengths and weaknesses, allowing the business to improve food safety.</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3. When the </a:t>
            </a:r>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 system should be reviewed.</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A review is required when the same corrective action keeps recurring, there is a change to the product or process, equipment is added or removed, a food safety incident occurs, the </a:t>
            </a:r>
            <a:r>
              <a:rPr lang="en-IE" sz="1200" b="1" kern="1200" dirty="0" err="1">
                <a:solidFill>
                  <a:schemeClr val="tx1"/>
                </a:solidFill>
                <a:effectLst/>
                <a:latin typeface="+mn-lt"/>
                <a:ea typeface="+mn-ea"/>
                <a:cs typeface="+mn-cs"/>
              </a:rPr>
              <a:t>eho</a:t>
            </a:r>
            <a:r>
              <a:rPr lang="en-IE" sz="1200" b="1" kern="1200" dirty="0">
                <a:solidFill>
                  <a:schemeClr val="tx1"/>
                </a:solidFill>
                <a:effectLst/>
                <a:latin typeface="+mn-lt"/>
                <a:ea typeface="+mn-ea"/>
                <a:cs typeface="+mn-cs"/>
              </a:rPr>
              <a:t> instructs an update and annually at a minimum.</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4. Legal requirement.</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All 7 </a:t>
            </a:r>
            <a:r>
              <a:rPr lang="en-IE" sz="1200" b="1" kern="1200" dirty="0" err="1">
                <a:solidFill>
                  <a:schemeClr val="tx1"/>
                </a:solidFill>
                <a:effectLst/>
                <a:latin typeface="+mn-lt"/>
                <a:ea typeface="+mn-ea"/>
                <a:cs typeface="+mn-cs"/>
              </a:rPr>
              <a:t>haccp</a:t>
            </a:r>
            <a:r>
              <a:rPr lang="en-IE" sz="1200" b="1" kern="1200" dirty="0">
                <a:solidFill>
                  <a:schemeClr val="tx1"/>
                </a:solidFill>
                <a:effectLst/>
                <a:latin typeface="+mn-lt"/>
                <a:ea typeface="+mn-ea"/>
                <a:cs typeface="+mn-cs"/>
              </a:rPr>
              <a:t> principles must be followed, and the entire system must be fully documented. Documentation provides traceability, legal protection, and proof of compliance.</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37</a:t>
            </a:fld>
            <a:endParaRPr lang="en-IE"/>
          </a:p>
        </p:txBody>
      </p:sp>
    </p:spTree>
    <p:extLst>
      <p:ext uri="{BB962C8B-B14F-4D97-AF65-F5344CB8AC3E}">
        <p14:creationId xmlns:p14="http://schemas.microsoft.com/office/powerpoint/2010/main" val="2628023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CF8DB53-740E-4648-BFE8-434704B743BF}" type="slidenum">
              <a:rPr lang="en-IE" smtClean="0"/>
              <a:t>39</a:t>
            </a:fld>
            <a:endParaRPr lang="en-IE"/>
          </a:p>
        </p:txBody>
      </p:sp>
    </p:spTree>
    <p:extLst>
      <p:ext uri="{BB962C8B-B14F-4D97-AF65-F5344CB8AC3E}">
        <p14:creationId xmlns:p14="http://schemas.microsoft.com/office/powerpoint/2010/main" val="1759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Flow Chart.</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A flow chart maps out every step in the food production process, from delivery to service. It shows how food moves through the business and helps identify where hazards might occur. Flow charts help staff understand the process.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 </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A flow chart:</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must be accurate and complete</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must be verified, no steps should be missed</a:t>
            </a:r>
            <a:endParaRPr lang="en-IE" sz="1200" kern="1200" dirty="0">
              <a:solidFill>
                <a:schemeClr val="tx1"/>
              </a:solidFill>
              <a:effectLst/>
              <a:latin typeface="+mn-lt"/>
              <a:ea typeface="+mn-ea"/>
              <a:cs typeface="+mn-cs"/>
            </a:endParaRPr>
          </a:p>
          <a:p>
            <a:pPr lvl="0"/>
            <a:r>
              <a:rPr lang="en-IE" sz="1200" b="1" kern="1200" dirty="0">
                <a:solidFill>
                  <a:schemeClr val="tx1"/>
                </a:solidFill>
                <a:effectLst/>
                <a:latin typeface="+mn-lt"/>
                <a:ea typeface="+mn-ea"/>
                <a:cs typeface="+mn-cs"/>
              </a:rPr>
              <a:t>is the foundation for a proper hazard analysis.</a:t>
            </a:r>
            <a:endParaRPr lang="en-IE" sz="1200"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Each step must be analysed for potential hazards and matched with appropriate controls.</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4</a:t>
            </a:fld>
            <a:endParaRPr lang="en-IE"/>
          </a:p>
        </p:txBody>
      </p:sp>
    </p:spTree>
    <p:extLst>
      <p:ext uri="{BB962C8B-B14F-4D97-AF65-F5344CB8AC3E}">
        <p14:creationId xmlns:p14="http://schemas.microsoft.com/office/powerpoint/2010/main" val="316781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Delivery stage.</a:t>
            </a:r>
          </a:p>
          <a:p>
            <a:r>
              <a:rPr lang="en-IE" sz="1200" kern="1200" dirty="0">
                <a:solidFill>
                  <a:schemeClr val="tx1"/>
                </a:solidFill>
                <a:effectLst/>
                <a:latin typeface="+mn-lt"/>
                <a:ea typeface="+mn-ea"/>
                <a:cs typeface="+mn-cs"/>
              </a:rPr>
              <a:t>Delivery is the first stage of the food process within a food business. This stage is crucial because it involves identifying and controlling potential hazards that could affect food safety. The business looks for various types of hazards, including physical, chemical, biological, and allergen hazards, and implements controls to reduce the risks.</a:t>
            </a:r>
          </a:p>
          <a:p>
            <a:r>
              <a:rPr lang="en-IE" sz="1200" kern="1200" dirty="0">
                <a:solidFill>
                  <a:schemeClr val="tx1"/>
                </a:solidFill>
                <a:effectLst/>
                <a:latin typeface="+mn-lt"/>
                <a:ea typeface="+mn-ea"/>
                <a:cs typeface="+mn-cs"/>
              </a:rPr>
              <a:t>For example, if the temperature of a chilled delivery is too high, bacteria could grow, or the food could spoil. To control this, the business accepts foods that are delivered at a temperature between 0-5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Another example is if the packaging is burst or torn, which could allow contaminants to fall into the food (a physical hazard). The control for this is to reject the food.</a:t>
            </a:r>
          </a:p>
          <a:p>
            <a:r>
              <a:rPr lang="en-IE" sz="1200" kern="1200" dirty="0">
                <a:solidFill>
                  <a:schemeClr val="tx1"/>
                </a:solidFill>
                <a:effectLst/>
                <a:latin typeface="+mn-lt"/>
                <a:ea typeface="+mn-ea"/>
                <a:cs typeface="+mn-cs"/>
              </a:rPr>
              <a:t>The following are several hazards and their causes, as well as the controls to manage these hazards:</a:t>
            </a:r>
          </a:p>
          <a:p>
            <a:r>
              <a:rPr lang="en-IE" sz="1200" b="1" kern="1200" dirty="0">
                <a:solidFill>
                  <a:schemeClr val="tx1"/>
                </a:solidFill>
                <a:effectLst/>
                <a:latin typeface="+mn-lt"/>
                <a:ea typeface="+mn-ea"/>
                <a:cs typeface="+mn-cs"/>
              </a:rPr>
              <a:t>Bacterial growth </a:t>
            </a:r>
            <a:r>
              <a:rPr lang="en-IE" sz="1200" kern="1200" dirty="0">
                <a:solidFill>
                  <a:schemeClr val="tx1"/>
                </a:solidFill>
                <a:effectLst/>
                <a:latin typeface="+mn-lt"/>
                <a:ea typeface="+mn-ea"/>
                <a:cs typeface="+mn-cs"/>
              </a:rPr>
              <a:t>caused by temperature abuse such as food transported at incorrect temperatures) or food exceeding its shelf life. Control: check the temperature of the product to ensure it is between 0-5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and check expiry dates.</a:t>
            </a:r>
          </a:p>
          <a:p>
            <a:r>
              <a:rPr lang="en-IE" sz="1200" b="1" kern="1200" dirty="0">
                <a:solidFill>
                  <a:schemeClr val="tx1"/>
                </a:solidFill>
                <a:effectLst/>
                <a:latin typeface="+mn-lt"/>
                <a:ea typeface="+mn-ea"/>
                <a:cs typeface="+mn-cs"/>
              </a:rPr>
              <a:t>Cross contamination </a:t>
            </a:r>
            <a:r>
              <a:rPr lang="en-IE" sz="1200" kern="1200" dirty="0">
                <a:solidFill>
                  <a:schemeClr val="tx1"/>
                </a:solidFill>
                <a:effectLst/>
                <a:latin typeface="+mn-lt"/>
                <a:ea typeface="+mn-ea"/>
                <a:cs typeface="+mn-cs"/>
              </a:rPr>
              <a:t>caused by raw and high-risk or raw ready-to-eat food delivered together, damaged packaging, blood spillage, dirty uniforms on delivery personnel, or fumes from the delivery vehicle. Control: segregate products, ensure packaging is intact, keep raw and cooked food apart, ensure delivery personnel are clean, turn off the delivery vehicle, and visually inspect the product.</a:t>
            </a:r>
          </a:p>
          <a:p>
            <a:r>
              <a:rPr lang="en-IE" sz="1200" b="1" kern="1200" dirty="0">
                <a:solidFill>
                  <a:schemeClr val="tx1"/>
                </a:solidFill>
                <a:effectLst/>
                <a:latin typeface="+mn-lt"/>
                <a:ea typeface="+mn-ea"/>
                <a:cs typeface="+mn-cs"/>
              </a:rPr>
              <a:t>Chemical contamination </a:t>
            </a:r>
            <a:r>
              <a:rPr lang="en-IE" sz="1200" kern="1200" dirty="0">
                <a:solidFill>
                  <a:schemeClr val="tx1"/>
                </a:solidFill>
                <a:effectLst/>
                <a:latin typeface="+mn-lt"/>
                <a:ea typeface="+mn-ea"/>
                <a:cs typeface="+mn-cs"/>
              </a:rPr>
              <a:t>caused by fumes from the delivery vehicle or wood splinters from damaged pallets. Control: turn off the delivery vehicle and visually inspect the product.</a:t>
            </a:r>
          </a:p>
          <a:p>
            <a:r>
              <a:rPr lang="en-IE" sz="1200" b="1" kern="1200" dirty="0">
                <a:solidFill>
                  <a:schemeClr val="tx1"/>
                </a:solidFill>
                <a:effectLst/>
                <a:latin typeface="+mn-lt"/>
                <a:ea typeface="+mn-ea"/>
                <a:cs typeface="+mn-cs"/>
              </a:rPr>
              <a:t>Physical contamination</a:t>
            </a:r>
            <a:r>
              <a:rPr lang="en-IE" sz="1200" kern="1200" dirty="0">
                <a:solidFill>
                  <a:schemeClr val="tx1"/>
                </a:solidFill>
                <a:effectLst/>
                <a:latin typeface="+mn-lt"/>
                <a:ea typeface="+mn-ea"/>
                <a:cs typeface="+mn-cs"/>
              </a:rPr>
              <a:t> caused by damaged packaging or wood splinters from damaged pallets. Control: ensure packaging is intact and visually inspect the product.</a:t>
            </a:r>
          </a:p>
          <a:p>
            <a:r>
              <a:rPr lang="en-IE" sz="1200" b="1" kern="1200" dirty="0">
                <a:solidFill>
                  <a:schemeClr val="tx1"/>
                </a:solidFill>
                <a:effectLst/>
                <a:latin typeface="+mn-lt"/>
                <a:ea typeface="+mn-ea"/>
                <a:cs typeface="+mn-cs"/>
              </a:rPr>
              <a:t>Allergen contamination</a:t>
            </a:r>
            <a:r>
              <a:rPr lang="en-IE" sz="1200" kern="1200" dirty="0">
                <a:solidFill>
                  <a:schemeClr val="tx1"/>
                </a:solidFill>
                <a:effectLst/>
                <a:latin typeface="+mn-lt"/>
                <a:ea typeface="+mn-ea"/>
                <a:cs typeface="+mn-cs"/>
              </a:rPr>
              <a:t> caused by celery delivered in the same box as other vegetables. Control: use approved suppliers and segregate celery in sealed bags.</a:t>
            </a:r>
          </a:p>
          <a:p>
            <a:r>
              <a:rPr lang="en-IE" sz="1200" kern="1200" dirty="0">
                <a:solidFill>
                  <a:schemeClr val="tx1"/>
                </a:solidFill>
                <a:effectLst/>
                <a:latin typeface="+mn-lt"/>
                <a:ea typeface="+mn-ea"/>
                <a:cs typeface="+mn-cs"/>
              </a:rPr>
              <a:t>If a critical limit is breached, a corrective action should be taken. For example, if the temperature of chilled foods is not within the acceptable range, the food should be either restored to the correct temperature.</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5</a:t>
            </a:fld>
            <a:endParaRPr lang="en-IE"/>
          </a:p>
        </p:txBody>
      </p:sp>
    </p:spTree>
    <p:extLst>
      <p:ext uri="{BB962C8B-B14F-4D97-AF65-F5344CB8AC3E}">
        <p14:creationId xmlns:p14="http://schemas.microsoft.com/office/powerpoint/2010/main" val="414191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Delivery Stage.</a:t>
            </a:r>
          </a:p>
          <a:p>
            <a:r>
              <a:rPr lang="en-IE" sz="1200" kern="1200" dirty="0">
                <a:solidFill>
                  <a:schemeClr val="tx1"/>
                </a:solidFill>
                <a:effectLst/>
                <a:latin typeface="+mn-lt"/>
                <a:ea typeface="+mn-ea"/>
                <a:cs typeface="+mn-cs"/>
              </a:rPr>
              <a:t>When food is delivered to a food premises, it is crucial to check all deliveries to ensure food safety. If perishable foods are transported or stored at the wrong temperature, bacteria can grow, which is why it is legally required to maintain the cold chain. This means keeping foods at the correct temperatures throughout the delivery process.</a:t>
            </a:r>
          </a:p>
          <a:p>
            <a:r>
              <a:rPr lang="en-IE" sz="1200" kern="1200" dirty="0">
                <a:solidFill>
                  <a:schemeClr val="tx1"/>
                </a:solidFill>
                <a:effectLst/>
                <a:latin typeface="+mn-lt"/>
                <a:ea typeface="+mn-ea"/>
                <a:cs typeface="+mn-cs"/>
              </a:rPr>
              <a:t>Food can be contaminated with chemicals, physical objects, or other contaminants, so delivery checks are an important control measure to ensure food safety. Here are the key points to check during deliveries:</a:t>
            </a:r>
          </a:p>
          <a:p>
            <a:r>
              <a:rPr lang="en-IE" sz="1200" b="1" kern="1200" dirty="0">
                <a:solidFill>
                  <a:schemeClr val="tx1"/>
                </a:solidFill>
                <a:effectLst/>
                <a:latin typeface="+mn-lt"/>
                <a:ea typeface="+mn-ea"/>
                <a:cs typeface="+mn-cs"/>
              </a:rPr>
              <a:t>Appearance</a:t>
            </a:r>
            <a:r>
              <a:rPr lang="en-IE" sz="1200" kern="1200" dirty="0">
                <a:solidFill>
                  <a:schemeClr val="tx1"/>
                </a:solidFill>
                <a:effectLst/>
                <a:latin typeface="+mn-lt"/>
                <a:ea typeface="+mn-ea"/>
                <a:cs typeface="+mn-cs"/>
              </a:rPr>
              <a:t>: The food should look normal.</a:t>
            </a:r>
          </a:p>
          <a:p>
            <a:r>
              <a:rPr lang="en-IE" sz="1200" b="1" kern="1200" dirty="0">
                <a:solidFill>
                  <a:schemeClr val="tx1"/>
                </a:solidFill>
                <a:effectLst/>
                <a:latin typeface="+mn-lt"/>
                <a:ea typeface="+mn-ea"/>
                <a:cs typeface="+mn-cs"/>
              </a:rPr>
              <a:t>Contamination</a:t>
            </a:r>
            <a:r>
              <a:rPr lang="en-IE" sz="1200" kern="1200" dirty="0">
                <a:solidFill>
                  <a:schemeClr val="tx1"/>
                </a:solidFill>
                <a:effectLst/>
                <a:latin typeface="+mn-lt"/>
                <a:ea typeface="+mn-ea"/>
                <a:cs typeface="+mn-cs"/>
              </a:rPr>
              <a:t>: There should be no signs of contamination or pests.</a:t>
            </a:r>
          </a:p>
          <a:p>
            <a:r>
              <a:rPr lang="en-IE" sz="1200" b="1" kern="1200" dirty="0">
                <a:solidFill>
                  <a:schemeClr val="tx1"/>
                </a:solidFill>
                <a:effectLst/>
                <a:latin typeface="+mn-lt"/>
                <a:ea typeface="+mn-ea"/>
                <a:cs typeface="+mn-cs"/>
              </a:rPr>
              <a:t>Packaging</a:t>
            </a:r>
            <a:r>
              <a:rPr lang="en-IE" sz="1200" kern="1200" dirty="0">
                <a:solidFill>
                  <a:schemeClr val="tx1"/>
                </a:solidFill>
                <a:effectLst/>
                <a:latin typeface="+mn-lt"/>
                <a:ea typeface="+mn-ea"/>
                <a:cs typeface="+mn-cs"/>
              </a:rPr>
              <a:t>: Packaging and tamper-proof devices should be intact.</a:t>
            </a:r>
          </a:p>
          <a:p>
            <a:r>
              <a:rPr lang="en-IE" sz="1200" b="1" kern="1200" dirty="0">
                <a:solidFill>
                  <a:schemeClr val="tx1"/>
                </a:solidFill>
                <a:effectLst/>
                <a:latin typeface="+mn-lt"/>
                <a:ea typeface="+mn-ea"/>
                <a:cs typeface="+mn-cs"/>
              </a:rPr>
              <a:t>Canned Goods</a:t>
            </a:r>
            <a:r>
              <a:rPr lang="en-IE" sz="1200" kern="1200" dirty="0">
                <a:solidFill>
                  <a:schemeClr val="tx1"/>
                </a:solidFill>
                <a:effectLst/>
                <a:latin typeface="+mn-lt"/>
                <a:ea typeface="+mn-ea"/>
                <a:cs typeface="+mn-cs"/>
              </a:rPr>
              <a:t>: Cans should not be blown or damaged.</a:t>
            </a:r>
          </a:p>
          <a:p>
            <a:r>
              <a:rPr lang="en-IE" sz="1200" b="1" kern="1200" dirty="0">
                <a:solidFill>
                  <a:schemeClr val="tx1"/>
                </a:solidFill>
                <a:effectLst/>
                <a:latin typeface="+mn-lt"/>
                <a:ea typeface="+mn-ea"/>
                <a:cs typeface="+mn-cs"/>
              </a:rPr>
              <a:t>Temperature</a:t>
            </a:r>
            <a:r>
              <a:rPr lang="en-IE" sz="1200" kern="1200" dirty="0">
                <a:solidFill>
                  <a:schemeClr val="tx1"/>
                </a:solidFill>
                <a:effectLst/>
                <a:latin typeface="+mn-lt"/>
                <a:ea typeface="+mn-ea"/>
                <a:cs typeface="+mn-cs"/>
              </a:rPr>
              <a:t>: Chilled foods should arrive at or below 5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and frozen foods should be delivered at or below -18 degrees </a:t>
            </a:r>
            <a:r>
              <a:rPr lang="en-IE" sz="1200" kern="1200" dirty="0" err="1">
                <a:solidFill>
                  <a:schemeClr val="tx1"/>
                </a:solidFill>
                <a:effectLst/>
                <a:latin typeface="+mn-lt"/>
                <a:ea typeface="+mn-ea"/>
                <a:cs typeface="+mn-cs"/>
              </a:rPr>
              <a:t>celsius</a:t>
            </a:r>
            <a:r>
              <a:rPr lang="en-IE" sz="1200" kern="1200" dirty="0">
                <a:solidFill>
                  <a:schemeClr val="tx1"/>
                </a:solidFill>
                <a:effectLst/>
                <a:latin typeface="+mn-lt"/>
                <a:ea typeface="+mn-ea"/>
                <a:cs typeface="+mn-cs"/>
              </a:rPr>
              <a:t>. These temperatures should be checked between packs using a probe thermometer.</a:t>
            </a:r>
          </a:p>
          <a:p>
            <a:r>
              <a:rPr lang="en-IE" sz="1200" b="1" kern="1200" dirty="0">
                <a:solidFill>
                  <a:schemeClr val="tx1"/>
                </a:solidFill>
                <a:effectLst/>
                <a:latin typeface="+mn-lt"/>
                <a:ea typeface="+mn-ea"/>
                <a:cs typeface="+mn-cs"/>
              </a:rPr>
              <a:t>Damaged Cans</a:t>
            </a:r>
            <a:r>
              <a:rPr lang="en-IE" sz="1200" kern="1200" dirty="0">
                <a:solidFill>
                  <a:schemeClr val="tx1"/>
                </a:solidFill>
                <a:effectLst/>
                <a:latin typeface="+mn-lt"/>
                <a:ea typeface="+mn-ea"/>
                <a:cs typeface="+mn-cs"/>
              </a:rPr>
              <a:t>: Blown or damaged cans should be rejected.</a:t>
            </a:r>
          </a:p>
          <a:p>
            <a:r>
              <a:rPr lang="en-IE" sz="1200" b="1" kern="1200" dirty="0">
                <a:solidFill>
                  <a:schemeClr val="tx1"/>
                </a:solidFill>
                <a:effectLst/>
                <a:latin typeface="+mn-lt"/>
                <a:ea typeface="+mn-ea"/>
                <a:cs typeface="+mn-cs"/>
              </a:rPr>
              <a:t>Allergens</a:t>
            </a:r>
            <a:r>
              <a:rPr lang="en-IE" sz="1200" kern="1200" dirty="0">
                <a:solidFill>
                  <a:schemeClr val="tx1"/>
                </a:solidFill>
                <a:effectLst/>
                <a:latin typeface="+mn-lt"/>
                <a:ea typeface="+mn-ea"/>
                <a:cs typeface="+mn-cs"/>
              </a:rPr>
              <a:t>: Allergen ingredients should be kept separate, and allergen information must be provided for all food products.</a:t>
            </a:r>
          </a:p>
          <a:p>
            <a:r>
              <a:rPr lang="en-IE" sz="1200" b="1" kern="1200" dirty="0" err="1">
                <a:solidFill>
                  <a:schemeClr val="tx1"/>
                </a:solidFill>
                <a:effectLst/>
                <a:latin typeface="+mn-lt"/>
                <a:ea typeface="+mn-ea"/>
                <a:cs typeface="+mn-cs"/>
              </a:rPr>
              <a:t>Labeling</a:t>
            </a:r>
            <a:r>
              <a:rPr lang="en-IE" sz="1200" kern="1200" dirty="0">
                <a:solidFill>
                  <a:schemeClr val="tx1"/>
                </a:solidFill>
                <a:effectLst/>
                <a:latin typeface="+mn-lt"/>
                <a:ea typeface="+mn-ea"/>
                <a:cs typeface="+mn-cs"/>
              </a:rPr>
              <a:t>: All food should be </a:t>
            </a:r>
            <a:r>
              <a:rPr lang="en-IE" sz="1200" kern="1200" dirty="0" err="1">
                <a:solidFill>
                  <a:schemeClr val="tx1"/>
                </a:solidFill>
                <a:effectLst/>
                <a:latin typeface="+mn-lt"/>
                <a:ea typeface="+mn-ea"/>
                <a:cs typeface="+mn-cs"/>
              </a:rPr>
              <a:t>labeled</a:t>
            </a:r>
            <a:r>
              <a:rPr lang="en-IE" sz="1200" kern="1200" dirty="0">
                <a:solidFill>
                  <a:schemeClr val="tx1"/>
                </a:solidFill>
                <a:effectLst/>
                <a:latin typeface="+mn-lt"/>
                <a:ea typeface="+mn-ea"/>
                <a:cs typeface="+mn-cs"/>
              </a:rPr>
              <a:t> and within its "best before" or "use by" date.</a:t>
            </a:r>
          </a:p>
          <a:p>
            <a:r>
              <a:rPr lang="en-IE" sz="1200" b="1" kern="1200" dirty="0">
                <a:solidFill>
                  <a:schemeClr val="tx1"/>
                </a:solidFill>
                <a:effectLst/>
                <a:latin typeface="+mn-lt"/>
                <a:ea typeface="+mn-ea"/>
                <a:cs typeface="+mn-cs"/>
              </a:rPr>
              <a:t>Recording</a:t>
            </a:r>
            <a:r>
              <a:rPr lang="en-IE" sz="1200" kern="1200" dirty="0">
                <a:solidFill>
                  <a:schemeClr val="tx1"/>
                </a:solidFill>
                <a:effectLst/>
                <a:latin typeface="+mn-lt"/>
                <a:ea typeface="+mn-ea"/>
                <a:cs typeface="+mn-cs"/>
              </a:rPr>
              <a:t>: All delivery checks must be recorded, and the food should be stored correctly immediately.</a:t>
            </a:r>
          </a:p>
          <a:p>
            <a:pPr lvl="0"/>
            <a:r>
              <a:rPr lang="en-IE" sz="1200" kern="1200" dirty="0">
                <a:solidFill>
                  <a:schemeClr val="tx1"/>
                </a:solidFill>
                <a:effectLst/>
                <a:latin typeface="+mn-lt"/>
                <a:ea typeface="+mn-ea"/>
                <a:cs typeface="+mn-cs"/>
              </a:rPr>
              <a:t>The delivery person must be hygienic and clean, wearing a clean uniform.</a:t>
            </a:r>
          </a:p>
          <a:p>
            <a:pPr lvl="0"/>
            <a:r>
              <a:rPr lang="en-IE" sz="1200" kern="1200" dirty="0">
                <a:solidFill>
                  <a:schemeClr val="tx1"/>
                </a:solidFill>
                <a:effectLst/>
                <a:latin typeface="+mn-lt"/>
                <a:ea typeface="+mn-ea"/>
                <a:cs typeface="+mn-cs"/>
              </a:rPr>
              <a:t>Delivery personnel should not access storerooms or cold rooms as they may pose a risk to food safety.</a:t>
            </a:r>
          </a:p>
          <a:p>
            <a:pPr lvl="0"/>
            <a:r>
              <a:rPr lang="en-IE" sz="1200" kern="1200" dirty="0">
                <a:solidFill>
                  <a:schemeClr val="tx1"/>
                </a:solidFill>
                <a:effectLst/>
                <a:latin typeface="+mn-lt"/>
                <a:ea typeface="+mn-ea"/>
                <a:cs typeface="+mn-cs"/>
              </a:rPr>
              <a:t>Raw and cooked foods, as well as allergenic foods, should be kept separate.</a:t>
            </a:r>
          </a:p>
          <a:p>
            <a:pPr lvl="0"/>
            <a:r>
              <a:rPr lang="en-IE" sz="1200" kern="1200" dirty="0">
                <a:solidFill>
                  <a:schemeClr val="tx1"/>
                </a:solidFill>
                <a:effectLst/>
                <a:latin typeface="+mn-lt"/>
                <a:ea typeface="+mn-ea"/>
                <a:cs typeface="+mn-cs"/>
              </a:rPr>
              <a:t>The delivery vehicle should be clean, and chemicals should not be transported with food to avoid contamination.</a:t>
            </a:r>
          </a:p>
          <a:p>
            <a:r>
              <a:rPr lang="en-IE" sz="1200" kern="1200" dirty="0">
                <a:solidFill>
                  <a:schemeClr val="tx1"/>
                </a:solidFill>
                <a:effectLst/>
                <a:latin typeface="+mn-lt"/>
                <a:ea typeface="+mn-ea"/>
                <a:cs typeface="+mn-cs"/>
              </a:rPr>
              <a:t>By following these guidelines, food premises can ensure that the food they receive is safe for consumption.</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6</a:t>
            </a:fld>
            <a:endParaRPr lang="en-IE"/>
          </a:p>
        </p:txBody>
      </p:sp>
    </p:spTree>
    <p:extLst>
      <p:ext uri="{BB962C8B-B14F-4D97-AF65-F5344CB8AC3E}">
        <p14:creationId xmlns:p14="http://schemas.microsoft.com/office/powerpoint/2010/main" val="197522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Food Returns</a:t>
            </a:r>
            <a:r>
              <a:rPr lang="en-IE" sz="1200" kern="1200" dirty="0">
                <a:solidFill>
                  <a:schemeClr val="tx1"/>
                </a:solidFill>
                <a:effectLst/>
                <a:latin typeface="+mn-lt"/>
                <a:ea typeface="+mn-ea"/>
                <a:cs typeface="+mn-cs"/>
              </a:rPr>
              <a:t>.</a:t>
            </a:r>
          </a:p>
          <a:p>
            <a:r>
              <a:rPr lang="en-IE" sz="1200" kern="1200" dirty="0">
                <a:solidFill>
                  <a:schemeClr val="tx1"/>
                </a:solidFill>
                <a:effectLst/>
                <a:latin typeface="+mn-lt"/>
                <a:ea typeface="+mn-ea"/>
                <a:cs typeface="+mn-cs"/>
              </a:rPr>
              <a:t>For food returns, if the food you receive is not up to standard, it should be rejected and returned. Reasons for returning food include:</a:t>
            </a:r>
          </a:p>
          <a:p>
            <a:pPr lvl="0"/>
            <a:r>
              <a:rPr lang="en-IE" sz="1200" b="1" kern="1200" dirty="0">
                <a:solidFill>
                  <a:schemeClr val="tx1"/>
                </a:solidFill>
                <a:effectLst/>
                <a:latin typeface="+mn-lt"/>
                <a:ea typeface="+mn-ea"/>
                <a:cs typeface="+mn-cs"/>
              </a:rPr>
              <a:t>Out of date foods</a:t>
            </a:r>
            <a:r>
              <a:rPr lang="en-IE" sz="1200" kern="1200" dirty="0">
                <a:solidFill>
                  <a:schemeClr val="tx1"/>
                </a:solidFill>
                <a:effectLst/>
                <a:latin typeface="+mn-lt"/>
                <a:ea typeface="+mn-ea"/>
                <a:cs typeface="+mn-cs"/>
              </a:rPr>
              <a:t>: If the food is past its expiration date or has insufficient shelf life.</a:t>
            </a:r>
          </a:p>
          <a:p>
            <a:pPr lvl="0"/>
            <a:r>
              <a:rPr lang="en-IE" sz="1200" b="1" kern="1200" dirty="0">
                <a:solidFill>
                  <a:schemeClr val="tx1"/>
                </a:solidFill>
                <a:effectLst/>
                <a:latin typeface="+mn-lt"/>
                <a:ea typeface="+mn-ea"/>
                <a:cs typeface="+mn-cs"/>
              </a:rPr>
              <a:t>Mould</a:t>
            </a:r>
            <a:r>
              <a:rPr lang="en-IE" sz="1200" kern="1200" dirty="0">
                <a:solidFill>
                  <a:schemeClr val="tx1"/>
                </a:solidFill>
                <a:effectLst/>
                <a:latin typeface="+mn-lt"/>
                <a:ea typeface="+mn-ea"/>
                <a:cs typeface="+mn-cs"/>
              </a:rPr>
              <a:t>: If there is any mould on the food.</a:t>
            </a:r>
          </a:p>
          <a:p>
            <a:pPr lvl="0"/>
            <a:r>
              <a:rPr lang="en-IE" sz="1200" b="1" kern="1200" dirty="0">
                <a:solidFill>
                  <a:schemeClr val="tx1"/>
                </a:solidFill>
                <a:effectLst/>
                <a:latin typeface="+mn-lt"/>
                <a:ea typeface="+mn-ea"/>
                <a:cs typeface="+mn-cs"/>
              </a:rPr>
              <a:t>Damaged or torn packaging</a:t>
            </a:r>
            <a:r>
              <a:rPr lang="en-IE" sz="1200" kern="1200" dirty="0">
                <a:solidFill>
                  <a:schemeClr val="tx1"/>
                </a:solidFill>
                <a:effectLst/>
                <a:latin typeface="+mn-lt"/>
                <a:ea typeface="+mn-ea"/>
                <a:cs typeface="+mn-cs"/>
              </a:rPr>
              <a:t>: If the packaging is damaged or torn.</a:t>
            </a:r>
          </a:p>
          <a:p>
            <a:pPr lvl="0"/>
            <a:r>
              <a:rPr lang="en-IE" sz="1200" b="1" kern="1200" dirty="0">
                <a:solidFill>
                  <a:schemeClr val="tx1"/>
                </a:solidFill>
                <a:effectLst/>
                <a:latin typeface="+mn-lt"/>
                <a:ea typeface="+mn-ea"/>
                <a:cs typeface="+mn-cs"/>
              </a:rPr>
              <a:t>Rust or dents on cans</a:t>
            </a:r>
            <a:r>
              <a:rPr lang="en-IE" sz="1200" kern="1200" dirty="0">
                <a:solidFill>
                  <a:schemeClr val="tx1"/>
                </a:solidFill>
                <a:effectLst/>
                <a:latin typeface="+mn-lt"/>
                <a:ea typeface="+mn-ea"/>
                <a:cs typeface="+mn-cs"/>
              </a:rPr>
              <a:t>: If there are rust or dents on canned goods.</a:t>
            </a:r>
          </a:p>
          <a:p>
            <a:pPr lvl="0"/>
            <a:r>
              <a:rPr lang="en-IE" sz="1200" b="1" kern="1200" dirty="0">
                <a:solidFill>
                  <a:schemeClr val="tx1"/>
                </a:solidFill>
                <a:effectLst/>
                <a:latin typeface="+mn-lt"/>
                <a:ea typeface="+mn-ea"/>
                <a:cs typeface="+mn-cs"/>
              </a:rPr>
              <a:t>Incorrect temperature</a:t>
            </a:r>
            <a:r>
              <a:rPr lang="en-IE" sz="1200" kern="1200" dirty="0">
                <a:solidFill>
                  <a:schemeClr val="tx1"/>
                </a:solidFill>
                <a:effectLst/>
                <a:latin typeface="+mn-lt"/>
                <a:ea typeface="+mn-ea"/>
                <a:cs typeface="+mn-cs"/>
              </a:rPr>
              <a:t>: If the food has not been kept at the correct temperature.</a:t>
            </a:r>
          </a:p>
          <a:p>
            <a:r>
              <a:rPr lang="en-IE" sz="1200" kern="1200" dirty="0">
                <a:solidFill>
                  <a:schemeClr val="tx1"/>
                </a:solidFill>
                <a:effectLst/>
                <a:latin typeface="+mn-lt"/>
                <a:ea typeface="+mn-ea"/>
                <a:cs typeface="+mn-cs"/>
              </a:rPr>
              <a:t>There should be a separate area or container for foods that are to be returned. This area or container should be clearly marked "returns only" and not for human consumption. Foods that are being returned should be stored according to the manufacturer's instructions until they are picked up.</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8</a:t>
            </a:fld>
            <a:endParaRPr lang="en-IE"/>
          </a:p>
        </p:txBody>
      </p:sp>
    </p:spTree>
    <p:extLst>
      <p:ext uri="{BB962C8B-B14F-4D97-AF65-F5344CB8AC3E}">
        <p14:creationId xmlns:p14="http://schemas.microsoft.com/office/powerpoint/2010/main" val="189950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Unit 9. HACCP. Food Storage.</a:t>
            </a:r>
          </a:p>
          <a:p>
            <a:r>
              <a:rPr lang="en-IE" sz="1200" kern="1200" dirty="0">
                <a:solidFill>
                  <a:schemeClr val="tx1"/>
                </a:solidFill>
                <a:effectLst/>
                <a:latin typeface="+mn-lt"/>
                <a:ea typeface="+mn-ea"/>
                <a:cs typeface="+mn-cs"/>
              </a:rPr>
              <a:t>On completion of this unit, learners will be able to:</a:t>
            </a:r>
          </a:p>
          <a:p>
            <a:r>
              <a:rPr lang="en-IE" sz="1200" kern="1200" dirty="0">
                <a:solidFill>
                  <a:schemeClr val="tx1"/>
                </a:solidFill>
                <a:effectLst/>
                <a:latin typeface="+mn-lt"/>
                <a:ea typeface="+mn-ea"/>
                <a:cs typeface="+mn-cs"/>
              </a:rPr>
              <a:t>Identify the four hazards associated with food storage and implement controls,</a:t>
            </a:r>
          </a:p>
          <a:p>
            <a:r>
              <a:rPr lang="en-IE" sz="1200" kern="1200" dirty="0">
                <a:solidFill>
                  <a:schemeClr val="tx1"/>
                </a:solidFill>
                <a:effectLst/>
                <a:latin typeface="+mn-lt"/>
                <a:ea typeface="+mn-ea"/>
                <a:cs typeface="+mn-cs"/>
              </a:rPr>
              <a:t>Complete records required for food storage, and,</a:t>
            </a:r>
          </a:p>
          <a:p>
            <a:r>
              <a:rPr lang="en-IE" sz="1200" kern="1200" dirty="0">
                <a:solidFill>
                  <a:schemeClr val="tx1"/>
                </a:solidFill>
                <a:effectLst/>
                <a:latin typeface="+mn-lt"/>
                <a:ea typeface="+mn-ea"/>
                <a:cs typeface="+mn-cs"/>
              </a:rPr>
              <a:t>Implement corrective actions as required.</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12</a:t>
            </a:fld>
            <a:endParaRPr lang="en-IE"/>
          </a:p>
        </p:txBody>
      </p:sp>
    </p:spTree>
    <p:extLst>
      <p:ext uri="{BB962C8B-B14F-4D97-AF65-F5344CB8AC3E}">
        <p14:creationId xmlns:p14="http://schemas.microsoft.com/office/powerpoint/2010/main" val="373771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General storage controls.</a:t>
            </a:r>
          </a:p>
          <a:p>
            <a:r>
              <a:rPr lang="en-IE" sz="1200" kern="1200" dirty="0">
                <a:solidFill>
                  <a:schemeClr val="tx1"/>
                </a:solidFill>
                <a:effectLst/>
                <a:latin typeface="+mn-lt"/>
                <a:ea typeface="+mn-ea"/>
                <a:cs typeface="+mn-cs"/>
              </a:rPr>
              <a:t>Once the delivery process is completed, it is crucial to immediately transfer products to the appropriate storage area. Incorrect storage can lead to several issues, such as physical contamination if the packaging is burst or damaged, food spoilage if foods are stored in the wrong area or at the wrong temperature, and bacterial growth if foods are stored at too high a temperature or for too long. Allergen cross-contamination is also a potential hazard.</a:t>
            </a:r>
          </a:p>
          <a:p>
            <a:r>
              <a:rPr lang="en-IE" sz="1200" kern="1200" dirty="0">
                <a:solidFill>
                  <a:schemeClr val="tx1"/>
                </a:solidFill>
                <a:effectLst/>
                <a:latin typeface="+mn-lt"/>
                <a:ea typeface="+mn-ea"/>
                <a:cs typeface="+mn-cs"/>
              </a:rPr>
              <a:t>When storing foods, always follow good stock rotation practices like </a:t>
            </a:r>
            <a:r>
              <a:rPr lang="en-IE" sz="1200" kern="1200" dirty="0" err="1">
                <a:solidFill>
                  <a:schemeClr val="tx1"/>
                </a:solidFill>
                <a:effectLst/>
                <a:latin typeface="+mn-lt"/>
                <a:ea typeface="+mn-ea"/>
                <a:cs typeface="+mn-cs"/>
              </a:rPr>
              <a:t>fifo</a:t>
            </a:r>
            <a:r>
              <a:rPr lang="en-IE" sz="1200" kern="1200" dirty="0">
                <a:solidFill>
                  <a:schemeClr val="tx1"/>
                </a:solidFill>
                <a:effectLst/>
                <a:latin typeface="+mn-lt"/>
                <a:ea typeface="+mn-ea"/>
                <a:cs typeface="+mn-cs"/>
              </a:rPr>
              <a:t> (first in, first out). Here are some general controls for food storage:</a:t>
            </a:r>
          </a:p>
          <a:p>
            <a:r>
              <a:rPr lang="en-IE" sz="1200" b="1" kern="1200" dirty="0">
                <a:solidFill>
                  <a:schemeClr val="tx1"/>
                </a:solidFill>
                <a:effectLst/>
                <a:latin typeface="+mn-lt"/>
                <a:ea typeface="+mn-ea"/>
                <a:cs typeface="+mn-cs"/>
              </a:rPr>
              <a:t>Fridge and freezer:</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Separate raw and cooked foods.</a:t>
            </a:r>
          </a:p>
          <a:p>
            <a:pPr lvl="0"/>
            <a:r>
              <a:rPr lang="en-IE" sz="1200" kern="1200" dirty="0">
                <a:solidFill>
                  <a:schemeClr val="tx1"/>
                </a:solidFill>
                <a:effectLst/>
                <a:latin typeface="+mn-lt"/>
                <a:ea typeface="+mn-ea"/>
                <a:cs typeface="+mn-cs"/>
              </a:rPr>
              <a:t>Do not overfill chest freezers beyond the loading line.</a:t>
            </a:r>
          </a:p>
          <a:p>
            <a:pPr lvl="0"/>
            <a:r>
              <a:rPr lang="en-IE" sz="1200" kern="1200" dirty="0">
                <a:solidFill>
                  <a:schemeClr val="tx1"/>
                </a:solidFill>
                <a:effectLst/>
                <a:latin typeface="+mn-lt"/>
                <a:ea typeface="+mn-ea"/>
                <a:cs typeface="+mn-cs"/>
              </a:rPr>
              <a:t>Allow air circulation.</a:t>
            </a:r>
          </a:p>
          <a:p>
            <a:pPr lvl="0"/>
            <a:r>
              <a:rPr lang="en-IE" sz="1200" kern="1200" dirty="0">
                <a:solidFill>
                  <a:schemeClr val="tx1"/>
                </a:solidFill>
                <a:effectLst/>
                <a:latin typeface="+mn-lt"/>
                <a:ea typeface="+mn-ea"/>
                <a:cs typeface="+mn-cs"/>
              </a:rPr>
              <a:t>Keep doors and seals in good condition and closed.</a:t>
            </a:r>
          </a:p>
          <a:p>
            <a:pPr lvl="0"/>
            <a:r>
              <a:rPr lang="en-IE" sz="1200" kern="1200" dirty="0">
                <a:solidFill>
                  <a:schemeClr val="tx1"/>
                </a:solidFill>
                <a:effectLst/>
                <a:latin typeface="+mn-lt"/>
                <a:ea typeface="+mn-ea"/>
                <a:cs typeface="+mn-cs"/>
              </a:rPr>
              <a:t>Ensure all foods are sealed, wrapped, and </a:t>
            </a:r>
            <a:r>
              <a:rPr lang="en-IE" sz="1200" kern="1200" dirty="0" err="1">
                <a:solidFill>
                  <a:schemeClr val="tx1"/>
                </a:solidFill>
                <a:effectLst/>
                <a:latin typeface="+mn-lt"/>
                <a:ea typeface="+mn-ea"/>
                <a:cs typeface="+mn-cs"/>
              </a:rPr>
              <a:t>labeled</a:t>
            </a:r>
            <a:r>
              <a:rPr lang="en-IE" sz="1200" kern="1200" dirty="0">
                <a:solidFill>
                  <a:schemeClr val="tx1"/>
                </a:solidFill>
                <a:effectLst/>
                <a:latin typeface="+mn-lt"/>
                <a:ea typeface="+mn-ea"/>
                <a:cs typeface="+mn-cs"/>
              </a:rPr>
              <a:t>.</a:t>
            </a:r>
          </a:p>
          <a:p>
            <a:pPr lvl="0"/>
            <a:r>
              <a:rPr lang="en-IE" sz="1200" kern="1200" dirty="0">
                <a:solidFill>
                  <a:schemeClr val="tx1"/>
                </a:solidFill>
                <a:effectLst/>
                <a:latin typeface="+mn-lt"/>
                <a:ea typeface="+mn-ea"/>
                <a:cs typeface="+mn-cs"/>
              </a:rPr>
              <a:t>Keep drainage gullies free from debris, clean, and unblocked.</a:t>
            </a:r>
          </a:p>
          <a:p>
            <a:pPr lvl="0"/>
            <a:r>
              <a:rPr lang="en-IE" sz="1200" kern="1200" dirty="0">
                <a:solidFill>
                  <a:schemeClr val="tx1"/>
                </a:solidFill>
                <a:effectLst/>
                <a:latin typeface="+mn-lt"/>
                <a:ea typeface="+mn-ea"/>
                <a:cs typeface="+mn-cs"/>
              </a:rPr>
              <a:t>Record temperatures daily.</a:t>
            </a:r>
          </a:p>
          <a:p>
            <a:r>
              <a:rPr lang="en-IE" sz="1200" b="1" kern="1200" dirty="0">
                <a:solidFill>
                  <a:schemeClr val="tx1"/>
                </a:solidFill>
                <a:effectLst/>
                <a:latin typeface="+mn-lt"/>
                <a:ea typeface="+mn-ea"/>
                <a:cs typeface="+mn-cs"/>
              </a:rPr>
              <a:t>Fruit and vegetable controls: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Inspect fruits and vegetables to ensure they are </a:t>
            </a:r>
            <a:r>
              <a:rPr lang="en-IE" sz="1200" kern="1200" dirty="0" err="1">
                <a:solidFill>
                  <a:schemeClr val="tx1"/>
                </a:solidFill>
                <a:effectLst/>
                <a:latin typeface="+mn-lt"/>
                <a:ea typeface="+mn-ea"/>
                <a:cs typeface="+mn-cs"/>
              </a:rPr>
              <a:t>mold</a:t>
            </a:r>
            <a:r>
              <a:rPr lang="en-IE" sz="1200" kern="1200" dirty="0">
                <a:solidFill>
                  <a:schemeClr val="tx1"/>
                </a:solidFill>
                <a:effectLst/>
                <a:latin typeface="+mn-lt"/>
                <a:ea typeface="+mn-ea"/>
                <a:cs typeface="+mn-cs"/>
              </a:rPr>
              <a:t>-free.</a:t>
            </a:r>
          </a:p>
          <a:p>
            <a:pPr lvl="0"/>
            <a:r>
              <a:rPr lang="en-IE" sz="1200" kern="1200" dirty="0">
                <a:solidFill>
                  <a:schemeClr val="tx1"/>
                </a:solidFill>
                <a:effectLst/>
                <a:latin typeface="+mn-lt"/>
                <a:ea typeface="+mn-ea"/>
                <a:cs typeface="+mn-cs"/>
              </a:rPr>
              <a:t>Ensure there is no evidence of pests.</a:t>
            </a:r>
          </a:p>
          <a:p>
            <a:pPr lvl="0"/>
            <a:r>
              <a:rPr lang="en-IE" sz="1200" kern="1200" dirty="0">
                <a:solidFill>
                  <a:schemeClr val="tx1"/>
                </a:solidFill>
                <a:effectLst/>
                <a:latin typeface="+mn-lt"/>
                <a:ea typeface="+mn-ea"/>
                <a:cs typeface="+mn-cs"/>
              </a:rPr>
              <a:t>Check that they are not damaged or bruised.</a:t>
            </a:r>
          </a:p>
          <a:p>
            <a:pPr lvl="0"/>
            <a:r>
              <a:rPr lang="en-IE" sz="1200" kern="1200" dirty="0">
                <a:solidFill>
                  <a:schemeClr val="tx1"/>
                </a:solidFill>
                <a:effectLst/>
                <a:latin typeface="+mn-lt"/>
                <a:ea typeface="+mn-ea"/>
                <a:cs typeface="+mn-cs"/>
              </a:rPr>
              <a:t>Keep them away from ready-to-eat foods.</a:t>
            </a:r>
          </a:p>
          <a:p>
            <a:pPr lvl="0"/>
            <a:r>
              <a:rPr lang="en-IE" sz="1200" kern="1200" dirty="0">
                <a:solidFill>
                  <a:schemeClr val="tx1"/>
                </a:solidFill>
                <a:effectLst/>
                <a:latin typeface="+mn-lt"/>
                <a:ea typeface="+mn-ea"/>
                <a:cs typeface="+mn-cs"/>
              </a:rPr>
              <a:t>Allow air circulation.</a:t>
            </a:r>
          </a:p>
          <a:p>
            <a:r>
              <a:rPr lang="en-IE" sz="1200" b="1" kern="1200" dirty="0">
                <a:solidFill>
                  <a:schemeClr val="tx1"/>
                </a:solidFill>
                <a:effectLst/>
                <a:latin typeface="+mn-lt"/>
                <a:ea typeface="+mn-ea"/>
                <a:cs typeface="+mn-cs"/>
              </a:rPr>
              <a:t>Dry food controls: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Store in a damp-free area that is well-ventilated and free from pests.</a:t>
            </a:r>
          </a:p>
          <a:p>
            <a:pPr lvl="0"/>
            <a:r>
              <a:rPr lang="en-IE" sz="1200" kern="1200" dirty="0">
                <a:solidFill>
                  <a:schemeClr val="tx1"/>
                </a:solidFill>
                <a:effectLst/>
                <a:latin typeface="+mn-lt"/>
                <a:ea typeface="+mn-ea"/>
                <a:cs typeface="+mn-cs"/>
              </a:rPr>
              <a:t>Ensure shelves are adequately shelved (0.2 meters off the floor).</a:t>
            </a:r>
          </a:p>
          <a:p>
            <a:pPr lvl="0"/>
            <a:r>
              <a:rPr lang="en-IE" sz="1200" kern="1200" dirty="0">
                <a:solidFill>
                  <a:schemeClr val="tx1"/>
                </a:solidFill>
                <a:effectLst/>
                <a:latin typeface="+mn-lt"/>
                <a:ea typeface="+mn-ea"/>
                <a:cs typeface="+mn-cs"/>
              </a:rPr>
              <a:t>Keep the area clean and well-lit.</a:t>
            </a:r>
          </a:p>
          <a:p>
            <a:pPr lvl="0"/>
            <a:r>
              <a:rPr lang="en-IE" sz="1200" kern="1200" dirty="0">
                <a:solidFill>
                  <a:schemeClr val="tx1"/>
                </a:solidFill>
                <a:effectLst/>
                <a:latin typeface="+mn-lt"/>
                <a:ea typeface="+mn-ea"/>
                <a:cs typeface="+mn-cs"/>
              </a:rPr>
              <a:t>Rotate stock.</a:t>
            </a:r>
          </a:p>
          <a:p>
            <a:pPr lvl="0"/>
            <a:r>
              <a:rPr lang="en-IE" sz="1200" kern="1200" dirty="0">
                <a:solidFill>
                  <a:schemeClr val="tx1"/>
                </a:solidFill>
                <a:effectLst/>
                <a:latin typeface="+mn-lt"/>
                <a:ea typeface="+mn-ea"/>
                <a:cs typeface="+mn-cs"/>
              </a:rPr>
              <a:t>Do not store foods on the floor.</a:t>
            </a:r>
          </a:p>
          <a:p>
            <a:pPr lvl="0"/>
            <a:r>
              <a:rPr lang="en-IE" sz="1200" kern="1200" dirty="0">
                <a:solidFill>
                  <a:schemeClr val="tx1"/>
                </a:solidFill>
                <a:effectLst/>
                <a:latin typeface="+mn-lt"/>
                <a:ea typeface="+mn-ea"/>
                <a:cs typeface="+mn-cs"/>
              </a:rPr>
              <a:t>Store all foods in sealed containers which are </a:t>
            </a:r>
            <a:r>
              <a:rPr lang="en-IE" sz="1200" kern="1200" dirty="0" err="1">
                <a:solidFill>
                  <a:schemeClr val="tx1"/>
                </a:solidFill>
                <a:effectLst/>
                <a:latin typeface="+mn-lt"/>
                <a:ea typeface="+mn-ea"/>
                <a:cs typeface="+mn-cs"/>
              </a:rPr>
              <a:t>labeled</a:t>
            </a:r>
            <a:r>
              <a:rPr lang="en-IE" sz="1200" kern="1200" dirty="0">
                <a:solidFill>
                  <a:schemeClr val="tx1"/>
                </a:solidFill>
                <a:effectLst/>
                <a:latin typeface="+mn-lt"/>
                <a:ea typeface="+mn-ea"/>
                <a:cs typeface="+mn-cs"/>
              </a:rPr>
              <a:t>.</a:t>
            </a:r>
          </a:p>
          <a:p>
            <a:r>
              <a:rPr lang="en-IE" sz="1200" b="1" kern="1200" dirty="0">
                <a:solidFill>
                  <a:schemeClr val="tx1"/>
                </a:solidFill>
                <a:effectLst/>
                <a:latin typeface="+mn-lt"/>
                <a:ea typeface="+mn-ea"/>
                <a:cs typeface="+mn-cs"/>
              </a:rPr>
              <a:t>Labelling of decanted foods: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Include the product name.</a:t>
            </a:r>
          </a:p>
          <a:p>
            <a:pPr lvl="0"/>
            <a:r>
              <a:rPr lang="en-IE" sz="1200" kern="1200" dirty="0">
                <a:solidFill>
                  <a:schemeClr val="tx1"/>
                </a:solidFill>
                <a:effectLst/>
                <a:latin typeface="+mn-lt"/>
                <a:ea typeface="+mn-ea"/>
                <a:cs typeface="+mn-cs"/>
              </a:rPr>
              <a:t>Date opened.</a:t>
            </a:r>
          </a:p>
          <a:p>
            <a:pPr lvl="0"/>
            <a:r>
              <a:rPr lang="en-IE" sz="1200" kern="1200" dirty="0">
                <a:solidFill>
                  <a:schemeClr val="tx1"/>
                </a:solidFill>
                <a:effectLst/>
                <a:latin typeface="+mn-lt"/>
                <a:ea typeface="+mn-ea"/>
                <a:cs typeface="+mn-cs"/>
              </a:rPr>
              <a:t>New use-by date.</a:t>
            </a:r>
          </a:p>
          <a:p>
            <a:pPr lvl="0"/>
            <a:r>
              <a:rPr lang="en-IE" sz="1200" kern="1200" dirty="0">
                <a:solidFill>
                  <a:schemeClr val="tx1"/>
                </a:solidFill>
                <a:effectLst/>
                <a:latin typeface="+mn-lt"/>
                <a:ea typeface="+mn-ea"/>
                <a:cs typeface="+mn-cs"/>
              </a:rPr>
              <a:t>Allergen information.</a:t>
            </a:r>
          </a:p>
          <a:p>
            <a:pPr lvl="0"/>
            <a:r>
              <a:rPr lang="en-IE" sz="1200" kern="1200" dirty="0">
                <a:solidFill>
                  <a:schemeClr val="tx1"/>
                </a:solidFill>
                <a:effectLst/>
                <a:latin typeface="+mn-lt"/>
                <a:ea typeface="+mn-ea"/>
                <a:cs typeface="+mn-cs"/>
              </a:rPr>
              <a:t>For meat, fish, eggs, and milk, include an identifying batch or lot number and country of origin where applicable.</a:t>
            </a:r>
          </a:p>
          <a:p>
            <a:pPr lvl="0"/>
            <a:r>
              <a:rPr lang="en-IE" sz="1200" kern="1200" dirty="0">
                <a:solidFill>
                  <a:schemeClr val="tx1"/>
                </a:solidFill>
                <a:effectLst/>
                <a:latin typeface="+mn-lt"/>
                <a:ea typeface="+mn-ea"/>
                <a:cs typeface="+mn-cs"/>
              </a:rPr>
              <a:t>Indicate suitability for freezing.</a:t>
            </a:r>
          </a:p>
          <a:p>
            <a:r>
              <a:rPr lang="en-IE" sz="1200" b="1" kern="1200" dirty="0">
                <a:solidFill>
                  <a:schemeClr val="tx1"/>
                </a:solidFill>
                <a:effectLst/>
                <a:latin typeface="+mn-lt"/>
                <a:ea typeface="+mn-ea"/>
                <a:cs typeface="+mn-cs"/>
              </a:rPr>
              <a:t>Freezing foods: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Ensure the food is suitable for freezing.</a:t>
            </a:r>
          </a:p>
          <a:p>
            <a:pPr lvl="0"/>
            <a:r>
              <a:rPr lang="en-IE" sz="1200" kern="1200" dirty="0">
                <a:solidFill>
                  <a:schemeClr val="tx1"/>
                </a:solidFill>
                <a:effectLst/>
                <a:latin typeface="+mn-lt"/>
                <a:ea typeface="+mn-ea"/>
                <a:cs typeface="+mn-cs"/>
              </a:rPr>
              <a:t>Freeze on the day of purchase, showing the original use-by date on the food as well as the date frozen on the label.</a:t>
            </a:r>
          </a:p>
          <a:p>
            <a:pPr lvl="0"/>
            <a:r>
              <a:rPr lang="en-IE" sz="1200" kern="1200" dirty="0">
                <a:solidFill>
                  <a:schemeClr val="tx1"/>
                </a:solidFill>
                <a:effectLst/>
                <a:latin typeface="+mn-lt"/>
                <a:ea typeface="+mn-ea"/>
                <a:cs typeface="+mn-cs"/>
              </a:rPr>
              <a:t>Freeze in small portions, wrap tightly, and freeze as quickly as possible.</a:t>
            </a:r>
          </a:p>
          <a:p>
            <a:pPr lvl="0"/>
            <a:r>
              <a:rPr lang="en-IE" sz="1200" kern="1200" dirty="0">
                <a:solidFill>
                  <a:schemeClr val="tx1"/>
                </a:solidFill>
                <a:effectLst/>
                <a:latin typeface="+mn-lt"/>
                <a:ea typeface="+mn-ea"/>
                <a:cs typeface="+mn-cs"/>
              </a:rPr>
              <a:t>Never re-freeze foods unless they are cooked first.</a:t>
            </a:r>
          </a:p>
          <a:p>
            <a:r>
              <a:rPr lang="en-IE" sz="1200" b="1" kern="1200" dirty="0">
                <a:solidFill>
                  <a:schemeClr val="tx1"/>
                </a:solidFill>
                <a:effectLst/>
                <a:latin typeface="+mn-lt"/>
                <a:ea typeface="+mn-ea"/>
                <a:cs typeface="+mn-cs"/>
              </a:rPr>
              <a:t>Fridge storage (if foods are not stored in separate fridges):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Top shelves: dairy, desserts, bakery.</a:t>
            </a:r>
          </a:p>
          <a:p>
            <a:pPr lvl="0"/>
            <a:r>
              <a:rPr lang="en-IE" sz="1200" kern="1200" dirty="0">
                <a:solidFill>
                  <a:schemeClr val="tx1"/>
                </a:solidFill>
                <a:effectLst/>
                <a:latin typeface="+mn-lt"/>
                <a:ea typeface="+mn-ea"/>
                <a:cs typeface="+mn-cs"/>
              </a:rPr>
              <a:t>Middle shelves: cooked meats, ready-to-eat foods, salads.</a:t>
            </a:r>
          </a:p>
          <a:p>
            <a:pPr lvl="0"/>
            <a:r>
              <a:rPr lang="en-IE" sz="1200" kern="1200" dirty="0">
                <a:solidFill>
                  <a:schemeClr val="tx1"/>
                </a:solidFill>
                <a:effectLst/>
                <a:latin typeface="+mn-lt"/>
                <a:ea typeface="+mn-ea"/>
                <a:cs typeface="+mn-cs"/>
              </a:rPr>
              <a:t>Bottom shelves: raw meat/fish.</a:t>
            </a:r>
          </a:p>
          <a:p>
            <a:endParaRPr lang="en-IE" dirty="0"/>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13</a:t>
            </a:fld>
            <a:endParaRPr lang="en-IE"/>
          </a:p>
        </p:txBody>
      </p:sp>
    </p:spTree>
    <p:extLst>
      <p:ext uri="{BB962C8B-B14F-4D97-AF65-F5344CB8AC3E}">
        <p14:creationId xmlns:p14="http://schemas.microsoft.com/office/powerpoint/2010/main" val="176220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Food grade containers.</a:t>
            </a:r>
          </a:p>
          <a:p>
            <a:r>
              <a:rPr lang="en-IE" sz="1200" kern="1200" dirty="0">
                <a:solidFill>
                  <a:schemeClr val="tx1"/>
                </a:solidFill>
                <a:effectLst/>
                <a:latin typeface="+mn-lt"/>
                <a:ea typeface="+mn-ea"/>
                <a:cs typeface="+mn-cs"/>
              </a:rPr>
              <a:t>When storing food, it's important to use containers that prevent chemicals from transferring from the container to the food. Different symbols on containers indicate how they can be safely used:</a:t>
            </a:r>
          </a:p>
          <a:p>
            <a:pPr lvl="0"/>
            <a:r>
              <a:rPr lang="en-IE" sz="1200" b="1" kern="1200" dirty="0">
                <a:solidFill>
                  <a:schemeClr val="tx1"/>
                </a:solidFill>
                <a:effectLst/>
                <a:latin typeface="+mn-lt"/>
                <a:ea typeface="+mn-ea"/>
                <a:cs typeface="+mn-cs"/>
              </a:rPr>
              <a:t>Cup &amp; fork symbol</a:t>
            </a:r>
            <a:r>
              <a:rPr lang="en-IE" sz="1200" kern="1200" dirty="0">
                <a:solidFill>
                  <a:schemeClr val="tx1"/>
                </a:solidFill>
                <a:effectLst/>
                <a:latin typeface="+mn-lt"/>
                <a:ea typeface="+mn-ea"/>
                <a:cs typeface="+mn-cs"/>
              </a:rPr>
              <a:t>: This plastic is safe for contact with food.</a:t>
            </a:r>
          </a:p>
          <a:p>
            <a:pPr lvl="0"/>
            <a:r>
              <a:rPr lang="en-IE" sz="1200" b="1" kern="1200" dirty="0">
                <a:solidFill>
                  <a:schemeClr val="tx1"/>
                </a:solidFill>
                <a:effectLst/>
                <a:latin typeface="+mn-lt"/>
                <a:ea typeface="+mn-ea"/>
                <a:cs typeface="+mn-cs"/>
              </a:rPr>
              <a:t>Radiation waves symbol</a:t>
            </a:r>
            <a:r>
              <a:rPr lang="en-IE" sz="1200" kern="1200" dirty="0">
                <a:solidFill>
                  <a:schemeClr val="tx1"/>
                </a:solidFill>
                <a:effectLst/>
                <a:latin typeface="+mn-lt"/>
                <a:ea typeface="+mn-ea"/>
                <a:cs typeface="+mn-cs"/>
              </a:rPr>
              <a:t>: This plastic is safe for use in the microwave.</a:t>
            </a:r>
          </a:p>
          <a:p>
            <a:pPr lvl="0"/>
            <a:r>
              <a:rPr lang="en-IE" sz="1200" b="1" kern="1200" dirty="0">
                <a:solidFill>
                  <a:schemeClr val="tx1"/>
                </a:solidFill>
                <a:effectLst/>
                <a:latin typeface="+mn-lt"/>
                <a:ea typeface="+mn-ea"/>
                <a:cs typeface="+mn-cs"/>
              </a:rPr>
              <a:t>Snowflake symbol</a:t>
            </a:r>
            <a:r>
              <a:rPr lang="en-IE" sz="1200" kern="1200" dirty="0">
                <a:solidFill>
                  <a:schemeClr val="tx1"/>
                </a:solidFill>
                <a:effectLst/>
                <a:latin typeface="+mn-lt"/>
                <a:ea typeface="+mn-ea"/>
                <a:cs typeface="+mn-cs"/>
              </a:rPr>
              <a:t>: This plastic is safe for use in the freezer.</a:t>
            </a:r>
          </a:p>
          <a:p>
            <a:pPr lvl="0"/>
            <a:r>
              <a:rPr lang="en-IE" sz="1200" b="1" kern="1200" dirty="0">
                <a:solidFill>
                  <a:schemeClr val="tx1"/>
                </a:solidFill>
                <a:effectLst/>
                <a:latin typeface="+mn-lt"/>
                <a:ea typeface="+mn-ea"/>
                <a:cs typeface="+mn-cs"/>
              </a:rPr>
              <a:t>Dishes in water symbol</a:t>
            </a:r>
            <a:r>
              <a:rPr lang="en-IE" sz="1200" kern="1200" dirty="0">
                <a:solidFill>
                  <a:schemeClr val="tx1"/>
                </a:solidFill>
                <a:effectLst/>
                <a:latin typeface="+mn-lt"/>
                <a:ea typeface="+mn-ea"/>
                <a:cs typeface="+mn-cs"/>
              </a:rPr>
              <a:t>: This plastic is safe for the top rack of the dishwasher.</a:t>
            </a:r>
          </a:p>
          <a:p>
            <a:endParaRPr lang="en-IE" dirty="0"/>
          </a:p>
        </p:txBody>
      </p:sp>
      <p:sp>
        <p:nvSpPr>
          <p:cNvPr id="4" name="Slide Number Placeholder 3"/>
          <p:cNvSpPr>
            <a:spLocks noGrp="1"/>
          </p:cNvSpPr>
          <p:nvPr>
            <p:ph type="sldNum" sz="quarter" idx="5"/>
          </p:nvPr>
        </p:nvSpPr>
        <p:spPr/>
        <p:txBody>
          <a:bodyPr/>
          <a:lstStyle/>
          <a:p>
            <a:fld id="{7CF8DB53-740E-4648-BFE8-434704B743BF}" type="slidenum">
              <a:rPr lang="en-IE" smtClean="0"/>
              <a:t>14</a:t>
            </a:fld>
            <a:endParaRPr lang="en-IE"/>
          </a:p>
        </p:txBody>
      </p:sp>
    </p:spTree>
    <p:extLst>
      <p:ext uri="{BB962C8B-B14F-4D97-AF65-F5344CB8AC3E}">
        <p14:creationId xmlns:p14="http://schemas.microsoft.com/office/powerpoint/2010/main" val="35786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5F3E8-427A-C4C3-BA0A-509BD78304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1EA56D9-5958-CBFE-6082-6B98A704F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51885F2-FB0C-FC57-B3EB-0BB11090A7B1}"/>
              </a:ext>
            </a:extLst>
          </p:cNvPr>
          <p:cNvSpPr>
            <a:spLocks noGrp="1"/>
          </p:cNvSpPr>
          <p:nvPr>
            <p:ph type="dt" sz="half" idx="10"/>
          </p:nvPr>
        </p:nvSpPr>
        <p:spPr/>
        <p:txBody>
          <a:bodyPr/>
          <a:lstStyle/>
          <a:p>
            <a:fld id="{AB96CDB6-1141-420B-B116-8D6F67F3EEAA}" type="datetimeFigureOut">
              <a:rPr lang="en-IE" smtClean="0"/>
              <a:t>10/05/2026</a:t>
            </a:fld>
            <a:endParaRPr lang="en-IE"/>
          </a:p>
        </p:txBody>
      </p:sp>
      <p:sp>
        <p:nvSpPr>
          <p:cNvPr id="5" name="Footer Placeholder 4">
            <a:extLst>
              <a:ext uri="{FF2B5EF4-FFF2-40B4-BE49-F238E27FC236}">
                <a16:creationId xmlns:a16="http://schemas.microsoft.com/office/drawing/2014/main" id="{8778819D-C789-9604-BD4C-838ABBC73DD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B9C870D-54B6-42FE-E52B-0D7F06B60ED6}"/>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232888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DC46-F541-EF58-4AA3-1EF4C67112A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B605F59-C4BB-A90E-99D7-B730B68217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973009-5392-8D5A-8757-330ECBA9FB13}"/>
              </a:ext>
            </a:extLst>
          </p:cNvPr>
          <p:cNvSpPr>
            <a:spLocks noGrp="1"/>
          </p:cNvSpPr>
          <p:nvPr>
            <p:ph type="dt" sz="half" idx="10"/>
          </p:nvPr>
        </p:nvSpPr>
        <p:spPr/>
        <p:txBody>
          <a:bodyPr/>
          <a:lstStyle/>
          <a:p>
            <a:fld id="{AB96CDB6-1141-420B-B116-8D6F67F3EEAA}" type="datetimeFigureOut">
              <a:rPr lang="en-IE" smtClean="0"/>
              <a:t>10/05/2026</a:t>
            </a:fld>
            <a:endParaRPr lang="en-IE"/>
          </a:p>
        </p:txBody>
      </p:sp>
      <p:sp>
        <p:nvSpPr>
          <p:cNvPr id="5" name="Footer Placeholder 4">
            <a:extLst>
              <a:ext uri="{FF2B5EF4-FFF2-40B4-BE49-F238E27FC236}">
                <a16:creationId xmlns:a16="http://schemas.microsoft.com/office/drawing/2014/main" id="{B44DCECA-1F84-D8D6-8C00-DE0095BEB03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5072CFE-C77B-3B21-020D-F037D877C465}"/>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3027832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A5275-5DF6-B59F-2FF4-D91DEC9732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893C790-F766-2DD3-7A77-E9D7F5E3C6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B8507-2445-A19A-4999-DB96B188165B}"/>
              </a:ext>
            </a:extLst>
          </p:cNvPr>
          <p:cNvSpPr>
            <a:spLocks noGrp="1"/>
          </p:cNvSpPr>
          <p:nvPr>
            <p:ph type="dt" sz="half" idx="10"/>
          </p:nvPr>
        </p:nvSpPr>
        <p:spPr/>
        <p:txBody>
          <a:bodyPr/>
          <a:lstStyle/>
          <a:p>
            <a:fld id="{AB96CDB6-1141-420B-B116-8D6F67F3EEAA}" type="datetimeFigureOut">
              <a:rPr lang="en-IE" smtClean="0"/>
              <a:t>10/05/2026</a:t>
            </a:fld>
            <a:endParaRPr lang="en-IE"/>
          </a:p>
        </p:txBody>
      </p:sp>
      <p:sp>
        <p:nvSpPr>
          <p:cNvPr id="5" name="Footer Placeholder 4">
            <a:extLst>
              <a:ext uri="{FF2B5EF4-FFF2-40B4-BE49-F238E27FC236}">
                <a16:creationId xmlns:a16="http://schemas.microsoft.com/office/drawing/2014/main" id="{494E8EF9-B0A3-F88E-8D6B-90B45B361D9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16156B8-4CD0-3607-9791-72FB049EF1FC}"/>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276438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99D3-A685-5154-FBEE-78AAFB27C2F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8C7D6E0-4147-838F-F9BA-F598175871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C1C6E66-132A-538C-BA95-556E94D09C94}"/>
              </a:ext>
            </a:extLst>
          </p:cNvPr>
          <p:cNvSpPr>
            <a:spLocks noGrp="1"/>
          </p:cNvSpPr>
          <p:nvPr>
            <p:ph type="dt" sz="half" idx="10"/>
          </p:nvPr>
        </p:nvSpPr>
        <p:spPr/>
        <p:txBody>
          <a:bodyPr/>
          <a:lstStyle/>
          <a:p>
            <a:fld id="{AB96CDB6-1141-420B-B116-8D6F67F3EEAA}" type="datetimeFigureOut">
              <a:rPr lang="en-IE" smtClean="0"/>
              <a:t>10/05/2026</a:t>
            </a:fld>
            <a:endParaRPr lang="en-IE"/>
          </a:p>
        </p:txBody>
      </p:sp>
      <p:sp>
        <p:nvSpPr>
          <p:cNvPr id="5" name="Footer Placeholder 4">
            <a:extLst>
              <a:ext uri="{FF2B5EF4-FFF2-40B4-BE49-F238E27FC236}">
                <a16:creationId xmlns:a16="http://schemas.microsoft.com/office/drawing/2014/main" id="{08B63FCC-E3AD-AB8C-AA0C-57868270524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13D61D3-F9A4-34A6-0C13-3F07CAA23B99}"/>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228872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AF2-92F0-358A-D608-5DF9421AE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ACD1C43-47CB-E711-CEEB-608D4B22A6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E61D16-939C-1DBC-7B55-765F97ED3BD4}"/>
              </a:ext>
            </a:extLst>
          </p:cNvPr>
          <p:cNvSpPr>
            <a:spLocks noGrp="1"/>
          </p:cNvSpPr>
          <p:nvPr>
            <p:ph type="dt" sz="half" idx="10"/>
          </p:nvPr>
        </p:nvSpPr>
        <p:spPr/>
        <p:txBody>
          <a:bodyPr/>
          <a:lstStyle/>
          <a:p>
            <a:fld id="{AB96CDB6-1141-420B-B116-8D6F67F3EEAA}" type="datetimeFigureOut">
              <a:rPr lang="en-IE" smtClean="0"/>
              <a:t>10/05/2026</a:t>
            </a:fld>
            <a:endParaRPr lang="en-IE"/>
          </a:p>
        </p:txBody>
      </p:sp>
      <p:sp>
        <p:nvSpPr>
          <p:cNvPr id="5" name="Footer Placeholder 4">
            <a:extLst>
              <a:ext uri="{FF2B5EF4-FFF2-40B4-BE49-F238E27FC236}">
                <a16:creationId xmlns:a16="http://schemas.microsoft.com/office/drawing/2014/main" id="{F85949D9-83AB-E3F3-57F9-741D00BF3AF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F2ABCB4-FF6E-8518-4BB3-BCA562A48A8E}"/>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10753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11B02-D0C2-1962-B1F1-E9C24D7C2CA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631DEAB-7868-4427-AA5C-A3E24DB7A3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70AED2C-7418-214A-7FA9-3BB4FB569E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569A7E1-1758-9D0E-16CD-2F5E625EDE58}"/>
              </a:ext>
            </a:extLst>
          </p:cNvPr>
          <p:cNvSpPr>
            <a:spLocks noGrp="1"/>
          </p:cNvSpPr>
          <p:nvPr>
            <p:ph type="dt" sz="half" idx="10"/>
          </p:nvPr>
        </p:nvSpPr>
        <p:spPr/>
        <p:txBody>
          <a:bodyPr/>
          <a:lstStyle/>
          <a:p>
            <a:fld id="{AB96CDB6-1141-420B-B116-8D6F67F3EEAA}" type="datetimeFigureOut">
              <a:rPr lang="en-IE" smtClean="0"/>
              <a:t>10/05/2026</a:t>
            </a:fld>
            <a:endParaRPr lang="en-IE"/>
          </a:p>
        </p:txBody>
      </p:sp>
      <p:sp>
        <p:nvSpPr>
          <p:cNvPr id="6" name="Footer Placeholder 5">
            <a:extLst>
              <a:ext uri="{FF2B5EF4-FFF2-40B4-BE49-F238E27FC236}">
                <a16:creationId xmlns:a16="http://schemas.microsoft.com/office/drawing/2014/main" id="{D0C47715-EAD4-96FA-3E23-27FD960296E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AEF6B6A-CC84-5DBF-13A5-A217970E8A91}"/>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110417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DECB-D1C0-23FA-E4D7-E434A1FCF9D2}"/>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F3C443F-39B2-8AE8-9824-E45FD1F96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CCEA22-9F95-27C3-8781-1C89B28648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3357918-7792-FB70-0156-548B31BD2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6479D9-3733-DF25-AA5D-8C7E6C1DBC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94DDDC4-DF6A-07EC-FF1C-93F157890C0D}"/>
              </a:ext>
            </a:extLst>
          </p:cNvPr>
          <p:cNvSpPr>
            <a:spLocks noGrp="1"/>
          </p:cNvSpPr>
          <p:nvPr>
            <p:ph type="dt" sz="half" idx="10"/>
          </p:nvPr>
        </p:nvSpPr>
        <p:spPr/>
        <p:txBody>
          <a:bodyPr/>
          <a:lstStyle/>
          <a:p>
            <a:fld id="{AB96CDB6-1141-420B-B116-8D6F67F3EEAA}" type="datetimeFigureOut">
              <a:rPr lang="en-IE" smtClean="0"/>
              <a:t>10/05/2026</a:t>
            </a:fld>
            <a:endParaRPr lang="en-IE"/>
          </a:p>
        </p:txBody>
      </p:sp>
      <p:sp>
        <p:nvSpPr>
          <p:cNvPr id="8" name="Footer Placeholder 7">
            <a:extLst>
              <a:ext uri="{FF2B5EF4-FFF2-40B4-BE49-F238E27FC236}">
                <a16:creationId xmlns:a16="http://schemas.microsoft.com/office/drawing/2014/main" id="{0593EF94-B89A-36C4-4DCF-30B0BABFC25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333A73A3-8B67-1F49-C157-48FEF83D7494}"/>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337817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2534-87A2-26B2-370B-99BCD29CDE8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BB788D2-8BE9-FF74-A6A2-4D1E6D5E781E}"/>
              </a:ext>
            </a:extLst>
          </p:cNvPr>
          <p:cNvSpPr>
            <a:spLocks noGrp="1"/>
          </p:cNvSpPr>
          <p:nvPr>
            <p:ph type="dt" sz="half" idx="10"/>
          </p:nvPr>
        </p:nvSpPr>
        <p:spPr/>
        <p:txBody>
          <a:bodyPr/>
          <a:lstStyle/>
          <a:p>
            <a:fld id="{AB96CDB6-1141-420B-B116-8D6F67F3EEAA}" type="datetimeFigureOut">
              <a:rPr lang="en-IE" smtClean="0"/>
              <a:t>10/05/2026</a:t>
            </a:fld>
            <a:endParaRPr lang="en-IE"/>
          </a:p>
        </p:txBody>
      </p:sp>
      <p:sp>
        <p:nvSpPr>
          <p:cNvPr id="4" name="Footer Placeholder 3">
            <a:extLst>
              <a:ext uri="{FF2B5EF4-FFF2-40B4-BE49-F238E27FC236}">
                <a16:creationId xmlns:a16="http://schemas.microsoft.com/office/drawing/2014/main" id="{A5B2B54B-79B3-07FD-0DF1-6509A113F7A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140A3C5-AD42-7851-2F71-150FCEB26A40}"/>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168361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C4B29-D89E-DA28-6BA8-63AC18E1CDA3}"/>
              </a:ext>
            </a:extLst>
          </p:cNvPr>
          <p:cNvSpPr>
            <a:spLocks noGrp="1"/>
          </p:cNvSpPr>
          <p:nvPr>
            <p:ph type="dt" sz="half" idx="10"/>
          </p:nvPr>
        </p:nvSpPr>
        <p:spPr/>
        <p:txBody>
          <a:bodyPr/>
          <a:lstStyle/>
          <a:p>
            <a:fld id="{AB96CDB6-1141-420B-B116-8D6F67F3EEAA}" type="datetimeFigureOut">
              <a:rPr lang="en-IE" smtClean="0"/>
              <a:t>10/05/2026</a:t>
            </a:fld>
            <a:endParaRPr lang="en-IE"/>
          </a:p>
        </p:txBody>
      </p:sp>
      <p:sp>
        <p:nvSpPr>
          <p:cNvPr id="3" name="Footer Placeholder 2">
            <a:extLst>
              <a:ext uri="{FF2B5EF4-FFF2-40B4-BE49-F238E27FC236}">
                <a16:creationId xmlns:a16="http://schemas.microsoft.com/office/drawing/2014/main" id="{F6552903-49E8-E52E-644E-63F9EF6E4E1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06042B2-7A92-8CAC-526D-54234A4D5E30}"/>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126641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8951-756C-3B6D-8FDB-1F02B7FCE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E15022A-8C64-D33A-736F-0835938D2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3893D76-9C4A-F44C-6617-E8092B573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762EE-A621-C1E4-7012-681B289D8868}"/>
              </a:ext>
            </a:extLst>
          </p:cNvPr>
          <p:cNvSpPr>
            <a:spLocks noGrp="1"/>
          </p:cNvSpPr>
          <p:nvPr>
            <p:ph type="dt" sz="half" idx="10"/>
          </p:nvPr>
        </p:nvSpPr>
        <p:spPr/>
        <p:txBody>
          <a:bodyPr/>
          <a:lstStyle/>
          <a:p>
            <a:fld id="{AB96CDB6-1141-420B-B116-8D6F67F3EEAA}" type="datetimeFigureOut">
              <a:rPr lang="en-IE" smtClean="0"/>
              <a:t>10/05/2026</a:t>
            </a:fld>
            <a:endParaRPr lang="en-IE"/>
          </a:p>
        </p:txBody>
      </p:sp>
      <p:sp>
        <p:nvSpPr>
          <p:cNvPr id="6" name="Footer Placeholder 5">
            <a:extLst>
              <a:ext uri="{FF2B5EF4-FFF2-40B4-BE49-F238E27FC236}">
                <a16:creationId xmlns:a16="http://schemas.microsoft.com/office/drawing/2014/main" id="{FC171C12-A614-6C20-0A41-6661587FC6C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7821675-899A-2662-036F-1CB9A44379BF}"/>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161887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C46C-A636-4557-7B28-C2E290D85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40CFBD0-1C5D-4DFC-3DFA-C140553AC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00C37E9-45A8-C11B-F0D8-CF9CC4101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7EC12A-B5EE-CB59-0C83-F6DF7214337B}"/>
              </a:ext>
            </a:extLst>
          </p:cNvPr>
          <p:cNvSpPr>
            <a:spLocks noGrp="1"/>
          </p:cNvSpPr>
          <p:nvPr>
            <p:ph type="dt" sz="half" idx="10"/>
          </p:nvPr>
        </p:nvSpPr>
        <p:spPr/>
        <p:txBody>
          <a:bodyPr/>
          <a:lstStyle/>
          <a:p>
            <a:fld id="{AB96CDB6-1141-420B-B116-8D6F67F3EEAA}" type="datetimeFigureOut">
              <a:rPr lang="en-IE" smtClean="0"/>
              <a:t>10/05/2026</a:t>
            </a:fld>
            <a:endParaRPr lang="en-IE"/>
          </a:p>
        </p:txBody>
      </p:sp>
      <p:sp>
        <p:nvSpPr>
          <p:cNvPr id="6" name="Footer Placeholder 5">
            <a:extLst>
              <a:ext uri="{FF2B5EF4-FFF2-40B4-BE49-F238E27FC236}">
                <a16:creationId xmlns:a16="http://schemas.microsoft.com/office/drawing/2014/main" id="{F49538FB-FFE2-CF5A-410E-F4D36ACB94C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049DD7-06A8-5DE2-F040-2AA65275EC03}"/>
              </a:ext>
            </a:extLst>
          </p:cNvPr>
          <p:cNvSpPr>
            <a:spLocks noGrp="1"/>
          </p:cNvSpPr>
          <p:nvPr>
            <p:ph type="sldNum" sz="quarter" idx="12"/>
          </p:nvPr>
        </p:nvSpPr>
        <p:spPr/>
        <p:txBody>
          <a:bodyPr/>
          <a:lstStyle/>
          <a:p>
            <a:fld id="{025D8C50-DB16-4232-9A67-D2CC334F433A}" type="slidenum">
              <a:rPr lang="en-IE" smtClean="0"/>
              <a:t>‹#›</a:t>
            </a:fld>
            <a:endParaRPr lang="en-IE"/>
          </a:p>
        </p:txBody>
      </p:sp>
    </p:spTree>
    <p:extLst>
      <p:ext uri="{BB962C8B-B14F-4D97-AF65-F5344CB8AC3E}">
        <p14:creationId xmlns:p14="http://schemas.microsoft.com/office/powerpoint/2010/main" val="64729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E7F6B-DC1D-20FC-CBEE-2AA0D889AB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195BD43-F8DD-4958-276C-BF9F628F3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2A51400-DFE7-E6AD-8913-1743DAD265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96CDB6-1141-420B-B116-8D6F67F3EEAA}" type="datetimeFigureOut">
              <a:rPr lang="en-IE" smtClean="0"/>
              <a:t>10/05/2026</a:t>
            </a:fld>
            <a:endParaRPr lang="en-IE"/>
          </a:p>
        </p:txBody>
      </p:sp>
      <p:sp>
        <p:nvSpPr>
          <p:cNvPr id="5" name="Footer Placeholder 4">
            <a:extLst>
              <a:ext uri="{FF2B5EF4-FFF2-40B4-BE49-F238E27FC236}">
                <a16:creationId xmlns:a16="http://schemas.microsoft.com/office/drawing/2014/main" id="{0D19A871-07B0-3ED8-CC11-9B3E4F1502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65EC50BE-F09D-7D58-883C-850F92C0A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5D8C50-DB16-4232-9A67-D2CC334F433A}" type="slidenum">
              <a:rPr lang="en-IE" smtClean="0"/>
              <a:t>‹#›</a:t>
            </a:fld>
            <a:endParaRPr lang="en-IE"/>
          </a:p>
        </p:txBody>
      </p:sp>
    </p:spTree>
    <p:extLst>
      <p:ext uri="{BB962C8B-B14F-4D97-AF65-F5344CB8AC3E}">
        <p14:creationId xmlns:p14="http://schemas.microsoft.com/office/powerpoint/2010/main" val="1388614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EA67-53DA-D28D-603F-37D5A8C45BC9}"/>
              </a:ext>
            </a:extLst>
          </p:cNvPr>
          <p:cNvSpPr>
            <a:spLocks noGrp="1"/>
          </p:cNvSpPr>
          <p:nvPr>
            <p:ph type="ctrTitle"/>
          </p:nvPr>
        </p:nvSpPr>
        <p:spPr/>
        <p:txBody>
          <a:bodyPr/>
          <a:lstStyle/>
          <a:p>
            <a:r>
              <a:rPr lang="en-US" dirty="0">
                <a:solidFill>
                  <a:srgbClr val="FF0000"/>
                </a:solidFill>
              </a:rPr>
              <a:t>Unit 8 HACCP- Food Deliveries</a:t>
            </a:r>
            <a:endParaRPr lang="en-IE" dirty="0">
              <a:solidFill>
                <a:srgbClr val="FF0000"/>
              </a:solidFill>
            </a:endParaRPr>
          </a:p>
        </p:txBody>
      </p:sp>
      <p:sp>
        <p:nvSpPr>
          <p:cNvPr id="3" name="Subtitle 2">
            <a:extLst>
              <a:ext uri="{FF2B5EF4-FFF2-40B4-BE49-F238E27FC236}">
                <a16:creationId xmlns:a16="http://schemas.microsoft.com/office/drawing/2014/main" id="{D4485C72-48EA-617F-16EC-E074E5647B76}"/>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226774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Unit 8 Scenario Activity</a:t>
            </a:r>
          </a:p>
        </p:txBody>
      </p:sp>
      <p:sp>
        <p:nvSpPr>
          <p:cNvPr id="3" name="Content Placeholder 2"/>
          <p:cNvSpPr>
            <a:spLocks noGrp="1"/>
          </p:cNvSpPr>
          <p:nvPr>
            <p:ph idx="1"/>
          </p:nvPr>
        </p:nvSpPr>
        <p:spPr/>
        <p:txBody>
          <a:bodyPr/>
          <a:lstStyle/>
          <a:p>
            <a:pPr>
              <a:defRPr sz="2200"/>
            </a:pPr>
            <a:r>
              <a:rPr dirty="0">
                <a:solidFill>
                  <a:srgbClr val="FF0000"/>
                </a:solidFill>
              </a:rPr>
              <a:t>A chilled chicken delivery arrives at 12°C with damaged packaging.</a:t>
            </a:r>
          </a:p>
          <a:p>
            <a:pPr>
              <a:defRPr sz="2200"/>
            </a:pPr>
            <a:r>
              <a:rPr dirty="0">
                <a:solidFill>
                  <a:srgbClr val="FF0000"/>
                </a:solidFill>
              </a:rPr>
              <a:t>• Identify the hazards present.</a:t>
            </a:r>
          </a:p>
          <a:p>
            <a:pPr>
              <a:defRPr sz="2200"/>
            </a:pPr>
            <a:r>
              <a:rPr dirty="0">
                <a:solidFill>
                  <a:srgbClr val="FF0000"/>
                </a:solidFill>
              </a:rPr>
              <a:t>• What corrective action should staff take?</a:t>
            </a:r>
          </a:p>
          <a:p>
            <a:pPr>
              <a:defRPr sz="2200"/>
            </a:pPr>
            <a:r>
              <a:rPr dirty="0">
                <a:solidFill>
                  <a:srgbClr val="FF0000"/>
                </a:solidFill>
              </a:rPr>
              <a:t>• What records should be completed?</a:t>
            </a:r>
          </a:p>
          <a:p>
            <a:pPr>
              <a:defRPr sz="2200"/>
            </a:pPr>
            <a:r>
              <a:rPr dirty="0">
                <a:solidFill>
                  <a:srgbClr val="FF0000"/>
                </a:solidFill>
              </a:rPr>
              <a:t>• Why is temperature control important at delivery?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B9D81C-9C18-C218-C43A-83DB8879DC26}"/>
              </a:ext>
            </a:extLst>
          </p:cNvPr>
          <p:cNvSpPr>
            <a:spLocks noGrp="1"/>
          </p:cNvSpPr>
          <p:nvPr>
            <p:ph type="ctrTitle"/>
          </p:nvPr>
        </p:nvSpPr>
        <p:spPr/>
        <p:txBody>
          <a:bodyPr/>
          <a:lstStyle/>
          <a:p>
            <a:r>
              <a:rPr lang="en-IE" dirty="0">
                <a:solidFill>
                  <a:srgbClr val="FF0000"/>
                </a:solidFill>
              </a:rPr>
              <a:t>Unit 9 HACCP:  Food Storage</a:t>
            </a:r>
          </a:p>
        </p:txBody>
      </p:sp>
      <p:sp>
        <p:nvSpPr>
          <p:cNvPr id="7" name="Subtitle 6">
            <a:extLst>
              <a:ext uri="{FF2B5EF4-FFF2-40B4-BE49-F238E27FC236}">
                <a16:creationId xmlns:a16="http://schemas.microsoft.com/office/drawing/2014/main" id="{8BABA87D-5098-2E1A-DBDB-C9AC0E3D9460}"/>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1906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0001-6757-7C86-B7F1-F3FBEBD1B972}"/>
              </a:ext>
            </a:extLst>
          </p:cNvPr>
          <p:cNvSpPr>
            <a:spLocks noGrp="1"/>
          </p:cNvSpPr>
          <p:nvPr>
            <p:ph type="title"/>
          </p:nvPr>
        </p:nvSpPr>
        <p:spPr/>
        <p:txBody>
          <a:bodyPr/>
          <a:lstStyle/>
          <a:p>
            <a:r>
              <a:rPr lang="en-IE" dirty="0"/>
              <a:t>Unit 9 HACCP:  Food Storage</a:t>
            </a:r>
          </a:p>
        </p:txBody>
      </p:sp>
      <p:sp>
        <p:nvSpPr>
          <p:cNvPr id="3" name="Content Placeholder 2">
            <a:extLst>
              <a:ext uri="{FF2B5EF4-FFF2-40B4-BE49-F238E27FC236}">
                <a16:creationId xmlns:a16="http://schemas.microsoft.com/office/drawing/2014/main" id="{C1A9F5F8-FD25-9698-7EF2-CE731C1B9B6E}"/>
              </a:ext>
            </a:extLst>
          </p:cNvPr>
          <p:cNvSpPr>
            <a:spLocks noGrp="1"/>
          </p:cNvSpPr>
          <p:nvPr>
            <p:ph idx="1"/>
          </p:nvPr>
        </p:nvSpPr>
        <p:spPr/>
        <p:txBody>
          <a:bodyPr/>
          <a:lstStyle/>
          <a:p>
            <a:pPr marL="0" indent="0">
              <a:buNone/>
            </a:pPr>
            <a:r>
              <a:rPr lang="en-IE" dirty="0"/>
              <a:t>Learners will be able to:</a:t>
            </a:r>
          </a:p>
          <a:p>
            <a:r>
              <a:rPr lang="en-IE" dirty="0" err="1"/>
              <a:t>ldentify</a:t>
            </a:r>
            <a:r>
              <a:rPr lang="en-IE" dirty="0"/>
              <a:t> the four hazards associated with food storage and implement controls</a:t>
            </a:r>
          </a:p>
          <a:p>
            <a:r>
              <a:rPr lang="en-IE" dirty="0"/>
              <a:t>Complete records required for food storage</a:t>
            </a:r>
          </a:p>
          <a:p>
            <a:r>
              <a:rPr lang="en-IE" dirty="0"/>
              <a:t>Implement corrective actions as require</a:t>
            </a:r>
          </a:p>
          <a:p>
            <a:endParaRPr lang="en-IE" dirty="0"/>
          </a:p>
        </p:txBody>
      </p:sp>
    </p:spTree>
    <p:extLst>
      <p:ext uri="{BB962C8B-B14F-4D97-AF65-F5344CB8AC3E}">
        <p14:creationId xmlns:p14="http://schemas.microsoft.com/office/powerpoint/2010/main" val="286549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FD17-E069-9108-7DCF-89DD0181E2D5}"/>
              </a:ext>
            </a:extLst>
          </p:cNvPr>
          <p:cNvSpPr>
            <a:spLocks noGrp="1"/>
          </p:cNvSpPr>
          <p:nvPr>
            <p:ph type="title"/>
          </p:nvPr>
        </p:nvSpPr>
        <p:spPr/>
        <p:txBody>
          <a:bodyPr/>
          <a:lstStyle/>
          <a:p>
            <a:r>
              <a:rPr lang="en-IE" dirty="0"/>
              <a:t>General Storage Controls</a:t>
            </a:r>
          </a:p>
        </p:txBody>
      </p:sp>
      <p:sp>
        <p:nvSpPr>
          <p:cNvPr id="3" name="Content Placeholder 2">
            <a:extLst>
              <a:ext uri="{FF2B5EF4-FFF2-40B4-BE49-F238E27FC236}">
                <a16:creationId xmlns:a16="http://schemas.microsoft.com/office/drawing/2014/main" id="{2B30A6AF-4323-C81C-1ADA-7816D29F94EC}"/>
              </a:ext>
            </a:extLst>
          </p:cNvPr>
          <p:cNvSpPr>
            <a:spLocks noGrp="1"/>
          </p:cNvSpPr>
          <p:nvPr>
            <p:ph idx="1"/>
          </p:nvPr>
        </p:nvSpPr>
        <p:spPr/>
        <p:txBody>
          <a:bodyPr/>
          <a:lstStyle/>
          <a:p>
            <a:r>
              <a:rPr lang="en-IE" b="1" dirty="0"/>
              <a:t>Fridge and Freezer</a:t>
            </a:r>
          </a:p>
          <a:p>
            <a:r>
              <a:rPr lang="en-IE" b="1" dirty="0"/>
              <a:t>Fruit and Vegetable Controls</a:t>
            </a:r>
          </a:p>
          <a:p>
            <a:r>
              <a:rPr lang="en-IE" b="1" dirty="0"/>
              <a:t>Dry Food Controls</a:t>
            </a:r>
          </a:p>
          <a:p>
            <a:r>
              <a:rPr lang="en-IE" b="1" dirty="0"/>
              <a:t>Labelling of Decanted Foods</a:t>
            </a:r>
          </a:p>
          <a:p>
            <a:r>
              <a:rPr lang="en-IE" b="1" dirty="0"/>
              <a:t>Freezing Foods</a:t>
            </a:r>
          </a:p>
          <a:p>
            <a:r>
              <a:rPr lang="en-IE" b="1" dirty="0"/>
              <a:t>Fridge Storage </a:t>
            </a:r>
            <a:endParaRPr lang="en-IE" dirty="0"/>
          </a:p>
        </p:txBody>
      </p:sp>
    </p:spTree>
    <p:extLst>
      <p:ext uri="{BB962C8B-B14F-4D97-AF65-F5344CB8AC3E}">
        <p14:creationId xmlns:p14="http://schemas.microsoft.com/office/powerpoint/2010/main" val="296402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515B-A395-CAA4-1944-59675209649E}"/>
              </a:ext>
            </a:extLst>
          </p:cNvPr>
          <p:cNvSpPr>
            <a:spLocks noGrp="1"/>
          </p:cNvSpPr>
          <p:nvPr>
            <p:ph type="title"/>
          </p:nvPr>
        </p:nvSpPr>
        <p:spPr/>
        <p:txBody>
          <a:bodyPr/>
          <a:lstStyle/>
          <a:p>
            <a:r>
              <a:rPr lang="en-IE" dirty="0"/>
              <a:t>Food Grade Containers</a:t>
            </a:r>
          </a:p>
        </p:txBody>
      </p:sp>
      <p:sp>
        <p:nvSpPr>
          <p:cNvPr id="3" name="Content Placeholder 2">
            <a:extLst>
              <a:ext uri="{FF2B5EF4-FFF2-40B4-BE49-F238E27FC236}">
                <a16:creationId xmlns:a16="http://schemas.microsoft.com/office/drawing/2014/main" id="{4F8FFA56-1E0E-489C-E8AB-4427E84BDADC}"/>
              </a:ext>
            </a:extLst>
          </p:cNvPr>
          <p:cNvSpPr>
            <a:spLocks noGrp="1"/>
          </p:cNvSpPr>
          <p:nvPr>
            <p:ph idx="1"/>
          </p:nvPr>
        </p:nvSpPr>
        <p:spPr/>
        <p:txBody>
          <a:bodyPr/>
          <a:lstStyle/>
          <a:p>
            <a:r>
              <a:rPr lang="en-IE" b="1" dirty="0"/>
              <a:t>Cup &amp; fork symbol</a:t>
            </a:r>
          </a:p>
          <a:p>
            <a:r>
              <a:rPr lang="en-IE" b="1" dirty="0"/>
              <a:t>Radiation waves symbol</a:t>
            </a:r>
          </a:p>
          <a:p>
            <a:r>
              <a:rPr lang="en-IE" b="1" dirty="0"/>
              <a:t>Snowflake symbol</a:t>
            </a:r>
          </a:p>
          <a:p>
            <a:r>
              <a:rPr lang="en-IE" b="1" dirty="0"/>
              <a:t>Dishes in water symbol</a:t>
            </a:r>
            <a:endParaRPr lang="en-IE" dirty="0"/>
          </a:p>
        </p:txBody>
      </p:sp>
    </p:spTree>
    <p:extLst>
      <p:ext uri="{BB962C8B-B14F-4D97-AF65-F5344CB8AC3E}">
        <p14:creationId xmlns:p14="http://schemas.microsoft.com/office/powerpoint/2010/main" val="156591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A7D8-25A0-3965-518D-CF3180055DCC}"/>
              </a:ext>
            </a:extLst>
          </p:cNvPr>
          <p:cNvSpPr>
            <a:spLocks noGrp="1"/>
          </p:cNvSpPr>
          <p:nvPr>
            <p:ph type="title"/>
          </p:nvPr>
        </p:nvSpPr>
        <p:spPr/>
        <p:txBody>
          <a:bodyPr/>
          <a:lstStyle/>
          <a:p>
            <a:r>
              <a:rPr lang="en-IE" b="1" dirty="0"/>
              <a:t>Fridge Controls (0–5  degrees Celsius)</a:t>
            </a:r>
            <a:endParaRPr lang="en-IE" dirty="0"/>
          </a:p>
        </p:txBody>
      </p:sp>
      <p:sp>
        <p:nvSpPr>
          <p:cNvPr id="3" name="Content Placeholder 2">
            <a:extLst>
              <a:ext uri="{FF2B5EF4-FFF2-40B4-BE49-F238E27FC236}">
                <a16:creationId xmlns:a16="http://schemas.microsoft.com/office/drawing/2014/main" id="{EC60ADBB-C088-61A3-A592-21B3F08745E6}"/>
              </a:ext>
            </a:extLst>
          </p:cNvPr>
          <p:cNvSpPr>
            <a:spLocks noGrp="1"/>
          </p:cNvSpPr>
          <p:nvPr>
            <p:ph idx="1"/>
          </p:nvPr>
        </p:nvSpPr>
        <p:spPr/>
        <p:txBody>
          <a:bodyPr>
            <a:normAutofit/>
          </a:bodyPr>
          <a:lstStyle/>
          <a:p>
            <a:pPr lvl="0"/>
            <a:r>
              <a:rPr lang="en-IE" b="1" dirty="0"/>
              <a:t>Keep doors closed,</a:t>
            </a:r>
            <a:endParaRPr lang="en-IE" dirty="0"/>
          </a:p>
          <a:p>
            <a:pPr lvl="0"/>
            <a:r>
              <a:rPr lang="en-IE" b="1" dirty="0"/>
              <a:t>Check seals regularly,</a:t>
            </a:r>
            <a:endParaRPr lang="en-IE" dirty="0"/>
          </a:p>
          <a:p>
            <a:pPr lvl="0"/>
            <a:r>
              <a:rPr lang="en-IE" b="1" dirty="0"/>
              <a:t>Do not overload.</a:t>
            </a:r>
            <a:endParaRPr lang="en-IE" dirty="0"/>
          </a:p>
          <a:p>
            <a:pPr lvl="0"/>
            <a:r>
              <a:rPr lang="en-IE" b="1" dirty="0"/>
              <a:t>Keep the fridge clean.</a:t>
            </a:r>
            <a:endParaRPr lang="en-IE" dirty="0"/>
          </a:p>
          <a:p>
            <a:pPr lvl="0"/>
            <a:r>
              <a:rPr lang="en-IE" b="1" dirty="0"/>
              <a:t>Cover and label all foods.</a:t>
            </a:r>
            <a:endParaRPr lang="en-IE" dirty="0"/>
          </a:p>
          <a:p>
            <a:pPr lvl="0"/>
            <a:r>
              <a:rPr lang="en-IE" b="1" dirty="0"/>
              <a:t>Avoid prolonged storage</a:t>
            </a:r>
            <a:endParaRPr lang="en-IE" dirty="0"/>
          </a:p>
          <a:p>
            <a:pPr lvl="0"/>
            <a:r>
              <a:rPr lang="en-IE" b="1" dirty="0"/>
              <a:t>Check temperatures at least twice daily</a:t>
            </a:r>
            <a:endParaRPr lang="en-IE" dirty="0"/>
          </a:p>
          <a:p>
            <a:pPr lvl="0"/>
            <a:r>
              <a:rPr lang="en-IE" b="1" dirty="0"/>
              <a:t>Report faults immediately</a:t>
            </a:r>
            <a:endParaRPr lang="en-IE" dirty="0"/>
          </a:p>
        </p:txBody>
      </p:sp>
    </p:spTree>
    <p:extLst>
      <p:ext uri="{BB962C8B-B14F-4D97-AF65-F5344CB8AC3E}">
        <p14:creationId xmlns:p14="http://schemas.microsoft.com/office/powerpoint/2010/main" val="79802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C569-BD52-B726-CC8A-81990C388FC7}"/>
              </a:ext>
            </a:extLst>
          </p:cNvPr>
          <p:cNvSpPr>
            <a:spLocks noGrp="1"/>
          </p:cNvSpPr>
          <p:nvPr>
            <p:ph type="title"/>
          </p:nvPr>
        </p:nvSpPr>
        <p:spPr>
          <a:xfrm>
            <a:off x="333631" y="365125"/>
            <a:ext cx="11380573" cy="1325563"/>
          </a:xfrm>
        </p:spPr>
        <p:txBody>
          <a:bodyPr>
            <a:normAutofit/>
          </a:bodyPr>
          <a:lstStyle/>
          <a:p>
            <a:r>
              <a:rPr lang="en-IE" b="1" dirty="0"/>
              <a:t>Freezer Controls (–18  degrees </a:t>
            </a:r>
            <a:r>
              <a:rPr lang="en-IE" b="1" dirty="0" err="1"/>
              <a:t>celsius</a:t>
            </a:r>
            <a:r>
              <a:rPr lang="en-IE" b="1" dirty="0"/>
              <a:t> or lower).</a:t>
            </a:r>
            <a:endParaRPr lang="en-IE" dirty="0"/>
          </a:p>
        </p:txBody>
      </p:sp>
      <p:sp>
        <p:nvSpPr>
          <p:cNvPr id="3" name="Content Placeholder 2">
            <a:extLst>
              <a:ext uri="{FF2B5EF4-FFF2-40B4-BE49-F238E27FC236}">
                <a16:creationId xmlns:a16="http://schemas.microsoft.com/office/drawing/2014/main" id="{E7C448D4-50B3-018B-BD5F-DD0495F00AD5}"/>
              </a:ext>
            </a:extLst>
          </p:cNvPr>
          <p:cNvSpPr>
            <a:spLocks noGrp="1"/>
          </p:cNvSpPr>
          <p:nvPr>
            <p:ph idx="1"/>
          </p:nvPr>
        </p:nvSpPr>
        <p:spPr/>
        <p:txBody>
          <a:bodyPr>
            <a:normAutofit/>
          </a:bodyPr>
          <a:lstStyle/>
          <a:p>
            <a:pPr lvl="0"/>
            <a:r>
              <a:rPr lang="en-IE" b="1" dirty="0"/>
              <a:t>Avoid prolonged storage.</a:t>
            </a:r>
            <a:endParaRPr lang="en-IE" dirty="0"/>
          </a:p>
          <a:p>
            <a:pPr lvl="0"/>
            <a:r>
              <a:rPr lang="en-IE" b="1" dirty="0"/>
              <a:t>Do not store food longer than 6 months</a:t>
            </a:r>
            <a:endParaRPr lang="en-IE" dirty="0"/>
          </a:p>
          <a:p>
            <a:pPr lvl="0"/>
            <a:r>
              <a:rPr lang="en-IE" b="1" dirty="0"/>
              <a:t>Wrap, date, and label all foods.</a:t>
            </a:r>
            <a:endParaRPr lang="en-IE" dirty="0"/>
          </a:p>
          <a:p>
            <a:pPr lvl="0"/>
            <a:r>
              <a:rPr lang="en-IE" b="1" dirty="0"/>
              <a:t>Label with date frozen and use‑by date.</a:t>
            </a:r>
            <a:endParaRPr lang="en-IE" dirty="0"/>
          </a:p>
          <a:p>
            <a:pPr lvl="0"/>
            <a:r>
              <a:rPr lang="en-IE" b="1" dirty="0"/>
              <a:t>Seal food properly</a:t>
            </a:r>
            <a:r>
              <a:rPr lang="en-IE" dirty="0"/>
              <a:t> </a:t>
            </a:r>
          </a:p>
          <a:p>
            <a:pPr lvl="0"/>
            <a:r>
              <a:rPr lang="en-IE" b="1" dirty="0"/>
              <a:t>Divide food into smaller portions</a:t>
            </a:r>
            <a:endParaRPr lang="en-IE" dirty="0"/>
          </a:p>
          <a:p>
            <a:pPr lvl="0"/>
            <a:r>
              <a:rPr lang="en-IE" b="1" dirty="0"/>
              <a:t>Defrost and clean the freezer regularly.</a:t>
            </a:r>
            <a:endParaRPr lang="en-IE" dirty="0"/>
          </a:p>
          <a:p>
            <a:pPr lvl="0"/>
            <a:r>
              <a:rPr lang="en-IE" b="1" dirty="0"/>
              <a:t>Check and record temperatures twice daily.</a:t>
            </a:r>
            <a:endParaRPr lang="en-IE" dirty="0"/>
          </a:p>
          <a:p>
            <a:endParaRPr lang="en-IE" b="1" dirty="0"/>
          </a:p>
        </p:txBody>
      </p:sp>
    </p:spTree>
    <p:extLst>
      <p:ext uri="{BB962C8B-B14F-4D97-AF65-F5344CB8AC3E}">
        <p14:creationId xmlns:p14="http://schemas.microsoft.com/office/powerpoint/2010/main" val="86016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8282-6D7F-01C6-8AED-599C60DC6F29}"/>
              </a:ext>
            </a:extLst>
          </p:cNvPr>
          <p:cNvSpPr>
            <a:spLocks noGrp="1"/>
          </p:cNvSpPr>
          <p:nvPr>
            <p:ph type="title"/>
          </p:nvPr>
        </p:nvSpPr>
        <p:spPr/>
        <p:txBody>
          <a:bodyPr/>
          <a:lstStyle/>
          <a:p>
            <a:r>
              <a:rPr lang="en-IE" b="1" dirty="0"/>
              <a:t>What to Do If a Fridge Fails</a:t>
            </a:r>
            <a:endParaRPr lang="en-IE" dirty="0"/>
          </a:p>
        </p:txBody>
      </p:sp>
      <p:sp>
        <p:nvSpPr>
          <p:cNvPr id="3" name="Content Placeholder 2">
            <a:extLst>
              <a:ext uri="{FF2B5EF4-FFF2-40B4-BE49-F238E27FC236}">
                <a16:creationId xmlns:a16="http://schemas.microsoft.com/office/drawing/2014/main" id="{CCD77056-6B4C-2C6B-6C81-9AD4B46CA47D}"/>
              </a:ext>
            </a:extLst>
          </p:cNvPr>
          <p:cNvSpPr>
            <a:spLocks noGrp="1"/>
          </p:cNvSpPr>
          <p:nvPr>
            <p:ph idx="1"/>
          </p:nvPr>
        </p:nvSpPr>
        <p:spPr/>
        <p:txBody>
          <a:bodyPr/>
          <a:lstStyle/>
          <a:p>
            <a:pPr lvl="0"/>
            <a:r>
              <a:rPr lang="en-IE" b="1" dirty="0"/>
              <a:t>Check food temperature with a probe.</a:t>
            </a:r>
            <a:endParaRPr lang="en-IE" dirty="0"/>
          </a:p>
          <a:p>
            <a:pPr lvl="0"/>
            <a:r>
              <a:rPr lang="en-IE" dirty="0"/>
              <a:t>If above 5  degrees </a:t>
            </a:r>
            <a:r>
              <a:rPr lang="en-IE" dirty="0" err="1"/>
              <a:t>celsius</a:t>
            </a:r>
            <a:r>
              <a:rPr lang="en-IE" dirty="0"/>
              <a:t> for </a:t>
            </a:r>
            <a:r>
              <a:rPr lang="en-IE" b="1" dirty="0"/>
              <a:t>less than 2 hours</a:t>
            </a:r>
            <a:r>
              <a:rPr lang="en-IE" dirty="0"/>
              <a:t>, use or restore to safe temperature.</a:t>
            </a:r>
          </a:p>
          <a:p>
            <a:pPr lvl="0"/>
            <a:r>
              <a:rPr lang="en-IE" dirty="0"/>
              <a:t>If above 5  degrees </a:t>
            </a:r>
            <a:r>
              <a:rPr lang="en-IE" dirty="0" err="1"/>
              <a:t>celsius</a:t>
            </a:r>
            <a:r>
              <a:rPr lang="en-IE" dirty="0"/>
              <a:t> for </a:t>
            </a:r>
            <a:r>
              <a:rPr lang="en-IE" b="1" dirty="0"/>
              <a:t>2–4 hours</a:t>
            </a:r>
            <a:r>
              <a:rPr lang="en-IE" dirty="0"/>
              <a:t>, use or discard.</a:t>
            </a:r>
          </a:p>
          <a:p>
            <a:pPr lvl="0"/>
            <a:r>
              <a:rPr lang="en-IE" dirty="0"/>
              <a:t>If above 5  degrees </a:t>
            </a:r>
            <a:r>
              <a:rPr lang="en-IE" dirty="0" err="1"/>
              <a:t>celsius</a:t>
            </a:r>
            <a:r>
              <a:rPr lang="en-IE" dirty="0"/>
              <a:t> for </a:t>
            </a:r>
            <a:r>
              <a:rPr lang="en-IE" b="1" dirty="0"/>
              <a:t>more than 4 hours</a:t>
            </a:r>
            <a:r>
              <a:rPr lang="en-IE" dirty="0"/>
              <a:t>, discard.</a:t>
            </a:r>
          </a:p>
          <a:p>
            <a:pPr lvl="0"/>
            <a:r>
              <a:rPr lang="en-IE" dirty="0"/>
              <a:t>If safe to keep, transfer to another working fridge.</a:t>
            </a:r>
          </a:p>
          <a:p>
            <a:pPr lvl="0"/>
            <a:r>
              <a:rPr lang="en-IE" b="1" dirty="0"/>
              <a:t>Monitor every hour.</a:t>
            </a:r>
            <a:endParaRPr lang="en-IE" dirty="0"/>
          </a:p>
          <a:p>
            <a:pPr lvl="0"/>
            <a:r>
              <a:rPr lang="en-IE" b="1" dirty="0"/>
              <a:t>Report to supervisor</a:t>
            </a:r>
            <a:r>
              <a:rPr lang="en-IE" dirty="0"/>
              <a:t> and </a:t>
            </a:r>
            <a:r>
              <a:rPr lang="en-IE" b="1" dirty="0"/>
              <a:t>call repair service.</a:t>
            </a:r>
            <a:endParaRPr lang="en-IE" dirty="0"/>
          </a:p>
          <a:p>
            <a:endParaRPr lang="en-IE" dirty="0"/>
          </a:p>
        </p:txBody>
      </p:sp>
    </p:spTree>
    <p:extLst>
      <p:ext uri="{BB962C8B-B14F-4D97-AF65-F5344CB8AC3E}">
        <p14:creationId xmlns:p14="http://schemas.microsoft.com/office/powerpoint/2010/main" val="2602407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093D-FB1C-6C5A-28B4-B90F79396B39}"/>
              </a:ext>
            </a:extLst>
          </p:cNvPr>
          <p:cNvSpPr>
            <a:spLocks noGrp="1"/>
          </p:cNvSpPr>
          <p:nvPr>
            <p:ph type="title"/>
          </p:nvPr>
        </p:nvSpPr>
        <p:spPr/>
        <p:txBody>
          <a:bodyPr/>
          <a:lstStyle/>
          <a:p>
            <a:r>
              <a:rPr lang="en-IE" b="1" dirty="0"/>
              <a:t>What to do if a freezer fails</a:t>
            </a:r>
            <a:endParaRPr lang="en-IE" dirty="0"/>
          </a:p>
        </p:txBody>
      </p:sp>
      <p:sp>
        <p:nvSpPr>
          <p:cNvPr id="3" name="Content Placeholder 2">
            <a:extLst>
              <a:ext uri="{FF2B5EF4-FFF2-40B4-BE49-F238E27FC236}">
                <a16:creationId xmlns:a16="http://schemas.microsoft.com/office/drawing/2014/main" id="{01F9BE68-75D9-772C-EC2E-8762E9D24441}"/>
              </a:ext>
            </a:extLst>
          </p:cNvPr>
          <p:cNvSpPr>
            <a:spLocks noGrp="1"/>
          </p:cNvSpPr>
          <p:nvPr>
            <p:ph idx="1"/>
          </p:nvPr>
        </p:nvSpPr>
        <p:spPr/>
        <p:txBody>
          <a:bodyPr/>
          <a:lstStyle/>
          <a:p>
            <a:r>
              <a:rPr lang="en-IE" dirty="0"/>
              <a:t>If food is </a:t>
            </a:r>
            <a:r>
              <a:rPr lang="en-IE" b="1" dirty="0"/>
              <a:t>still frozen</a:t>
            </a:r>
            <a:r>
              <a:rPr lang="en-IE" dirty="0"/>
              <a:t>, move to another freezer.</a:t>
            </a:r>
          </a:p>
          <a:p>
            <a:pPr lvl="0"/>
            <a:r>
              <a:rPr lang="en-IE" dirty="0"/>
              <a:t>If food is </a:t>
            </a:r>
            <a:r>
              <a:rPr lang="en-IE" b="1" dirty="0"/>
              <a:t>partially defrosted</a:t>
            </a:r>
            <a:r>
              <a:rPr lang="en-IE" dirty="0"/>
              <a:t>, continue defrosting and use.</a:t>
            </a:r>
          </a:p>
          <a:p>
            <a:pPr lvl="0"/>
            <a:r>
              <a:rPr lang="en-IE" dirty="0"/>
              <a:t>If food is </a:t>
            </a:r>
            <a:r>
              <a:rPr lang="en-IE" b="1" dirty="0"/>
              <a:t>fully defrosted</a:t>
            </a:r>
            <a:r>
              <a:rPr lang="en-IE" dirty="0"/>
              <a:t>, cook and use immediately or discard.</a:t>
            </a:r>
          </a:p>
          <a:p>
            <a:pPr lvl="0"/>
            <a:r>
              <a:rPr lang="en-IE" b="1" dirty="0"/>
              <a:t>Remove, repair, or replace</a:t>
            </a:r>
            <a:r>
              <a:rPr lang="en-IE" dirty="0"/>
              <a:t> any unit that cannot maintain safe temperatures.</a:t>
            </a:r>
          </a:p>
          <a:p>
            <a:endParaRPr lang="en-IE" dirty="0"/>
          </a:p>
        </p:txBody>
      </p:sp>
    </p:spTree>
    <p:extLst>
      <p:ext uri="{BB962C8B-B14F-4D97-AF65-F5344CB8AC3E}">
        <p14:creationId xmlns:p14="http://schemas.microsoft.com/office/powerpoint/2010/main" val="73707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Unit 9 Recap Questions</a:t>
            </a:r>
          </a:p>
        </p:txBody>
      </p:sp>
      <p:sp>
        <p:nvSpPr>
          <p:cNvPr id="3" name="Content Placeholder 2"/>
          <p:cNvSpPr>
            <a:spLocks noGrp="1"/>
          </p:cNvSpPr>
          <p:nvPr>
            <p:ph idx="1"/>
          </p:nvPr>
        </p:nvSpPr>
        <p:spPr/>
        <p:txBody>
          <a:bodyPr/>
          <a:lstStyle/>
          <a:p>
            <a:pPr>
              <a:defRPr sz="2200"/>
            </a:pPr>
            <a:r>
              <a:rPr dirty="0">
                <a:solidFill>
                  <a:srgbClr val="FF0000"/>
                </a:solidFill>
              </a:rPr>
              <a:t>1. What temperature should fridges operate at?</a:t>
            </a:r>
          </a:p>
          <a:p>
            <a:pPr>
              <a:defRPr sz="2200"/>
            </a:pPr>
            <a:r>
              <a:rPr dirty="0">
                <a:solidFill>
                  <a:srgbClr val="FF0000"/>
                </a:solidFill>
              </a:rPr>
              <a:t>2. Why should raw and cooked foods be stored separately?</a:t>
            </a:r>
          </a:p>
          <a:p>
            <a:pPr>
              <a:defRPr sz="2200"/>
            </a:pPr>
            <a:r>
              <a:rPr dirty="0">
                <a:solidFill>
                  <a:srgbClr val="FF0000"/>
                </a:solidFill>
              </a:rPr>
              <a:t>3. What information should appear on decanted food labels?</a:t>
            </a:r>
          </a:p>
          <a:p>
            <a:pPr>
              <a:defRPr sz="2200"/>
            </a:pPr>
            <a:r>
              <a:rPr dirty="0">
                <a:solidFill>
                  <a:srgbClr val="FF0000"/>
                </a:solidFill>
              </a:rPr>
              <a:t>4. Why is FIFO important?</a:t>
            </a:r>
          </a:p>
          <a:p>
            <a:pPr>
              <a:defRPr sz="2200"/>
            </a:pPr>
            <a:r>
              <a:rPr dirty="0">
                <a:solidFill>
                  <a:srgbClr val="FF0000"/>
                </a:solidFill>
              </a:rPr>
              <a:t>5. What should happen if a freezer fails?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18CD-E27F-F149-5301-6B3BC17D61D1}"/>
              </a:ext>
            </a:extLst>
          </p:cNvPr>
          <p:cNvSpPr>
            <a:spLocks noGrp="1"/>
          </p:cNvSpPr>
          <p:nvPr>
            <p:ph type="title"/>
          </p:nvPr>
        </p:nvSpPr>
        <p:spPr/>
        <p:txBody>
          <a:bodyPr>
            <a:normAutofit/>
          </a:bodyPr>
          <a:lstStyle/>
          <a:p>
            <a:r>
              <a:rPr lang="en-US" dirty="0"/>
              <a:t>Unit 8 HACCP- Food Deliveries</a:t>
            </a:r>
            <a:endParaRPr lang="en-IE" dirty="0"/>
          </a:p>
        </p:txBody>
      </p:sp>
      <p:sp>
        <p:nvSpPr>
          <p:cNvPr id="3" name="Content Placeholder 2">
            <a:extLst>
              <a:ext uri="{FF2B5EF4-FFF2-40B4-BE49-F238E27FC236}">
                <a16:creationId xmlns:a16="http://schemas.microsoft.com/office/drawing/2014/main" id="{B5AAD5B4-105E-D5BD-0C83-5C413FA2710E}"/>
              </a:ext>
            </a:extLst>
          </p:cNvPr>
          <p:cNvSpPr>
            <a:spLocks noGrp="1"/>
          </p:cNvSpPr>
          <p:nvPr>
            <p:ph idx="1"/>
          </p:nvPr>
        </p:nvSpPr>
        <p:spPr/>
        <p:txBody>
          <a:bodyPr/>
          <a:lstStyle/>
          <a:p>
            <a:pPr marL="0" indent="0">
              <a:buNone/>
            </a:pPr>
            <a:r>
              <a:rPr lang="en-US" dirty="0"/>
              <a:t>Learners will be able to:</a:t>
            </a:r>
          </a:p>
          <a:p>
            <a:pPr marL="0" indent="0">
              <a:buNone/>
            </a:pPr>
            <a:r>
              <a:rPr lang="en-US" dirty="0"/>
              <a:t> identify the hazards at the delivery step</a:t>
            </a:r>
          </a:p>
          <a:p>
            <a:pPr marL="0" indent="0">
              <a:buNone/>
            </a:pPr>
            <a:r>
              <a:rPr lang="en-US" dirty="0" err="1"/>
              <a:t>ldentify</a:t>
            </a:r>
            <a:r>
              <a:rPr lang="en-US" dirty="0"/>
              <a:t> the layout of a flow diagram </a:t>
            </a:r>
          </a:p>
          <a:p>
            <a:pPr marL="0" indent="0">
              <a:buNone/>
            </a:pPr>
            <a:r>
              <a:rPr lang="en-US" dirty="0"/>
              <a:t>Identify the hazards at the delivery stage </a:t>
            </a:r>
          </a:p>
          <a:p>
            <a:pPr marL="0" indent="0">
              <a:buNone/>
            </a:pPr>
            <a:r>
              <a:rPr lang="en-US" dirty="0"/>
              <a:t>List controls necessary to control the hazards</a:t>
            </a:r>
          </a:p>
          <a:p>
            <a:pPr marL="0" indent="0">
              <a:buNone/>
            </a:pPr>
            <a:r>
              <a:rPr lang="en-US" dirty="0"/>
              <a:t> Implement corrective actions when necessary</a:t>
            </a:r>
          </a:p>
          <a:p>
            <a:pPr marL="0" indent="0">
              <a:buNone/>
            </a:pPr>
            <a:r>
              <a:rPr lang="en-US" dirty="0"/>
              <a:t> Complete delivery documentation</a:t>
            </a:r>
            <a:endParaRPr lang="en-IE" dirty="0"/>
          </a:p>
        </p:txBody>
      </p:sp>
    </p:spTree>
    <p:extLst>
      <p:ext uri="{BB962C8B-B14F-4D97-AF65-F5344CB8AC3E}">
        <p14:creationId xmlns:p14="http://schemas.microsoft.com/office/powerpoint/2010/main" val="133585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Unit 9 Scenario Activity</a:t>
            </a:r>
          </a:p>
        </p:txBody>
      </p:sp>
      <p:sp>
        <p:nvSpPr>
          <p:cNvPr id="3" name="Content Placeholder 2"/>
          <p:cNvSpPr>
            <a:spLocks noGrp="1"/>
          </p:cNvSpPr>
          <p:nvPr>
            <p:ph idx="1"/>
          </p:nvPr>
        </p:nvSpPr>
        <p:spPr/>
        <p:txBody>
          <a:bodyPr/>
          <a:lstStyle/>
          <a:p>
            <a:pPr>
              <a:defRPr sz="2200"/>
            </a:pPr>
            <a:r>
              <a:rPr dirty="0">
                <a:solidFill>
                  <a:srgbClr val="FF0000"/>
                </a:solidFill>
              </a:rPr>
              <a:t>A fridge is recorded at 10°C and raw chicken is stored above desserts.</a:t>
            </a:r>
          </a:p>
          <a:p>
            <a:pPr>
              <a:defRPr sz="2200"/>
            </a:pPr>
            <a:r>
              <a:rPr dirty="0">
                <a:solidFill>
                  <a:srgbClr val="FF0000"/>
                </a:solidFill>
              </a:rPr>
              <a:t>• Identify the hazards and risks.</a:t>
            </a:r>
          </a:p>
          <a:p>
            <a:pPr>
              <a:defRPr sz="2200"/>
            </a:pPr>
            <a:r>
              <a:rPr dirty="0">
                <a:solidFill>
                  <a:srgbClr val="FF0000"/>
                </a:solidFill>
              </a:rPr>
              <a:t>• What immediate corrective actions are required?</a:t>
            </a:r>
          </a:p>
          <a:p>
            <a:pPr>
              <a:defRPr sz="2200"/>
            </a:pPr>
            <a:r>
              <a:rPr dirty="0">
                <a:solidFill>
                  <a:srgbClr val="FF0000"/>
                </a:solidFill>
              </a:rPr>
              <a:t>• What foods may need to be discarded?</a:t>
            </a:r>
          </a:p>
          <a:p>
            <a:pPr>
              <a:defRPr sz="2200"/>
            </a:pPr>
            <a:r>
              <a:rPr dirty="0">
                <a:solidFill>
                  <a:srgbClr val="FF0000"/>
                </a:solidFill>
              </a:rPr>
              <a:t>• What monitoring records should be checked?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2FCCD0-3253-9784-FDDE-C308CB13730D}"/>
              </a:ext>
            </a:extLst>
          </p:cNvPr>
          <p:cNvSpPr>
            <a:spLocks noGrp="1"/>
          </p:cNvSpPr>
          <p:nvPr>
            <p:ph type="ctrTitle"/>
          </p:nvPr>
        </p:nvSpPr>
        <p:spPr/>
        <p:txBody>
          <a:bodyPr/>
          <a:lstStyle/>
          <a:p>
            <a:r>
              <a:rPr lang="en-IE" dirty="0">
                <a:solidFill>
                  <a:srgbClr val="FF0000"/>
                </a:solidFill>
              </a:rPr>
              <a:t>Unit 10 HACCP: Food Processing</a:t>
            </a:r>
          </a:p>
        </p:txBody>
      </p:sp>
      <p:sp>
        <p:nvSpPr>
          <p:cNvPr id="5" name="Subtitle 4">
            <a:extLst>
              <a:ext uri="{FF2B5EF4-FFF2-40B4-BE49-F238E27FC236}">
                <a16:creationId xmlns:a16="http://schemas.microsoft.com/office/drawing/2014/main" id="{A1B1AADB-4401-6DAD-833E-CEF7726428B5}"/>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2495760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FEF5-C42B-AA3A-6EE4-EE0DC2F22C69}"/>
              </a:ext>
            </a:extLst>
          </p:cNvPr>
          <p:cNvSpPr>
            <a:spLocks noGrp="1"/>
          </p:cNvSpPr>
          <p:nvPr>
            <p:ph type="title"/>
          </p:nvPr>
        </p:nvSpPr>
        <p:spPr/>
        <p:txBody>
          <a:bodyPr/>
          <a:lstStyle/>
          <a:p>
            <a:r>
              <a:rPr lang="en-IE" dirty="0"/>
              <a:t>Unit 10 HACCP: Food Processing</a:t>
            </a:r>
          </a:p>
        </p:txBody>
      </p:sp>
      <p:sp>
        <p:nvSpPr>
          <p:cNvPr id="3" name="Content Placeholder 2">
            <a:extLst>
              <a:ext uri="{FF2B5EF4-FFF2-40B4-BE49-F238E27FC236}">
                <a16:creationId xmlns:a16="http://schemas.microsoft.com/office/drawing/2014/main" id="{1C630CE7-7439-FF10-3AED-933C3A24DF87}"/>
              </a:ext>
            </a:extLst>
          </p:cNvPr>
          <p:cNvSpPr>
            <a:spLocks noGrp="1"/>
          </p:cNvSpPr>
          <p:nvPr>
            <p:ph idx="1"/>
          </p:nvPr>
        </p:nvSpPr>
        <p:spPr/>
        <p:txBody>
          <a:bodyPr/>
          <a:lstStyle/>
          <a:p>
            <a:pPr marL="0" indent="0">
              <a:buNone/>
            </a:pPr>
            <a:r>
              <a:rPr lang="en-IE" dirty="0"/>
              <a:t>Learners will be able to:</a:t>
            </a:r>
          </a:p>
          <a:p>
            <a:r>
              <a:rPr lang="en-IE" dirty="0"/>
              <a:t>Demonstrate operational procedures at processing</a:t>
            </a:r>
          </a:p>
          <a:p>
            <a:r>
              <a:rPr lang="en-IE" dirty="0"/>
              <a:t>Control hazards by visual inspection and temperature control</a:t>
            </a:r>
          </a:p>
          <a:p>
            <a:r>
              <a:rPr lang="en-IE" dirty="0"/>
              <a:t>Implement corrective actions when required</a:t>
            </a:r>
          </a:p>
          <a:p>
            <a:r>
              <a:rPr lang="en-IE" dirty="0"/>
              <a:t>Demonstrate the skill of completing records for these step</a:t>
            </a:r>
          </a:p>
          <a:p>
            <a:pPr marL="0" indent="0">
              <a:buNone/>
            </a:pPr>
            <a:endParaRPr lang="en-IE" dirty="0"/>
          </a:p>
        </p:txBody>
      </p:sp>
    </p:spTree>
    <p:extLst>
      <p:ext uri="{BB962C8B-B14F-4D97-AF65-F5344CB8AC3E}">
        <p14:creationId xmlns:p14="http://schemas.microsoft.com/office/powerpoint/2010/main" val="180853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4986-202D-C784-4FC2-60E435B9AFAA}"/>
              </a:ext>
            </a:extLst>
          </p:cNvPr>
          <p:cNvSpPr>
            <a:spLocks noGrp="1"/>
          </p:cNvSpPr>
          <p:nvPr>
            <p:ph type="title"/>
          </p:nvPr>
        </p:nvSpPr>
        <p:spPr/>
        <p:txBody>
          <a:bodyPr/>
          <a:lstStyle/>
          <a:p>
            <a:r>
              <a:rPr lang="en-IE" dirty="0"/>
              <a:t>Menu Planning and Preparation</a:t>
            </a:r>
          </a:p>
        </p:txBody>
      </p:sp>
      <p:sp>
        <p:nvSpPr>
          <p:cNvPr id="3" name="Content Placeholder 2">
            <a:extLst>
              <a:ext uri="{FF2B5EF4-FFF2-40B4-BE49-F238E27FC236}">
                <a16:creationId xmlns:a16="http://schemas.microsoft.com/office/drawing/2014/main" id="{71426962-F4D6-C3B4-56D2-D458C3E5DA24}"/>
              </a:ext>
            </a:extLst>
          </p:cNvPr>
          <p:cNvSpPr>
            <a:spLocks noGrp="1"/>
          </p:cNvSpPr>
          <p:nvPr>
            <p:ph idx="1"/>
          </p:nvPr>
        </p:nvSpPr>
        <p:spPr/>
        <p:txBody>
          <a:bodyPr/>
          <a:lstStyle/>
          <a:p>
            <a:r>
              <a:rPr lang="en-IE" b="1" dirty="0"/>
              <a:t>Declare Allergens on Menus</a:t>
            </a:r>
          </a:p>
          <a:p>
            <a:r>
              <a:rPr lang="en-IE" b="1" dirty="0"/>
              <a:t>Voluntary Statements</a:t>
            </a:r>
            <a:endParaRPr lang="en-IE" dirty="0"/>
          </a:p>
          <a:p>
            <a:r>
              <a:rPr lang="en-IE" b="1" dirty="0"/>
              <a:t>Other Ingredients to Watch</a:t>
            </a:r>
            <a:endParaRPr lang="en-IE" dirty="0"/>
          </a:p>
          <a:p>
            <a:endParaRPr lang="en-IE" dirty="0"/>
          </a:p>
        </p:txBody>
      </p:sp>
    </p:spTree>
    <p:extLst>
      <p:ext uri="{BB962C8B-B14F-4D97-AF65-F5344CB8AC3E}">
        <p14:creationId xmlns:p14="http://schemas.microsoft.com/office/powerpoint/2010/main" val="194740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0D54-7350-375B-F33A-8CB51D6E13DA}"/>
              </a:ext>
            </a:extLst>
          </p:cNvPr>
          <p:cNvSpPr>
            <a:spLocks noGrp="1"/>
          </p:cNvSpPr>
          <p:nvPr>
            <p:ph type="title"/>
          </p:nvPr>
        </p:nvSpPr>
        <p:spPr/>
        <p:txBody>
          <a:bodyPr/>
          <a:lstStyle/>
          <a:p>
            <a:r>
              <a:rPr lang="en-IE" b="1" dirty="0"/>
              <a:t>General Controls During Food Preparation</a:t>
            </a:r>
            <a:endParaRPr lang="en-IE" dirty="0"/>
          </a:p>
        </p:txBody>
      </p:sp>
      <p:sp>
        <p:nvSpPr>
          <p:cNvPr id="3" name="Content Placeholder 2">
            <a:extLst>
              <a:ext uri="{FF2B5EF4-FFF2-40B4-BE49-F238E27FC236}">
                <a16:creationId xmlns:a16="http://schemas.microsoft.com/office/drawing/2014/main" id="{C029AA1E-952E-C7B3-AAD6-AEC6193C2A13}"/>
              </a:ext>
            </a:extLst>
          </p:cNvPr>
          <p:cNvSpPr>
            <a:spLocks noGrp="1"/>
          </p:cNvSpPr>
          <p:nvPr>
            <p:ph idx="1"/>
          </p:nvPr>
        </p:nvSpPr>
        <p:spPr/>
        <p:txBody>
          <a:bodyPr>
            <a:normAutofit/>
          </a:bodyPr>
          <a:lstStyle/>
          <a:p>
            <a:pPr lvl="0"/>
            <a:r>
              <a:rPr lang="en-IE" b="1" dirty="0"/>
              <a:t>Fully operational prerequisite programmes</a:t>
            </a:r>
            <a:r>
              <a:rPr lang="en-IE" dirty="0"/>
              <a:t> </a:t>
            </a:r>
          </a:p>
          <a:p>
            <a:pPr lvl="0"/>
            <a:r>
              <a:rPr lang="en-IE" b="1" dirty="0"/>
              <a:t>Strict zoning and colour coding</a:t>
            </a:r>
            <a:endParaRPr lang="en-IE" dirty="0"/>
          </a:p>
          <a:p>
            <a:pPr lvl="0"/>
            <a:r>
              <a:rPr lang="en-IE" b="1" dirty="0"/>
              <a:t>Keep raw and ready‑to‑eat foods separate</a:t>
            </a:r>
            <a:endParaRPr lang="en-IE" dirty="0"/>
          </a:p>
          <a:p>
            <a:pPr lvl="0"/>
            <a:r>
              <a:rPr lang="en-IE" b="1" dirty="0"/>
              <a:t>Thorough cleaning and disinfection</a:t>
            </a:r>
            <a:r>
              <a:rPr lang="en-IE" dirty="0"/>
              <a:t> </a:t>
            </a:r>
          </a:p>
          <a:p>
            <a:pPr lvl="0"/>
            <a:r>
              <a:rPr lang="en-IE" b="1" dirty="0"/>
              <a:t>Excellent staff hygiene</a:t>
            </a:r>
            <a:endParaRPr lang="en-IE" dirty="0"/>
          </a:p>
          <a:p>
            <a:pPr lvl="0"/>
            <a:r>
              <a:rPr lang="en-IE" b="1" dirty="0"/>
              <a:t>Allergen awareness and control</a:t>
            </a:r>
            <a:endParaRPr lang="en-IE" dirty="0"/>
          </a:p>
          <a:p>
            <a:pPr lvl="0"/>
            <a:r>
              <a:rPr lang="en-IE" b="1" dirty="0"/>
              <a:t>Avoid over‑handling food</a:t>
            </a:r>
            <a:r>
              <a:rPr lang="en-IE" dirty="0"/>
              <a:t> </a:t>
            </a:r>
          </a:p>
          <a:p>
            <a:pPr lvl="0"/>
            <a:r>
              <a:rPr lang="en-IE" b="1" dirty="0"/>
              <a:t>Check dates on all ingredients</a:t>
            </a:r>
            <a:endParaRPr lang="en-IE" dirty="0"/>
          </a:p>
          <a:p>
            <a:endParaRPr lang="en-IE" dirty="0"/>
          </a:p>
        </p:txBody>
      </p:sp>
    </p:spTree>
    <p:extLst>
      <p:ext uri="{BB962C8B-B14F-4D97-AF65-F5344CB8AC3E}">
        <p14:creationId xmlns:p14="http://schemas.microsoft.com/office/powerpoint/2010/main" val="2101750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05E6-11A7-4B29-73C8-DCB5FDE1D6C9}"/>
              </a:ext>
            </a:extLst>
          </p:cNvPr>
          <p:cNvSpPr>
            <a:spLocks noGrp="1"/>
          </p:cNvSpPr>
          <p:nvPr>
            <p:ph type="title"/>
          </p:nvPr>
        </p:nvSpPr>
        <p:spPr/>
        <p:txBody>
          <a:bodyPr/>
          <a:lstStyle/>
          <a:p>
            <a:r>
              <a:rPr lang="en-IE" dirty="0"/>
              <a:t>Zoning</a:t>
            </a:r>
          </a:p>
        </p:txBody>
      </p:sp>
      <p:sp>
        <p:nvSpPr>
          <p:cNvPr id="3" name="Content Placeholder 2">
            <a:extLst>
              <a:ext uri="{FF2B5EF4-FFF2-40B4-BE49-F238E27FC236}">
                <a16:creationId xmlns:a16="http://schemas.microsoft.com/office/drawing/2014/main" id="{ACBB009B-6AB8-2473-E1DC-5466B48A5AE2}"/>
              </a:ext>
            </a:extLst>
          </p:cNvPr>
          <p:cNvSpPr>
            <a:spLocks noGrp="1"/>
          </p:cNvSpPr>
          <p:nvPr>
            <p:ph idx="1"/>
          </p:nvPr>
        </p:nvSpPr>
        <p:spPr/>
        <p:txBody>
          <a:bodyPr/>
          <a:lstStyle/>
          <a:p>
            <a:pPr marL="0" indent="0">
              <a:buNone/>
            </a:pPr>
            <a:r>
              <a:rPr lang="en-IE" dirty="0"/>
              <a:t>Zoning means having </a:t>
            </a:r>
            <a:r>
              <a:rPr lang="en-IE" b="1" dirty="0"/>
              <a:t>different areas</a:t>
            </a:r>
            <a:r>
              <a:rPr lang="en-IE" dirty="0"/>
              <a:t> for different types of food.</a:t>
            </a:r>
          </a:p>
          <a:p>
            <a:pPr marL="0" indent="0">
              <a:buNone/>
            </a:pPr>
            <a:endParaRPr lang="en-IE" dirty="0"/>
          </a:p>
          <a:p>
            <a:pPr marL="0" indent="0">
              <a:buNone/>
            </a:pPr>
            <a:r>
              <a:rPr lang="en-IE" b="1" dirty="0"/>
              <a:t>Time Zoning</a:t>
            </a:r>
            <a:endParaRPr lang="en-IE" dirty="0"/>
          </a:p>
          <a:p>
            <a:pPr marL="0" indent="0">
              <a:buNone/>
            </a:pPr>
            <a:endParaRPr lang="en-IE" dirty="0"/>
          </a:p>
        </p:txBody>
      </p:sp>
    </p:spTree>
    <p:extLst>
      <p:ext uri="{BB962C8B-B14F-4D97-AF65-F5344CB8AC3E}">
        <p14:creationId xmlns:p14="http://schemas.microsoft.com/office/powerpoint/2010/main" val="2216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1F34-DA86-C610-B4CE-C2FB8AD42CC1}"/>
              </a:ext>
            </a:extLst>
          </p:cNvPr>
          <p:cNvSpPr>
            <a:spLocks noGrp="1"/>
          </p:cNvSpPr>
          <p:nvPr>
            <p:ph type="title"/>
          </p:nvPr>
        </p:nvSpPr>
        <p:spPr/>
        <p:txBody>
          <a:bodyPr/>
          <a:lstStyle/>
          <a:p>
            <a:r>
              <a:rPr lang="en-IE" b="1" dirty="0"/>
              <a:t>Additional Food Preparation Controls</a:t>
            </a:r>
            <a:endParaRPr lang="en-IE" dirty="0"/>
          </a:p>
        </p:txBody>
      </p:sp>
      <p:sp>
        <p:nvSpPr>
          <p:cNvPr id="3" name="Content Placeholder 2">
            <a:extLst>
              <a:ext uri="{FF2B5EF4-FFF2-40B4-BE49-F238E27FC236}">
                <a16:creationId xmlns:a16="http://schemas.microsoft.com/office/drawing/2014/main" id="{41219F5C-4D6A-15BB-033E-EE7F49503773}"/>
              </a:ext>
            </a:extLst>
          </p:cNvPr>
          <p:cNvSpPr>
            <a:spLocks noGrp="1"/>
          </p:cNvSpPr>
          <p:nvPr>
            <p:ph idx="1"/>
          </p:nvPr>
        </p:nvSpPr>
        <p:spPr/>
        <p:txBody>
          <a:bodyPr/>
          <a:lstStyle/>
          <a:p>
            <a:pPr lvl="0"/>
            <a:r>
              <a:rPr lang="en-IE" dirty="0"/>
              <a:t>Keep food out of the </a:t>
            </a:r>
            <a:r>
              <a:rPr lang="en-IE" b="1" dirty="0"/>
              <a:t>danger zone (5 –63 degrees </a:t>
            </a:r>
            <a:r>
              <a:rPr lang="en-IE" b="1" dirty="0" err="1"/>
              <a:t>celsius</a:t>
            </a:r>
            <a:r>
              <a:rPr lang="en-IE" b="1" dirty="0"/>
              <a:t>.</a:t>
            </a:r>
            <a:endParaRPr lang="en-IE" dirty="0"/>
          </a:p>
          <a:p>
            <a:pPr lvl="0"/>
            <a:r>
              <a:rPr lang="en-IE" dirty="0"/>
              <a:t>Do not prepare food too far in advance</a:t>
            </a:r>
          </a:p>
          <a:p>
            <a:pPr lvl="0"/>
            <a:r>
              <a:rPr lang="en-IE" dirty="0"/>
              <a:t>Never put </a:t>
            </a:r>
            <a:r>
              <a:rPr lang="en-IE" b="1" dirty="0"/>
              <a:t>steaming hot food</a:t>
            </a:r>
            <a:r>
              <a:rPr lang="en-IE" dirty="0"/>
              <a:t> into a fridge or freezer</a:t>
            </a:r>
          </a:p>
          <a:p>
            <a:pPr lvl="0"/>
            <a:r>
              <a:rPr lang="en-IE" dirty="0"/>
              <a:t>Avoid leaving food in direct sunlight</a:t>
            </a:r>
          </a:p>
          <a:p>
            <a:pPr lvl="0"/>
            <a:r>
              <a:rPr lang="en-IE" dirty="0"/>
              <a:t>Prepare food fresh where possible</a:t>
            </a:r>
          </a:p>
          <a:p>
            <a:pPr lvl="0"/>
            <a:r>
              <a:rPr lang="en-IE" dirty="0"/>
              <a:t>Specialist foods such as sushi and raw shellfish require trained staff.</a:t>
            </a:r>
          </a:p>
          <a:p>
            <a:endParaRPr lang="en-IE" dirty="0"/>
          </a:p>
        </p:txBody>
      </p:sp>
    </p:spTree>
    <p:extLst>
      <p:ext uri="{BB962C8B-B14F-4D97-AF65-F5344CB8AC3E}">
        <p14:creationId xmlns:p14="http://schemas.microsoft.com/office/powerpoint/2010/main" val="4230186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CE04-CCF7-BE05-25CC-28225B1D7C36}"/>
              </a:ext>
            </a:extLst>
          </p:cNvPr>
          <p:cNvSpPr>
            <a:spLocks noGrp="1"/>
          </p:cNvSpPr>
          <p:nvPr>
            <p:ph type="title"/>
          </p:nvPr>
        </p:nvSpPr>
        <p:spPr/>
        <p:txBody>
          <a:bodyPr/>
          <a:lstStyle/>
          <a:p>
            <a:r>
              <a:rPr lang="en-IE" b="1" dirty="0"/>
              <a:t>Thawing &amp; Defrosting Controls</a:t>
            </a:r>
            <a:endParaRPr lang="en-IE" dirty="0"/>
          </a:p>
        </p:txBody>
      </p:sp>
      <p:sp>
        <p:nvSpPr>
          <p:cNvPr id="3" name="Content Placeholder 2">
            <a:extLst>
              <a:ext uri="{FF2B5EF4-FFF2-40B4-BE49-F238E27FC236}">
                <a16:creationId xmlns:a16="http://schemas.microsoft.com/office/drawing/2014/main" id="{DE3B77FC-7426-A99C-BA43-82BACD98C96E}"/>
              </a:ext>
            </a:extLst>
          </p:cNvPr>
          <p:cNvSpPr>
            <a:spLocks noGrp="1"/>
          </p:cNvSpPr>
          <p:nvPr>
            <p:ph idx="1"/>
          </p:nvPr>
        </p:nvSpPr>
        <p:spPr/>
        <p:txBody>
          <a:bodyPr/>
          <a:lstStyle/>
          <a:p>
            <a:pPr lvl="0"/>
            <a:r>
              <a:rPr lang="en-IE" dirty="0"/>
              <a:t>Defrost raw foods thoroughly so they can reach </a:t>
            </a:r>
            <a:r>
              <a:rPr lang="en-IE" b="1" dirty="0"/>
              <a:t>75 degrees Celsius core temperature</a:t>
            </a:r>
            <a:r>
              <a:rPr lang="en-IE" dirty="0"/>
              <a:t> during cooking</a:t>
            </a:r>
          </a:p>
          <a:p>
            <a:pPr lvl="0"/>
            <a:r>
              <a:rPr lang="en-IE" dirty="0"/>
              <a:t>Once fully defrosted (0–2 </a:t>
            </a:r>
            <a:r>
              <a:rPr lang="en-IE" b="1" dirty="0"/>
              <a:t>degrees Celsius</a:t>
            </a:r>
            <a:r>
              <a:rPr lang="en-IE" dirty="0"/>
              <a:t>), </a:t>
            </a:r>
            <a:r>
              <a:rPr lang="en-IE" b="1" dirty="0"/>
              <a:t>use within 24 hours.</a:t>
            </a:r>
            <a:endParaRPr lang="en-IE" dirty="0"/>
          </a:p>
          <a:p>
            <a:pPr lvl="0"/>
            <a:r>
              <a:rPr lang="en-IE" dirty="0"/>
              <a:t>Never refreeze thawed food unless it has been </a:t>
            </a:r>
            <a:r>
              <a:rPr lang="en-IE" b="1" dirty="0"/>
              <a:t>cooked first.</a:t>
            </a:r>
            <a:endParaRPr lang="en-IE" dirty="0"/>
          </a:p>
          <a:p>
            <a:pPr lvl="0"/>
            <a:r>
              <a:rPr lang="en-IE" dirty="0"/>
              <a:t>Prevent cross‑contamination during thawing.</a:t>
            </a:r>
          </a:p>
          <a:p>
            <a:endParaRPr lang="en-IE" b="1" dirty="0"/>
          </a:p>
        </p:txBody>
      </p:sp>
    </p:spTree>
    <p:extLst>
      <p:ext uri="{BB962C8B-B14F-4D97-AF65-F5344CB8AC3E}">
        <p14:creationId xmlns:p14="http://schemas.microsoft.com/office/powerpoint/2010/main" val="4291207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2A27A-FF9F-A88D-E677-01EFC5593CDE}"/>
              </a:ext>
            </a:extLst>
          </p:cNvPr>
          <p:cNvSpPr>
            <a:spLocks noGrp="1"/>
          </p:cNvSpPr>
          <p:nvPr>
            <p:ph type="title"/>
          </p:nvPr>
        </p:nvSpPr>
        <p:spPr/>
        <p:txBody>
          <a:bodyPr/>
          <a:lstStyle/>
          <a:p>
            <a:r>
              <a:rPr lang="en-IE" b="1" dirty="0"/>
              <a:t>Four safe thawing methods</a:t>
            </a:r>
            <a:endParaRPr lang="en-IE" dirty="0"/>
          </a:p>
        </p:txBody>
      </p:sp>
      <p:sp>
        <p:nvSpPr>
          <p:cNvPr id="3" name="Content Placeholder 2">
            <a:extLst>
              <a:ext uri="{FF2B5EF4-FFF2-40B4-BE49-F238E27FC236}">
                <a16:creationId xmlns:a16="http://schemas.microsoft.com/office/drawing/2014/main" id="{492B4877-27B6-9AAA-8DDF-FC593425B4BA}"/>
              </a:ext>
            </a:extLst>
          </p:cNvPr>
          <p:cNvSpPr>
            <a:spLocks noGrp="1"/>
          </p:cNvSpPr>
          <p:nvPr>
            <p:ph idx="1"/>
          </p:nvPr>
        </p:nvSpPr>
        <p:spPr/>
        <p:txBody>
          <a:bodyPr/>
          <a:lstStyle/>
          <a:p>
            <a:r>
              <a:rPr lang="en-IE" b="1" dirty="0">
                <a:solidFill>
                  <a:srgbClr val="FF0000"/>
                </a:solidFill>
              </a:rPr>
              <a:t>In the refrigerator – bottom shelf </a:t>
            </a:r>
          </a:p>
          <a:p>
            <a:r>
              <a:rPr lang="en-IE" b="1" dirty="0"/>
              <a:t>Under cold running water</a:t>
            </a:r>
          </a:p>
          <a:p>
            <a:r>
              <a:rPr lang="en-IE" b="1" dirty="0"/>
              <a:t>In the cooking process</a:t>
            </a:r>
          </a:p>
          <a:p>
            <a:r>
              <a:rPr lang="en-IE" b="1" dirty="0"/>
              <a:t>Microwave on defrost cycle</a:t>
            </a:r>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93473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9358-4525-1DA2-1F70-59882D5782B1}"/>
              </a:ext>
            </a:extLst>
          </p:cNvPr>
          <p:cNvSpPr>
            <a:spLocks noGrp="1"/>
          </p:cNvSpPr>
          <p:nvPr>
            <p:ph type="title"/>
          </p:nvPr>
        </p:nvSpPr>
        <p:spPr/>
        <p:txBody>
          <a:bodyPr/>
          <a:lstStyle/>
          <a:p>
            <a:r>
              <a:rPr lang="en-US" dirty="0" err="1"/>
              <a:t>Colour</a:t>
            </a:r>
            <a:r>
              <a:rPr lang="en-US" dirty="0"/>
              <a:t> Coding</a:t>
            </a:r>
            <a:endParaRPr lang="en-IE" dirty="0"/>
          </a:p>
        </p:txBody>
      </p:sp>
      <p:pic>
        <p:nvPicPr>
          <p:cNvPr id="4" name="Content Placeholder 3">
            <a:extLst>
              <a:ext uri="{FF2B5EF4-FFF2-40B4-BE49-F238E27FC236}">
                <a16:creationId xmlns:a16="http://schemas.microsoft.com/office/drawing/2014/main" id="{4BD4CBC3-DB26-7919-B867-A669F373F076}"/>
              </a:ext>
            </a:extLst>
          </p:cNvPr>
          <p:cNvPicPr>
            <a:picLocks noGrp="1" noChangeAspect="1"/>
          </p:cNvPicPr>
          <p:nvPr>
            <p:ph idx="1"/>
          </p:nvPr>
        </p:nvPicPr>
        <p:blipFill>
          <a:blip r:embed="rId3"/>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265217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CF66-6240-941F-EFDD-0B9CF19A5D70}"/>
              </a:ext>
            </a:extLst>
          </p:cNvPr>
          <p:cNvSpPr>
            <a:spLocks noGrp="1"/>
          </p:cNvSpPr>
          <p:nvPr>
            <p:ph type="title"/>
          </p:nvPr>
        </p:nvSpPr>
        <p:spPr/>
        <p:txBody>
          <a:bodyPr/>
          <a:lstStyle/>
          <a:p>
            <a:r>
              <a:rPr lang="en-IE" b="1" dirty="0"/>
              <a:t>HACCP</a:t>
            </a:r>
            <a:endParaRPr lang="en-IE" dirty="0"/>
          </a:p>
        </p:txBody>
      </p:sp>
      <p:sp>
        <p:nvSpPr>
          <p:cNvPr id="3" name="Content Placeholder 2">
            <a:extLst>
              <a:ext uri="{FF2B5EF4-FFF2-40B4-BE49-F238E27FC236}">
                <a16:creationId xmlns:a16="http://schemas.microsoft.com/office/drawing/2014/main" id="{EEE1BE0C-E2DD-EAEB-A1C6-EFF973628A45}"/>
              </a:ext>
            </a:extLst>
          </p:cNvPr>
          <p:cNvSpPr>
            <a:spLocks noGrp="1"/>
          </p:cNvSpPr>
          <p:nvPr>
            <p:ph idx="1"/>
          </p:nvPr>
        </p:nvSpPr>
        <p:spPr/>
        <p:txBody>
          <a:bodyPr/>
          <a:lstStyle/>
          <a:p>
            <a:pPr marL="0" indent="0">
              <a:buNone/>
            </a:pPr>
            <a:r>
              <a:rPr lang="en-IE" b="1" dirty="0"/>
              <a:t>HACCP stands for Hazard Analysis and Critical Control Points</a:t>
            </a:r>
          </a:p>
          <a:p>
            <a:pPr marL="0" indent="0">
              <a:buNone/>
            </a:pPr>
            <a:r>
              <a:rPr lang="en-IE" b="1" dirty="0"/>
              <a:t>Hazards can be:</a:t>
            </a:r>
            <a:endParaRPr lang="en-IE" dirty="0"/>
          </a:p>
          <a:p>
            <a:pPr lvl="0"/>
            <a:r>
              <a:rPr lang="en-IE" b="1" dirty="0"/>
              <a:t>Biological </a:t>
            </a:r>
          </a:p>
          <a:p>
            <a:pPr lvl="0"/>
            <a:r>
              <a:rPr lang="en-IE" b="1" dirty="0"/>
              <a:t>Chemical </a:t>
            </a:r>
          </a:p>
          <a:p>
            <a:pPr lvl="0"/>
            <a:r>
              <a:rPr lang="en-IE" b="1" dirty="0"/>
              <a:t>Physical </a:t>
            </a:r>
          </a:p>
          <a:p>
            <a:pPr lvl="0"/>
            <a:r>
              <a:rPr lang="en-IE" b="1" dirty="0"/>
              <a:t>Allergen-related </a:t>
            </a:r>
            <a:endParaRPr lang="en-IE" dirty="0"/>
          </a:p>
        </p:txBody>
      </p:sp>
    </p:spTree>
    <p:extLst>
      <p:ext uri="{BB962C8B-B14F-4D97-AF65-F5344CB8AC3E}">
        <p14:creationId xmlns:p14="http://schemas.microsoft.com/office/powerpoint/2010/main" val="823058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6534-9E88-34D2-138A-162C8F9B7940}"/>
              </a:ext>
            </a:extLst>
          </p:cNvPr>
          <p:cNvSpPr>
            <a:spLocks noGrp="1"/>
          </p:cNvSpPr>
          <p:nvPr>
            <p:ph type="title"/>
          </p:nvPr>
        </p:nvSpPr>
        <p:spPr/>
        <p:txBody>
          <a:bodyPr/>
          <a:lstStyle/>
          <a:p>
            <a:r>
              <a:rPr lang="en-IE" b="1" dirty="0"/>
              <a:t>Controls for Cooking Food</a:t>
            </a:r>
            <a:endParaRPr lang="en-IE" dirty="0"/>
          </a:p>
        </p:txBody>
      </p:sp>
      <p:sp>
        <p:nvSpPr>
          <p:cNvPr id="3" name="Content Placeholder 2">
            <a:extLst>
              <a:ext uri="{FF2B5EF4-FFF2-40B4-BE49-F238E27FC236}">
                <a16:creationId xmlns:a16="http://schemas.microsoft.com/office/drawing/2014/main" id="{776E91B5-585F-8DD7-32D8-196BFEA6E337}"/>
              </a:ext>
            </a:extLst>
          </p:cNvPr>
          <p:cNvSpPr>
            <a:spLocks noGrp="1"/>
          </p:cNvSpPr>
          <p:nvPr>
            <p:ph idx="1"/>
          </p:nvPr>
        </p:nvSpPr>
        <p:spPr/>
        <p:txBody>
          <a:bodyPr/>
          <a:lstStyle/>
          <a:p>
            <a:r>
              <a:rPr lang="en-IE" b="1" dirty="0"/>
              <a:t>General Cooking Controls</a:t>
            </a:r>
          </a:p>
          <a:p>
            <a:r>
              <a:rPr lang="en-IE" b="1" dirty="0"/>
              <a:t>Temperature Requirements</a:t>
            </a:r>
          </a:p>
          <a:p>
            <a:r>
              <a:rPr lang="en-IE" b="1" dirty="0"/>
              <a:t>Cook-to-Order Foods</a:t>
            </a:r>
            <a:endParaRPr lang="en-IE" dirty="0"/>
          </a:p>
          <a:p>
            <a:r>
              <a:rPr lang="en-IE" b="1" dirty="0"/>
              <a:t>Special Cooking Methods</a:t>
            </a:r>
            <a:endParaRPr lang="en-IE" dirty="0"/>
          </a:p>
          <a:p>
            <a:endParaRPr lang="en-IE" dirty="0"/>
          </a:p>
        </p:txBody>
      </p:sp>
    </p:spTree>
    <p:extLst>
      <p:ext uri="{BB962C8B-B14F-4D97-AF65-F5344CB8AC3E}">
        <p14:creationId xmlns:p14="http://schemas.microsoft.com/office/powerpoint/2010/main" val="2057851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392B-2FF0-A7D6-8DEC-84F145568DC4}"/>
              </a:ext>
            </a:extLst>
          </p:cNvPr>
          <p:cNvSpPr>
            <a:spLocks noGrp="1"/>
          </p:cNvSpPr>
          <p:nvPr>
            <p:ph type="title"/>
          </p:nvPr>
        </p:nvSpPr>
        <p:spPr/>
        <p:txBody>
          <a:bodyPr/>
          <a:lstStyle/>
          <a:p>
            <a:r>
              <a:rPr lang="en-IE" b="1" dirty="0"/>
              <a:t>Controls to Reduce Acrylamide</a:t>
            </a:r>
            <a:endParaRPr lang="en-IE" dirty="0"/>
          </a:p>
        </p:txBody>
      </p:sp>
      <p:sp>
        <p:nvSpPr>
          <p:cNvPr id="3" name="Content Placeholder 2">
            <a:extLst>
              <a:ext uri="{FF2B5EF4-FFF2-40B4-BE49-F238E27FC236}">
                <a16:creationId xmlns:a16="http://schemas.microsoft.com/office/drawing/2014/main" id="{04D4339A-B4C4-5217-DF5F-E333C14935C1}"/>
              </a:ext>
            </a:extLst>
          </p:cNvPr>
          <p:cNvSpPr>
            <a:spLocks noGrp="1"/>
          </p:cNvSpPr>
          <p:nvPr>
            <p:ph idx="1"/>
          </p:nvPr>
        </p:nvSpPr>
        <p:spPr/>
        <p:txBody>
          <a:bodyPr/>
          <a:lstStyle/>
          <a:p>
            <a:pPr marL="0" indent="0">
              <a:buNone/>
            </a:pPr>
            <a:r>
              <a:rPr lang="en-US" dirty="0"/>
              <a:t>•	Cook to a light golden </a:t>
            </a:r>
            <a:r>
              <a:rPr lang="en-US" dirty="0" err="1"/>
              <a:t>colour</a:t>
            </a:r>
            <a:r>
              <a:rPr lang="en-US" dirty="0"/>
              <a:t>, not dark brown</a:t>
            </a:r>
          </a:p>
          <a:p>
            <a:pPr marL="0" indent="0">
              <a:buNone/>
            </a:pPr>
            <a:r>
              <a:rPr lang="en-US" dirty="0"/>
              <a:t>•	Avoid overcooking, crisping, or burning</a:t>
            </a:r>
          </a:p>
          <a:p>
            <a:pPr marL="0" indent="0">
              <a:buNone/>
            </a:pPr>
            <a:r>
              <a:rPr lang="en-US" dirty="0"/>
              <a:t>•	Do not accept burnt or overbaked products from suppliers</a:t>
            </a:r>
          </a:p>
          <a:p>
            <a:pPr marL="0" indent="0">
              <a:buNone/>
            </a:pPr>
            <a:r>
              <a:rPr lang="en-US" dirty="0"/>
              <a:t>•	Use alternative cooking methods where possible</a:t>
            </a:r>
          </a:p>
          <a:p>
            <a:pPr marL="0" indent="0">
              <a:buNone/>
            </a:pPr>
            <a:r>
              <a:rPr lang="en-US" dirty="0"/>
              <a:t>•	Follow cooking instructions on product labels</a:t>
            </a:r>
          </a:p>
          <a:p>
            <a:pPr marL="0" indent="0">
              <a:buNone/>
            </a:pPr>
            <a:r>
              <a:rPr lang="en-US" dirty="0"/>
              <a:t>•	Preheat fryers and ovens before cooking</a:t>
            </a:r>
          </a:p>
          <a:p>
            <a:pPr marL="0" indent="0">
              <a:buNone/>
            </a:pPr>
            <a:r>
              <a:rPr lang="en-US" dirty="0"/>
              <a:t>•	Work with suppliers to ensure acrylamide controls are in place</a:t>
            </a:r>
          </a:p>
          <a:p>
            <a:endParaRPr lang="en-IE" dirty="0"/>
          </a:p>
        </p:txBody>
      </p:sp>
    </p:spTree>
    <p:extLst>
      <p:ext uri="{BB962C8B-B14F-4D97-AF65-F5344CB8AC3E}">
        <p14:creationId xmlns:p14="http://schemas.microsoft.com/office/powerpoint/2010/main" val="134891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FF3C-9BB0-50DE-A901-8EF02FC9C9A1}"/>
              </a:ext>
            </a:extLst>
          </p:cNvPr>
          <p:cNvSpPr>
            <a:spLocks noGrp="1"/>
          </p:cNvSpPr>
          <p:nvPr>
            <p:ph type="title"/>
          </p:nvPr>
        </p:nvSpPr>
        <p:spPr/>
        <p:txBody>
          <a:bodyPr/>
          <a:lstStyle/>
          <a:p>
            <a:r>
              <a:rPr lang="en-IE" b="1" dirty="0"/>
              <a:t>Controls for Cooling Food</a:t>
            </a:r>
            <a:endParaRPr lang="en-IE" dirty="0"/>
          </a:p>
        </p:txBody>
      </p:sp>
      <p:sp>
        <p:nvSpPr>
          <p:cNvPr id="3" name="Content Placeholder 2">
            <a:extLst>
              <a:ext uri="{FF2B5EF4-FFF2-40B4-BE49-F238E27FC236}">
                <a16:creationId xmlns:a16="http://schemas.microsoft.com/office/drawing/2014/main" id="{CD421DB2-0438-4C69-9EFA-E7E624636CEF}"/>
              </a:ext>
            </a:extLst>
          </p:cNvPr>
          <p:cNvSpPr>
            <a:spLocks noGrp="1"/>
          </p:cNvSpPr>
          <p:nvPr>
            <p:ph idx="1"/>
          </p:nvPr>
        </p:nvSpPr>
        <p:spPr/>
        <p:txBody>
          <a:bodyPr/>
          <a:lstStyle/>
          <a:p>
            <a:r>
              <a:rPr lang="en-IE" b="1" dirty="0"/>
              <a:t>The Cooling Rule</a:t>
            </a:r>
          </a:p>
          <a:p>
            <a:r>
              <a:rPr lang="en-IE" b="1" dirty="0"/>
              <a:t>Cooling Large Whole Joints</a:t>
            </a:r>
            <a:endParaRPr lang="en-IE" dirty="0"/>
          </a:p>
          <a:p>
            <a:r>
              <a:rPr lang="en-IE" b="1" dirty="0"/>
              <a:t>Recommended Cooling Methods</a:t>
            </a:r>
            <a:endParaRPr lang="en-IE" dirty="0"/>
          </a:p>
          <a:p>
            <a:r>
              <a:rPr lang="en-IE" b="1" dirty="0"/>
              <a:t>Monitoring Time &amp; Temperature</a:t>
            </a:r>
            <a:endParaRPr lang="en-IE" dirty="0"/>
          </a:p>
        </p:txBody>
      </p:sp>
    </p:spTree>
    <p:extLst>
      <p:ext uri="{BB962C8B-B14F-4D97-AF65-F5344CB8AC3E}">
        <p14:creationId xmlns:p14="http://schemas.microsoft.com/office/powerpoint/2010/main" val="3959630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460B-92DF-0AC0-C38F-9DB95BDE6E20}"/>
              </a:ext>
            </a:extLst>
          </p:cNvPr>
          <p:cNvSpPr>
            <a:spLocks noGrp="1"/>
          </p:cNvSpPr>
          <p:nvPr>
            <p:ph type="title"/>
          </p:nvPr>
        </p:nvSpPr>
        <p:spPr/>
        <p:txBody>
          <a:bodyPr/>
          <a:lstStyle/>
          <a:p>
            <a:r>
              <a:rPr lang="en-IE" b="1" dirty="0"/>
              <a:t>Controls for Leftovers</a:t>
            </a:r>
            <a:endParaRPr lang="en-IE" dirty="0"/>
          </a:p>
        </p:txBody>
      </p:sp>
      <p:sp>
        <p:nvSpPr>
          <p:cNvPr id="3" name="Content Placeholder 2">
            <a:extLst>
              <a:ext uri="{FF2B5EF4-FFF2-40B4-BE49-F238E27FC236}">
                <a16:creationId xmlns:a16="http://schemas.microsoft.com/office/drawing/2014/main" id="{431AC82B-D31D-E38A-B9B4-DCDE735A2943}"/>
              </a:ext>
            </a:extLst>
          </p:cNvPr>
          <p:cNvSpPr>
            <a:spLocks noGrp="1"/>
          </p:cNvSpPr>
          <p:nvPr>
            <p:ph idx="1"/>
          </p:nvPr>
        </p:nvSpPr>
        <p:spPr/>
        <p:txBody>
          <a:bodyPr/>
          <a:lstStyle/>
          <a:p>
            <a:r>
              <a:rPr lang="en-IE" b="1" dirty="0"/>
              <a:t>Labelling.</a:t>
            </a:r>
            <a:endParaRPr lang="en-IE" dirty="0"/>
          </a:p>
          <a:p>
            <a:r>
              <a:rPr lang="en-IE" b="1" dirty="0"/>
              <a:t>Shelf Life Guidance for Cooked Foods</a:t>
            </a:r>
            <a:endParaRPr lang="en-IE" dirty="0"/>
          </a:p>
          <a:p>
            <a:r>
              <a:rPr lang="en-IE" b="1" dirty="0"/>
              <a:t>Additional Good Practices</a:t>
            </a:r>
            <a:endParaRPr lang="en-IE" dirty="0"/>
          </a:p>
          <a:p>
            <a:pPr marL="0" indent="0">
              <a:buNone/>
            </a:pPr>
            <a:endParaRPr lang="en-IE" dirty="0"/>
          </a:p>
        </p:txBody>
      </p:sp>
    </p:spTree>
    <p:extLst>
      <p:ext uri="{BB962C8B-B14F-4D97-AF65-F5344CB8AC3E}">
        <p14:creationId xmlns:p14="http://schemas.microsoft.com/office/powerpoint/2010/main" val="3910879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DAA2-A78D-95AA-97BF-FF073F2CFAAE}"/>
              </a:ext>
            </a:extLst>
          </p:cNvPr>
          <p:cNvSpPr>
            <a:spLocks noGrp="1"/>
          </p:cNvSpPr>
          <p:nvPr>
            <p:ph type="title"/>
          </p:nvPr>
        </p:nvSpPr>
        <p:spPr/>
        <p:txBody>
          <a:bodyPr/>
          <a:lstStyle/>
          <a:p>
            <a:r>
              <a:rPr lang="en-IE" b="1" dirty="0"/>
              <a:t>Controls for Reheating Foods</a:t>
            </a:r>
            <a:endParaRPr lang="en-IE" dirty="0"/>
          </a:p>
        </p:txBody>
      </p:sp>
      <p:sp>
        <p:nvSpPr>
          <p:cNvPr id="3" name="Content Placeholder 2">
            <a:extLst>
              <a:ext uri="{FF2B5EF4-FFF2-40B4-BE49-F238E27FC236}">
                <a16:creationId xmlns:a16="http://schemas.microsoft.com/office/drawing/2014/main" id="{0F7C41F2-CB5C-8623-26A3-485EBAD55F60}"/>
              </a:ext>
            </a:extLst>
          </p:cNvPr>
          <p:cNvSpPr>
            <a:spLocks noGrp="1"/>
          </p:cNvSpPr>
          <p:nvPr>
            <p:ph idx="1"/>
          </p:nvPr>
        </p:nvSpPr>
        <p:spPr/>
        <p:txBody>
          <a:bodyPr>
            <a:normAutofit/>
          </a:bodyPr>
          <a:lstStyle/>
          <a:p>
            <a:pPr lvl="0"/>
            <a:r>
              <a:rPr lang="en-IE" b="1" dirty="0"/>
              <a:t>Reheat foods once only </a:t>
            </a:r>
          </a:p>
          <a:p>
            <a:pPr lvl="0"/>
            <a:r>
              <a:rPr lang="en-IE" b="1" dirty="0"/>
              <a:t>Core temperature must reach ≥ 70°C</a:t>
            </a:r>
            <a:endParaRPr lang="en-IE" dirty="0"/>
          </a:p>
          <a:p>
            <a:r>
              <a:rPr lang="en-IE" b="1" dirty="0"/>
              <a:t>If food is not probed</a:t>
            </a:r>
          </a:p>
          <a:p>
            <a:r>
              <a:rPr lang="en-IE" b="1" dirty="0"/>
              <a:t>Monitor and record temperatures </a:t>
            </a:r>
          </a:p>
          <a:p>
            <a:pPr marL="0" indent="0">
              <a:buNone/>
            </a:pPr>
            <a:r>
              <a:rPr lang="en-IE" b="1" dirty="0"/>
              <a:t>Using a microwave:</a:t>
            </a:r>
            <a:endParaRPr lang="en-IE" dirty="0"/>
          </a:p>
          <a:p>
            <a:pPr lvl="0"/>
            <a:r>
              <a:rPr lang="en-IE" b="1" dirty="0"/>
              <a:t>Allow food to stand after reheating</a:t>
            </a:r>
            <a:endParaRPr lang="en-IE" dirty="0"/>
          </a:p>
          <a:p>
            <a:pPr lvl="0"/>
            <a:r>
              <a:rPr lang="en-IE" b="1" dirty="0"/>
              <a:t>Stir the food to ensure even heating.</a:t>
            </a:r>
            <a:endParaRPr lang="en-IE" dirty="0"/>
          </a:p>
          <a:p>
            <a:pPr lvl="0"/>
            <a:r>
              <a:rPr lang="en-IE" b="1" dirty="0"/>
              <a:t>Follow manufacturer’s instructions</a:t>
            </a:r>
          </a:p>
        </p:txBody>
      </p:sp>
    </p:spTree>
    <p:extLst>
      <p:ext uri="{BB962C8B-B14F-4D97-AF65-F5344CB8AC3E}">
        <p14:creationId xmlns:p14="http://schemas.microsoft.com/office/powerpoint/2010/main" val="1216063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AB49-5402-B1D5-9E8C-E4365234EBCF}"/>
              </a:ext>
            </a:extLst>
          </p:cNvPr>
          <p:cNvSpPr>
            <a:spLocks noGrp="1"/>
          </p:cNvSpPr>
          <p:nvPr>
            <p:ph type="title"/>
          </p:nvPr>
        </p:nvSpPr>
        <p:spPr/>
        <p:txBody>
          <a:bodyPr/>
          <a:lstStyle/>
          <a:p>
            <a:r>
              <a:rPr lang="en-IE" b="1" dirty="0"/>
              <a:t>Controls for Hot Holding Foods</a:t>
            </a:r>
            <a:endParaRPr lang="en-IE" dirty="0"/>
          </a:p>
        </p:txBody>
      </p:sp>
      <p:sp>
        <p:nvSpPr>
          <p:cNvPr id="3" name="Content Placeholder 2">
            <a:extLst>
              <a:ext uri="{FF2B5EF4-FFF2-40B4-BE49-F238E27FC236}">
                <a16:creationId xmlns:a16="http://schemas.microsoft.com/office/drawing/2014/main" id="{B7169B6C-E6A1-0846-07A9-40FF91F9697C}"/>
              </a:ext>
            </a:extLst>
          </p:cNvPr>
          <p:cNvSpPr>
            <a:spLocks noGrp="1"/>
          </p:cNvSpPr>
          <p:nvPr>
            <p:ph idx="1"/>
          </p:nvPr>
        </p:nvSpPr>
        <p:spPr/>
        <p:txBody>
          <a:bodyPr>
            <a:normAutofit fontScale="92500" lnSpcReduction="10000"/>
          </a:bodyPr>
          <a:lstStyle/>
          <a:p>
            <a:pPr lvl="0"/>
            <a:r>
              <a:rPr lang="en-IE" b="1" dirty="0"/>
              <a:t>Keep hot‑held food at ≥ 63°C</a:t>
            </a:r>
            <a:endParaRPr lang="en-IE" dirty="0"/>
          </a:p>
          <a:p>
            <a:pPr lvl="0"/>
            <a:r>
              <a:rPr lang="en-IE" b="1" dirty="0"/>
              <a:t>If food drops below 63°C for less than 2 hours</a:t>
            </a:r>
            <a:endParaRPr lang="en-IE" dirty="0"/>
          </a:p>
          <a:p>
            <a:pPr lvl="0"/>
            <a:r>
              <a:rPr lang="en-IE" b="1" dirty="0"/>
              <a:t>If food is below 63°C for more than 2 hours</a:t>
            </a:r>
            <a:endParaRPr lang="en-IE" dirty="0"/>
          </a:p>
          <a:p>
            <a:pPr lvl="0"/>
            <a:r>
              <a:rPr lang="en-IE" b="1" dirty="0"/>
              <a:t>Monitor temperature every 2 hours And record it as part of your food safety system</a:t>
            </a:r>
          </a:p>
          <a:p>
            <a:pPr marL="0" indent="0">
              <a:buNone/>
            </a:pPr>
            <a:r>
              <a:rPr lang="en-IE" b="1" dirty="0"/>
              <a:t>Good Practices During Hot Holding.</a:t>
            </a:r>
            <a:endParaRPr lang="en-IE" dirty="0"/>
          </a:p>
          <a:p>
            <a:pPr lvl="0"/>
            <a:r>
              <a:rPr lang="en-IE" b="1" dirty="0"/>
              <a:t>Sanitise the probe before and after every use</a:t>
            </a:r>
            <a:endParaRPr lang="en-IE" dirty="0"/>
          </a:p>
          <a:p>
            <a:pPr lvl="0"/>
            <a:r>
              <a:rPr lang="en-IE" b="1" dirty="0"/>
              <a:t>Ensure equipment and water are clean</a:t>
            </a:r>
            <a:endParaRPr lang="en-IE" dirty="0"/>
          </a:p>
          <a:p>
            <a:pPr lvl="0"/>
            <a:r>
              <a:rPr lang="en-IE" b="1" dirty="0"/>
              <a:t>Keep food covered to prevent contamination and drying out</a:t>
            </a:r>
            <a:endParaRPr lang="en-IE" dirty="0"/>
          </a:p>
          <a:p>
            <a:pPr lvl="0"/>
            <a:r>
              <a:rPr lang="en-IE" b="1" dirty="0"/>
              <a:t>Use tongs, serving spoons, and clean knives</a:t>
            </a:r>
            <a:endParaRPr lang="en-IE" dirty="0"/>
          </a:p>
          <a:p>
            <a:pPr marL="0" lvl="0" indent="0">
              <a:buNone/>
            </a:pPr>
            <a:endParaRPr lang="en-IE" b="1" dirty="0"/>
          </a:p>
        </p:txBody>
      </p:sp>
    </p:spTree>
    <p:extLst>
      <p:ext uri="{BB962C8B-B14F-4D97-AF65-F5344CB8AC3E}">
        <p14:creationId xmlns:p14="http://schemas.microsoft.com/office/powerpoint/2010/main" val="1631959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4CAB-2FF7-FA8C-4176-3435559C5CAD}"/>
              </a:ext>
            </a:extLst>
          </p:cNvPr>
          <p:cNvSpPr>
            <a:spLocks noGrp="1"/>
          </p:cNvSpPr>
          <p:nvPr>
            <p:ph type="title"/>
          </p:nvPr>
        </p:nvSpPr>
        <p:spPr/>
        <p:txBody>
          <a:bodyPr>
            <a:normAutofit/>
          </a:bodyPr>
          <a:lstStyle/>
          <a:p>
            <a:r>
              <a:rPr lang="en-IE" b="1" dirty="0"/>
              <a:t>Controls for Cold Holding</a:t>
            </a:r>
            <a:br>
              <a:rPr lang="en-IE" dirty="0"/>
            </a:br>
            <a:endParaRPr lang="en-IE" dirty="0"/>
          </a:p>
        </p:txBody>
      </p:sp>
      <p:sp>
        <p:nvSpPr>
          <p:cNvPr id="3" name="Content Placeholder 2">
            <a:extLst>
              <a:ext uri="{FF2B5EF4-FFF2-40B4-BE49-F238E27FC236}">
                <a16:creationId xmlns:a16="http://schemas.microsoft.com/office/drawing/2014/main" id="{183F4799-A593-3AFD-7D2B-08A3CC232F52}"/>
              </a:ext>
            </a:extLst>
          </p:cNvPr>
          <p:cNvSpPr>
            <a:spLocks noGrp="1"/>
          </p:cNvSpPr>
          <p:nvPr>
            <p:ph idx="1"/>
          </p:nvPr>
        </p:nvSpPr>
        <p:spPr/>
        <p:txBody>
          <a:bodyPr/>
          <a:lstStyle/>
          <a:p>
            <a:r>
              <a:rPr lang="en-IE" b="1" dirty="0"/>
              <a:t>Temperature Control</a:t>
            </a:r>
            <a:endParaRPr lang="en-IE" dirty="0"/>
          </a:p>
          <a:p>
            <a:r>
              <a:rPr lang="en-IE" b="1" dirty="0"/>
              <a:t>Equipment Control</a:t>
            </a:r>
            <a:endParaRPr lang="en-IE" dirty="0"/>
          </a:p>
          <a:p>
            <a:r>
              <a:rPr lang="en-IE" b="1" dirty="0"/>
              <a:t>Food Handling &amp; Labelling</a:t>
            </a:r>
            <a:endParaRPr lang="en-IE" dirty="0"/>
          </a:p>
          <a:p>
            <a:r>
              <a:rPr lang="en-IE" b="1" dirty="0"/>
              <a:t>Food Service Controls</a:t>
            </a:r>
            <a:endParaRPr lang="en-IE" dirty="0"/>
          </a:p>
          <a:p>
            <a:r>
              <a:rPr lang="en-IE" b="1" dirty="0"/>
              <a:t>Handling Equipment Correctly</a:t>
            </a:r>
            <a:endParaRPr lang="en-IE" dirty="0"/>
          </a:p>
          <a:p>
            <a:r>
              <a:rPr lang="en-IE" b="1" dirty="0"/>
              <a:t>Service Cloth Controls</a:t>
            </a:r>
            <a:endParaRPr lang="en-IE" dirty="0"/>
          </a:p>
        </p:txBody>
      </p:sp>
    </p:spTree>
    <p:extLst>
      <p:ext uri="{BB962C8B-B14F-4D97-AF65-F5344CB8AC3E}">
        <p14:creationId xmlns:p14="http://schemas.microsoft.com/office/powerpoint/2010/main" val="4276731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CEAF-A4B2-C9D4-9E32-9DCE7B7A109F}"/>
              </a:ext>
            </a:extLst>
          </p:cNvPr>
          <p:cNvSpPr>
            <a:spLocks noGrp="1"/>
          </p:cNvSpPr>
          <p:nvPr>
            <p:ph type="title"/>
          </p:nvPr>
        </p:nvSpPr>
        <p:spPr/>
        <p:txBody>
          <a:bodyPr>
            <a:normAutofit fontScale="90000"/>
          </a:bodyPr>
          <a:lstStyle/>
          <a:p>
            <a:r>
              <a:rPr lang="en-IE" b="1" dirty="0">
                <a:effectLst/>
              </a:rPr>
              <a:t>Corrective Actions, Verification &amp; System Review</a:t>
            </a:r>
            <a:br>
              <a:rPr lang="en-IE" b="1" dirty="0">
                <a:effectLst/>
              </a:rPr>
            </a:br>
            <a:endParaRPr lang="en-IE" dirty="0"/>
          </a:p>
        </p:txBody>
      </p:sp>
      <p:sp>
        <p:nvSpPr>
          <p:cNvPr id="3" name="Content Placeholder 2">
            <a:extLst>
              <a:ext uri="{FF2B5EF4-FFF2-40B4-BE49-F238E27FC236}">
                <a16:creationId xmlns:a16="http://schemas.microsoft.com/office/drawing/2014/main" id="{1ACF9BA1-BF55-1AF5-1D05-894742CB92F1}"/>
              </a:ext>
            </a:extLst>
          </p:cNvPr>
          <p:cNvSpPr>
            <a:spLocks noGrp="1"/>
          </p:cNvSpPr>
          <p:nvPr>
            <p:ph idx="1"/>
          </p:nvPr>
        </p:nvSpPr>
        <p:spPr/>
        <p:txBody>
          <a:bodyPr/>
          <a:lstStyle/>
          <a:p>
            <a:pPr marL="0" indent="0">
              <a:buNone/>
            </a:pPr>
            <a:r>
              <a:rPr lang="en-IE" b="1" dirty="0"/>
              <a:t>Corrective Actions</a:t>
            </a:r>
          </a:p>
          <a:p>
            <a:pPr marL="0" indent="0">
              <a:buNone/>
            </a:pPr>
            <a:r>
              <a:rPr lang="en-IE" b="1" dirty="0"/>
              <a:t>Verification.</a:t>
            </a:r>
            <a:endParaRPr lang="en-IE" dirty="0"/>
          </a:p>
          <a:p>
            <a:pPr marL="0" indent="0">
              <a:buNone/>
            </a:pPr>
            <a:r>
              <a:rPr lang="en-IE" b="1" dirty="0"/>
              <a:t>When the HACCP System Should Be Reviewed</a:t>
            </a:r>
          </a:p>
          <a:p>
            <a:pPr marL="0" indent="0">
              <a:buNone/>
            </a:pPr>
            <a:r>
              <a:rPr lang="en-IE" b="1" dirty="0"/>
              <a:t>Legal Requirement</a:t>
            </a:r>
          </a:p>
        </p:txBody>
      </p:sp>
    </p:spTree>
    <p:extLst>
      <p:ext uri="{BB962C8B-B14F-4D97-AF65-F5344CB8AC3E}">
        <p14:creationId xmlns:p14="http://schemas.microsoft.com/office/powerpoint/2010/main" val="3951032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Unit 10 Recap Questions</a:t>
            </a:r>
          </a:p>
        </p:txBody>
      </p:sp>
      <p:sp>
        <p:nvSpPr>
          <p:cNvPr id="3" name="Content Placeholder 2"/>
          <p:cNvSpPr>
            <a:spLocks noGrp="1"/>
          </p:cNvSpPr>
          <p:nvPr>
            <p:ph idx="1"/>
          </p:nvPr>
        </p:nvSpPr>
        <p:spPr/>
        <p:txBody>
          <a:bodyPr/>
          <a:lstStyle/>
          <a:p>
            <a:pPr>
              <a:defRPr sz="2200"/>
            </a:pPr>
            <a:r>
              <a:rPr dirty="0">
                <a:solidFill>
                  <a:srgbClr val="FF0000"/>
                </a:solidFill>
              </a:rPr>
              <a:t>1. What core temperature should high-risk foods reach when cooked?</a:t>
            </a:r>
          </a:p>
          <a:p>
            <a:pPr>
              <a:defRPr sz="2200"/>
            </a:pPr>
            <a:r>
              <a:rPr dirty="0">
                <a:solidFill>
                  <a:srgbClr val="FF0000"/>
                </a:solidFill>
              </a:rPr>
              <a:t>2. Name two safe thawing methods.</a:t>
            </a:r>
          </a:p>
          <a:p>
            <a:pPr>
              <a:defRPr sz="2200"/>
            </a:pPr>
            <a:r>
              <a:rPr dirty="0">
                <a:solidFill>
                  <a:srgbClr val="FF0000"/>
                </a:solidFill>
              </a:rPr>
              <a:t>3. Why is zoning important during food preparation?</a:t>
            </a:r>
          </a:p>
          <a:p>
            <a:pPr>
              <a:defRPr sz="2200"/>
            </a:pPr>
            <a:r>
              <a:rPr dirty="0">
                <a:solidFill>
                  <a:srgbClr val="FF0000"/>
                </a:solidFill>
              </a:rPr>
              <a:t>4. What is the legal minimum temperature for hot holding?</a:t>
            </a:r>
          </a:p>
          <a:p>
            <a:pPr>
              <a:defRPr sz="2200"/>
            </a:pPr>
            <a:r>
              <a:rPr dirty="0">
                <a:solidFill>
                  <a:srgbClr val="FF0000"/>
                </a:solidFill>
              </a:rPr>
              <a:t>5. Why should leftovers be labelled?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Unit 10 Scenario Activity</a:t>
            </a:r>
          </a:p>
        </p:txBody>
      </p:sp>
      <p:sp>
        <p:nvSpPr>
          <p:cNvPr id="3" name="Content Placeholder 2"/>
          <p:cNvSpPr>
            <a:spLocks noGrp="1"/>
          </p:cNvSpPr>
          <p:nvPr>
            <p:ph idx="1"/>
          </p:nvPr>
        </p:nvSpPr>
        <p:spPr/>
        <p:txBody>
          <a:bodyPr/>
          <a:lstStyle/>
          <a:p>
            <a:pPr>
              <a:defRPr sz="2200"/>
            </a:pPr>
            <a:r>
              <a:rPr dirty="0">
                <a:solidFill>
                  <a:srgbClr val="FF0000"/>
                </a:solidFill>
              </a:rPr>
              <a:t>Cooked rice is left cooling on a counter for 5 hours before refrigeration.</a:t>
            </a:r>
          </a:p>
          <a:p>
            <a:pPr>
              <a:defRPr sz="2200"/>
            </a:pPr>
            <a:r>
              <a:rPr dirty="0">
                <a:solidFill>
                  <a:srgbClr val="FF0000"/>
                </a:solidFill>
              </a:rPr>
              <a:t> Identify the food safety hazard.</a:t>
            </a:r>
          </a:p>
          <a:p>
            <a:pPr>
              <a:defRPr sz="2200"/>
            </a:pPr>
            <a:r>
              <a:rPr dirty="0">
                <a:solidFill>
                  <a:srgbClr val="FF0000"/>
                </a:solidFill>
              </a:rPr>
              <a:t> Why is rice considered high risk?</a:t>
            </a:r>
          </a:p>
          <a:p>
            <a:pPr>
              <a:defRPr sz="2200"/>
            </a:pPr>
            <a:r>
              <a:rPr dirty="0">
                <a:solidFill>
                  <a:srgbClr val="FF0000"/>
                </a:solidFill>
              </a:rPr>
              <a:t> What corrective action should staff take?</a:t>
            </a:r>
          </a:p>
          <a:p>
            <a:pPr>
              <a:defRPr sz="2200"/>
            </a:pPr>
            <a:r>
              <a:rPr dirty="0">
                <a:solidFill>
                  <a:srgbClr val="FF0000"/>
                </a:solidFill>
              </a:rPr>
              <a:t> What cooling controls should have been followed?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72CF-0776-3507-A897-0786EB28D63A}"/>
              </a:ext>
            </a:extLst>
          </p:cNvPr>
          <p:cNvSpPr>
            <a:spLocks noGrp="1"/>
          </p:cNvSpPr>
          <p:nvPr>
            <p:ph type="title"/>
          </p:nvPr>
        </p:nvSpPr>
        <p:spPr/>
        <p:txBody>
          <a:bodyPr/>
          <a:lstStyle/>
          <a:p>
            <a:r>
              <a:rPr lang="en-IE" b="1" dirty="0"/>
              <a:t>Flow chart</a:t>
            </a:r>
            <a:endParaRPr lang="en-IE" dirty="0"/>
          </a:p>
        </p:txBody>
      </p:sp>
      <p:sp>
        <p:nvSpPr>
          <p:cNvPr id="3" name="Content Placeholder 2">
            <a:extLst>
              <a:ext uri="{FF2B5EF4-FFF2-40B4-BE49-F238E27FC236}">
                <a16:creationId xmlns:a16="http://schemas.microsoft.com/office/drawing/2014/main" id="{C2A078A2-A8C3-3BB4-9E14-D02DE1CD99D5}"/>
              </a:ext>
            </a:extLst>
          </p:cNvPr>
          <p:cNvSpPr>
            <a:spLocks noGrp="1"/>
          </p:cNvSpPr>
          <p:nvPr>
            <p:ph idx="1"/>
          </p:nvPr>
        </p:nvSpPr>
        <p:spPr>
          <a:xfrm>
            <a:off x="838200" y="1825625"/>
            <a:ext cx="6242222" cy="4351338"/>
          </a:xfrm>
        </p:spPr>
        <p:txBody>
          <a:bodyPr/>
          <a:lstStyle/>
          <a:p>
            <a:pPr marL="0" indent="0">
              <a:buNone/>
            </a:pPr>
            <a:r>
              <a:rPr lang="en-IE" b="1" dirty="0"/>
              <a:t>A flow chart maps out every step in the food production process</a:t>
            </a:r>
          </a:p>
          <a:p>
            <a:pPr marL="0" indent="0">
              <a:buNone/>
            </a:pPr>
            <a:r>
              <a:rPr lang="en-IE" b="1" dirty="0"/>
              <a:t>A flow chart:</a:t>
            </a:r>
            <a:endParaRPr lang="en-IE" dirty="0"/>
          </a:p>
          <a:p>
            <a:pPr lvl="0"/>
            <a:r>
              <a:rPr lang="en-IE" b="1" dirty="0"/>
              <a:t>must be accurate and complete</a:t>
            </a:r>
            <a:endParaRPr lang="en-IE" dirty="0"/>
          </a:p>
          <a:p>
            <a:pPr lvl="0"/>
            <a:r>
              <a:rPr lang="en-IE" b="1" dirty="0"/>
              <a:t>must be verified, no steps should be missed</a:t>
            </a:r>
            <a:endParaRPr lang="en-IE" dirty="0"/>
          </a:p>
          <a:p>
            <a:r>
              <a:rPr lang="en-IE" b="1" dirty="0"/>
              <a:t>is the foundation for a proper hazard analysis</a:t>
            </a:r>
            <a:endParaRPr lang="en-IE" dirty="0"/>
          </a:p>
        </p:txBody>
      </p:sp>
      <p:pic>
        <p:nvPicPr>
          <p:cNvPr id="6" name="Picture 5">
            <a:extLst>
              <a:ext uri="{FF2B5EF4-FFF2-40B4-BE49-F238E27FC236}">
                <a16:creationId xmlns:a16="http://schemas.microsoft.com/office/drawing/2014/main" id="{A2907AE5-E428-A691-4FB2-0AD9846EDCBD}"/>
              </a:ext>
            </a:extLst>
          </p:cNvPr>
          <p:cNvPicPr>
            <a:picLocks noChangeAspect="1"/>
          </p:cNvPicPr>
          <p:nvPr/>
        </p:nvPicPr>
        <p:blipFill>
          <a:blip r:embed="rId3"/>
          <a:stretch>
            <a:fillRect/>
          </a:stretch>
        </p:blipFill>
        <p:spPr>
          <a:xfrm>
            <a:off x="8175654" y="672843"/>
            <a:ext cx="4123438" cy="6185157"/>
          </a:xfrm>
          <a:prstGeom prst="rect">
            <a:avLst/>
          </a:prstGeom>
        </p:spPr>
      </p:pic>
    </p:spTree>
    <p:extLst>
      <p:ext uri="{BB962C8B-B14F-4D97-AF65-F5344CB8AC3E}">
        <p14:creationId xmlns:p14="http://schemas.microsoft.com/office/powerpoint/2010/main" val="415955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716F-7FB6-C3DC-BB4A-682E7AEA3C4B}"/>
              </a:ext>
            </a:extLst>
          </p:cNvPr>
          <p:cNvSpPr>
            <a:spLocks noGrp="1"/>
          </p:cNvSpPr>
          <p:nvPr>
            <p:ph type="title"/>
          </p:nvPr>
        </p:nvSpPr>
        <p:spPr/>
        <p:txBody>
          <a:bodyPr/>
          <a:lstStyle/>
          <a:p>
            <a:r>
              <a:rPr lang="en-IE" dirty="0"/>
              <a:t>Delivery Stage</a:t>
            </a:r>
          </a:p>
        </p:txBody>
      </p:sp>
      <p:sp>
        <p:nvSpPr>
          <p:cNvPr id="3" name="Content Placeholder 2">
            <a:extLst>
              <a:ext uri="{FF2B5EF4-FFF2-40B4-BE49-F238E27FC236}">
                <a16:creationId xmlns:a16="http://schemas.microsoft.com/office/drawing/2014/main" id="{237FCBF9-59ED-CA68-7C51-763D0DB6E253}"/>
              </a:ext>
            </a:extLst>
          </p:cNvPr>
          <p:cNvSpPr>
            <a:spLocks noGrp="1"/>
          </p:cNvSpPr>
          <p:nvPr>
            <p:ph idx="1"/>
          </p:nvPr>
        </p:nvSpPr>
        <p:spPr/>
        <p:txBody>
          <a:bodyPr/>
          <a:lstStyle/>
          <a:p>
            <a:r>
              <a:rPr lang="en-IE" b="1" dirty="0"/>
              <a:t>Bacterial Growth</a:t>
            </a:r>
          </a:p>
          <a:p>
            <a:r>
              <a:rPr lang="en-IE" b="1" dirty="0"/>
              <a:t>Cross Contamination</a:t>
            </a:r>
            <a:endParaRPr lang="en-IE" dirty="0"/>
          </a:p>
          <a:p>
            <a:r>
              <a:rPr lang="en-IE" b="1" dirty="0"/>
              <a:t>Chemical Contamination</a:t>
            </a:r>
          </a:p>
          <a:p>
            <a:r>
              <a:rPr lang="en-IE" b="1" dirty="0"/>
              <a:t>Physical Contamination </a:t>
            </a:r>
          </a:p>
          <a:p>
            <a:r>
              <a:rPr lang="en-IE" b="1" dirty="0"/>
              <a:t>Allergen Contamination</a:t>
            </a:r>
          </a:p>
          <a:p>
            <a:endParaRPr lang="en-IE" dirty="0"/>
          </a:p>
        </p:txBody>
      </p:sp>
    </p:spTree>
    <p:extLst>
      <p:ext uri="{BB962C8B-B14F-4D97-AF65-F5344CB8AC3E}">
        <p14:creationId xmlns:p14="http://schemas.microsoft.com/office/powerpoint/2010/main" val="268948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4C96-2C84-68B0-4104-CAB3B96B91EC}"/>
              </a:ext>
            </a:extLst>
          </p:cNvPr>
          <p:cNvSpPr>
            <a:spLocks noGrp="1"/>
          </p:cNvSpPr>
          <p:nvPr>
            <p:ph type="title"/>
          </p:nvPr>
        </p:nvSpPr>
        <p:spPr/>
        <p:txBody>
          <a:bodyPr/>
          <a:lstStyle/>
          <a:p>
            <a:r>
              <a:rPr lang="en-IE" dirty="0"/>
              <a:t>Delivery Stage Checks</a:t>
            </a:r>
          </a:p>
        </p:txBody>
      </p:sp>
      <p:sp>
        <p:nvSpPr>
          <p:cNvPr id="3" name="Content Placeholder 2">
            <a:extLst>
              <a:ext uri="{FF2B5EF4-FFF2-40B4-BE49-F238E27FC236}">
                <a16:creationId xmlns:a16="http://schemas.microsoft.com/office/drawing/2014/main" id="{5E8A2C3D-3352-177F-6BD6-07BFE6EC90C9}"/>
              </a:ext>
            </a:extLst>
          </p:cNvPr>
          <p:cNvSpPr>
            <a:spLocks noGrp="1"/>
          </p:cNvSpPr>
          <p:nvPr>
            <p:ph idx="1"/>
          </p:nvPr>
        </p:nvSpPr>
        <p:spPr/>
        <p:txBody>
          <a:bodyPr>
            <a:normAutofit lnSpcReduction="10000"/>
          </a:bodyPr>
          <a:lstStyle/>
          <a:p>
            <a:pPr lvl="0"/>
            <a:r>
              <a:rPr lang="en-IE" b="1" dirty="0"/>
              <a:t>Appearance</a:t>
            </a:r>
          </a:p>
          <a:p>
            <a:pPr lvl="0"/>
            <a:r>
              <a:rPr lang="en-IE" b="1" dirty="0"/>
              <a:t>Contamination</a:t>
            </a:r>
          </a:p>
          <a:p>
            <a:pPr lvl="0"/>
            <a:r>
              <a:rPr lang="en-IE" b="1" dirty="0"/>
              <a:t>Packaging</a:t>
            </a:r>
          </a:p>
          <a:p>
            <a:pPr lvl="0"/>
            <a:r>
              <a:rPr lang="en-IE" b="1" dirty="0"/>
              <a:t>Canned Goods</a:t>
            </a:r>
          </a:p>
          <a:p>
            <a:pPr lvl="0"/>
            <a:r>
              <a:rPr lang="en-IE" b="1" dirty="0"/>
              <a:t>Temperature</a:t>
            </a:r>
          </a:p>
          <a:p>
            <a:pPr lvl="0"/>
            <a:r>
              <a:rPr lang="en-IE" b="1" dirty="0"/>
              <a:t>Damaged Cans</a:t>
            </a:r>
          </a:p>
          <a:p>
            <a:pPr lvl="0"/>
            <a:r>
              <a:rPr lang="en-IE" b="1" dirty="0"/>
              <a:t>Allergens</a:t>
            </a:r>
          </a:p>
          <a:p>
            <a:pPr lvl="0"/>
            <a:r>
              <a:rPr lang="en-IE" b="1" dirty="0" err="1"/>
              <a:t>Labeling</a:t>
            </a:r>
            <a:endParaRPr lang="en-IE" dirty="0"/>
          </a:p>
          <a:p>
            <a:pPr lvl="0"/>
            <a:r>
              <a:rPr lang="en-IE" b="1" dirty="0"/>
              <a:t>Recording</a:t>
            </a:r>
            <a:endParaRPr lang="en-IE" dirty="0"/>
          </a:p>
        </p:txBody>
      </p:sp>
    </p:spTree>
    <p:extLst>
      <p:ext uri="{BB962C8B-B14F-4D97-AF65-F5344CB8AC3E}">
        <p14:creationId xmlns:p14="http://schemas.microsoft.com/office/powerpoint/2010/main" val="177515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C27A-ED6C-07FF-675F-31D1A0F8FBDE}"/>
              </a:ext>
            </a:extLst>
          </p:cNvPr>
          <p:cNvSpPr>
            <a:spLocks noGrp="1"/>
          </p:cNvSpPr>
          <p:nvPr>
            <p:ph type="title"/>
          </p:nvPr>
        </p:nvSpPr>
        <p:spPr/>
        <p:txBody>
          <a:bodyPr/>
          <a:lstStyle/>
          <a:p>
            <a:r>
              <a:rPr lang="en-IE" dirty="0"/>
              <a:t>Food Collections</a:t>
            </a:r>
          </a:p>
        </p:txBody>
      </p:sp>
      <p:sp>
        <p:nvSpPr>
          <p:cNvPr id="3" name="Content Placeholder 2">
            <a:extLst>
              <a:ext uri="{FF2B5EF4-FFF2-40B4-BE49-F238E27FC236}">
                <a16:creationId xmlns:a16="http://schemas.microsoft.com/office/drawing/2014/main" id="{8D3D62DC-9009-0FC5-CDB6-EFCD7571CC8B}"/>
              </a:ext>
            </a:extLst>
          </p:cNvPr>
          <p:cNvSpPr>
            <a:spLocks noGrp="1"/>
          </p:cNvSpPr>
          <p:nvPr>
            <p:ph idx="1"/>
          </p:nvPr>
        </p:nvSpPr>
        <p:spPr/>
        <p:txBody>
          <a:bodyPr>
            <a:normAutofit/>
          </a:bodyPr>
          <a:lstStyle/>
          <a:p>
            <a:r>
              <a:rPr lang="en-IE" b="1" dirty="0"/>
              <a:t>Use clean transport</a:t>
            </a:r>
            <a:endParaRPr lang="en-IE" dirty="0"/>
          </a:p>
          <a:p>
            <a:r>
              <a:rPr lang="en-IE" b="1" dirty="0"/>
              <a:t>Separate raw and cooked food</a:t>
            </a:r>
            <a:endParaRPr lang="en-IE" dirty="0"/>
          </a:p>
          <a:p>
            <a:r>
              <a:rPr lang="en-IE" b="1" dirty="0"/>
              <a:t>Separate chilled and frozen foods</a:t>
            </a:r>
            <a:endParaRPr lang="en-IE" dirty="0"/>
          </a:p>
          <a:p>
            <a:r>
              <a:rPr lang="en-IE" b="1" dirty="0"/>
              <a:t>Maintain the cold chain</a:t>
            </a:r>
          </a:p>
          <a:p>
            <a:r>
              <a:rPr lang="en-IE" b="1" dirty="0"/>
              <a:t>Use insulated cool boxes</a:t>
            </a:r>
            <a:r>
              <a:rPr lang="en-IE" dirty="0"/>
              <a:t>:</a:t>
            </a:r>
          </a:p>
        </p:txBody>
      </p:sp>
    </p:spTree>
    <p:extLst>
      <p:ext uri="{BB962C8B-B14F-4D97-AF65-F5344CB8AC3E}">
        <p14:creationId xmlns:p14="http://schemas.microsoft.com/office/powerpoint/2010/main" val="339628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EF78-AF0B-D6FB-E27B-2EE01723EBA6}"/>
              </a:ext>
            </a:extLst>
          </p:cNvPr>
          <p:cNvSpPr>
            <a:spLocks noGrp="1"/>
          </p:cNvSpPr>
          <p:nvPr>
            <p:ph type="title"/>
          </p:nvPr>
        </p:nvSpPr>
        <p:spPr/>
        <p:txBody>
          <a:bodyPr/>
          <a:lstStyle/>
          <a:p>
            <a:r>
              <a:rPr lang="en-IE" b="1" dirty="0"/>
              <a:t>Food Returns</a:t>
            </a:r>
            <a:endParaRPr lang="en-IE" dirty="0"/>
          </a:p>
        </p:txBody>
      </p:sp>
      <p:sp>
        <p:nvSpPr>
          <p:cNvPr id="3" name="Content Placeholder 2">
            <a:extLst>
              <a:ext uri="{FF2B5EF4-FFF2-40B4-BE49-F238E27FC236}">
                <a16:creationId xmlns:a16="http://schemas.microsoft.com/office/drawing/2014/main" id="{CE98FEA8-A9D8-0E45-9A87-5B70C4082E2A}"/>
              </a:ext>
            </a:extLst>
          </p:cNvPr>
          <p:cNvSpPr>
            <a:spLocks noGrp="1"/>
          </p:cNvSpPr>
          <p:nvPr>
            <p:ph idx="1"/>
          </p:nvPr>
        </p:nvSpPr>
        <p:spPr/>
        <p:txBody>
          <a:bodyPr>
            <a:normAutofit/>
          </a:bodyPr>
          <a:lstStyle/>
          <a:p>
            <a:r>
              <a:rPr lang="en-IE" b="1" dirty="0"/>
              <a:t>Out of date foods</a:t>
            </a:r>
            <a:endParaRPr lang="en-IE" dirty="0"/>
          </a:p>
          <a:p>
            <a:pPr lvl="0"/>
            <a:r>
              <a:rPr lang="en-IE" b="1" dirty="0"/>
              <a:t>Mould</a:t>
            </a:r>
          </a:p>
          <a:p>
            <a:pPr lvl="0"/>
            <a:r>
              <a:rPr lang="en-IE" b="1" dirty="0"/>
              <a:t>Damaged or torn packaging</a:t>
            </a:r>
            <a:r>
              <a:rPr lang="en-IE" dirty="0"/>
              <a:t>: </a:t>
            </a:r>
          </a:p>
          <a:p>
            <a:pPr lvl="0"/>
            <a:r>
              <a:rPr lang="en-IE" b="1" dirty="0"/>
              <a:t>Rust or dents on cans</a:t>
            </a:r>
            <a:r>
              <a:rPr lang="en-IE" dirty="0"/>
              <a:t>: </a:t>
            </a:r>
          </a:p>
          <a:p>
            <a:pPr lvl="0"/>
            <a:r>
              <a:rPr lang="en-IE" b="1" dirty="0"/>
              <a:t>Incorrect temperature</a:t>
            </a:r>
            <a:endParaRPr lang="en-IE" dirty="0"/>
          </a:p>
        </p:txBody>
      </p:sp>
    </p:spTree>
    <p:extLst>
      <p:ext uri="{BB962C8B-B14F-4D97-AF65-F5344CB8AC3E}">
        <p14:creationId xmlns:p14="http://schemas.microsoft.com/office/powerpoint/2010/main" val="238460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Unit 8 Recap Questions</a:t>
            </a:r>
          </a:p>
        </p:txBody>
      </p:sp>
      <p:sp>
        <p:nvSpPr>
          <p:cNvPr id="3" name="Content Placeholder 2"/>
          <p:cNvSpPr>
            <a:spLocks noGrp="1"/>
          </p:cNvSpPr>
          <p:nvPr>
            <p:ph idx="1"/>
          </p:nvPr>
        </p:nvSpPr>
        <p:spPr/>
        <p:txBody>
          <a:bodyPr/>
          <a:lstStyle/>
          <a:p>
            <a:pPr>
              <a:defRPr sz="2200"/>
            </a:pPr>
            <a:r>
              <a:rPr dirty="0">
                <a:solidFill>
                  <a:srgbClr val="FF0000"/>
                </a:solidFill>
              </a:rPr>
              <a:t>1. What does HACCP stand for?</a:t>
            </a:r>
          </a:p>
          <a:p>
            <a:pPr>
              <a:defRPr sz="2200"/>
            </a:pPr>
            <a:r>
              <a:rPr dirty="0">
                <a:solidFill>
                  <a:srgbClr val="FF0000"/>
                </a:solidFill>
              </a:rPr>
              <a:t>2. Name the four types of food hazards.</a:t>
            </a:r>
          </a:p>
          <a:p>
            <a:pPr>
              <a:defRPr sz="2200"/>
            </a:pPr>
            <a:r>
              <a:rPr dirty="0">
                <a:solidFill>
                  <a:srgbClr val="FF0000"/>
                </a:solidFill>
              </a:rPr>
              <a:t>3. Why are delivery checks important?</a:t>
            </a:r>
          </a:p>
          <a:p>
            <a:pPr>
              <a:defRPr sz="2200"/>
            </a:pPr>
            <a:r>
              <a:rPr dirty="0">
                <a:solidFill>
                  <a:srgbClr val="FF0000"/>
                </a:solidFill>
              </a:rPr>
              <a:t>4. What temperature should chilled deliveries arrive at?</a:t>
            </a:r>
          </a:p>
          <a:p>
            <a:pPr>
              <a:defRPr sz="2200"/>
            </a:pPr>
            <a:r>
              <a:rPr dirty="0">
                <a:solidFill>
                  <a:srgbClr val="FF0000"/>
                </a:solidFill>
              </a:rPr>
              <a:t>5. Give one reason why food should be rejected at delivery.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5779</Words>
  <Application>Microsoft Office PowerPoint</Application>
  <PresentationFormat>Widescreen</PresentationFormat>
  <Paragraphs>587</Paragraphs>
  <Slides>39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Aptos</vt:lpstr>
      <vt:lpstr>Aptos Display</vt:lpstr>
      <vt:lpstr>Arial</vt:lpstr>
      <vt:lpstr>Office Theme</vt:lpstr>
      <vt:lpstr>Unit 8 HACCP- Food Deliveries</vt:lpstr>
      <vt:lpstr>Unit 8 HACCP- Food Deliveries</vt:lpstr>
      <vt:lpstr>HACCP</vt:lpstr>
      <vt:lpstr>Flow chart</vt:lpstr>
      <vt:lpstr>Delivery Stage</vt:lpstr>
      <vt:lpstr>Delivery Stage Checks</vt:lpstr>
      <vt:lpstr>Food Collections</vt:lpstr>
      <vt:lpstr>Food Returns</vt:lpstr>
      <vt:lpstr>Unit 8 Recap Questions</vt:lpstr>
      <vt:lpstr>Unit 8 Scenario Activity</vt:lpstr>
      <vt:lpstr>Unit 9 HACCP:  Food Storage</vt:lpstr>
      <vt:lpstr>Unit 9 HACCP:  Food Storage</vt:lpstr>
      <vt:lpstr>General Storage Controls</vt:lpstr>
      <vt:lpstr>Food Grade Containers</vt:lpstr>
      <vt:lpstr>Fridge Controls (0–5  degrees Celsius)</vt:lpstr>
      <vt:lpstr>Freezer Controls (–18  degrees celsius or lower).</vt:lpstr>
      <vt:lpstr>What to Do If a Fridge Fails</vt:lpstr>
      <vt:lpstr>What to do if a freezer fails</vt:lpstr>
      <vt:lpstr>Unit 9 Recap Questions</vt:lpstr>
      <vt:lpstr>Unit 9 Scenario Activity</vt:lpstr>
      <vt:lpstr>Unit 10 HACCP: Food Processing</vt:lpstr>
      <vt:lpstr>Unit 10 HACCP: Food Processing</vt:lpstr>
      <vt:lpstr>Menu Planning and Preparation</vt:lpstr>
      <vt:lpstr>General Controls During Food Preparation</vt:lpstr>
      <vt:lpstr>Zoning</vt:lpstr>
      <vt:lpstr>Additional Food Preparation Controls</vt:lpstr>
      <vt:lpstr>Thawing &amp; Defrosting Controls</vt:lpstr>
      <vt:lpstr>Four safe thawing methods</vt:lpstr>
      <vt:lpstr>Colour Coding</vt:lpstr>
      <vt:lpstr>Controls for Cooking Food</vt:lpstr>
      <vt:lpstr>Controls to Reduce Acrylamide</vt:lpstr>
      <vt:lpstr>Controls for Cooling Food</vt:lpstr>
      <vt:lpstr>Controls for Leftovers</vt:lpstr>
      <vt:lpstr>Controls for Reheating Foods</vt:lpstr>
      <vt:lpstr>Controls for Hot Holding Foods</vt:lpstr>
      <vt:lpstr>Controls for Cold Holding </vt:lpstr>
      <vt:lpstr>Corrective Actions, Verification &amp; System Review </vt:lpstr>
      <vt:lpstr>Unit 10 Recap Questions</vt:lpstr>
      <vt:lpstr>Unit 10 Scenario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Kelleher</dc:creator>
  <cp:lastModifiedBy>Jane Cassidy</cp:lastModifiedBy>
  <cp:revision>3</cp:revision>
  <dcterms:created xsi:type="dcterms:W3CDTF">2026-02-04T18:02:36Z</dcterms:created>
  <dcterms:modified xsi:type="dcterms:W3CDTF">2026-05-10T12:42:44Z</dcterms:modified>
</cp:coreProperties>
</file>