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80" r:id="rId5"/>
    <p:sldId id="257" r:id="rId6"/>
    <p:sldId id="258" r:id="rId7"/>
    <p:sldId id="259" r:id="rId8"/>
    <p:sldId id="260" r:id="rId9"/>
    <p:sldId id="261" r:id="rId10"/>
    <p:sldId id="262" r:id="rId11"/>
    <p:sldId id="263" r:id="rId12"/>
    <p:sldId id="283" r:id="rId13"/>
    <p:sldId id="284" r:id="rId14"/>
    <p:sldId id="281" r:id="rId15"/>
    <p:sldId id="264" r:id="rId16"/>
    <p:sldId id="265" r:id="rId17"/>
    <p:sldId id="266" r:id="rId18"/>
    <p:sldId id="267" r:id="rId19"/>
    <p:sldId id="268" r:id="rId20"/>
    <p:sldId id="269" r:id="rId21"/>
    <p:sldId id="270" r:id="rId22"/>
    <p:sldId id="285" r:id="rId23"/>
    <p:sldId id="286" r:id="rId24"/>
    <p:sldId id="282" r:id="rId25"/>
    <p:sldId id="271" r:id="rId26"/>
    <p:sldId id="272" r:id="rId27"/>
    <p:sldId id="273" r:id="rId28"/>
    <p:sldId id="274" r:id="rId29"/>
    <p:sldId id="275" r:id="rId30"/>
    <p:sldId id="276" r:id="rId31"/>
    <p:sldId id="277" r:id="rId32"/>
    <p:sldId id="278" r:id="rId33"/>
    <p:sldId id="279" r:id="rId34"/>
    <p:sldId id="287" r:id="rId35"/>
    <p:sldId id="2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50409" autoAdjust="0"/>
  </p:normalViewPr>
  <p:slideViewPr>
    <p:cSldViewPr snapToGrid="0">
      <p:cViewPr varScale="1">
        <p:scale>
          <a:sx n="42" d="100"/>
          <a:sy n="42" d="100"/>
        </p:scale>
        <p:origin x="27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031271-CF35-46BB-A228-FF708DE01E91}" type="datetimeFigureOut">
              <a:rPr lang="en-IE" smtClean="0"/>
              <a:t>10/05/2026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83F528-28DC-496C-87B0-77DC123990B0}" type="slidenum">
              <a:rPr lang="en-IE" smtClean="0"/>
              <a:t>‹#›</a:t>
            </a:fld>
            <a:endParaRPr lang="en-IE"/>
          </a:p>
        </p:txBody>
      </p:sp>
    </p:spTree>
    <p:extLst>
      <p:ext uri="{BB962C8B-B14F-4D97-AF65-F5344CB8AC3E}">
        <p14:creationId xmlns:p14="http://schemas.microsoft.com/office/powerpoint/2010/main" val="527919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 5. Layout, Design, </a:t>
            </a:r>
            <a:r>
              <a:rPr lang="en-US" dirty="0" err="1"/>
              <a:t>Services,Water</a:t>
            </a:r>
            <a:r>
              <a:rPr lang="en-US" dirty="0"/>
              <a:t> and </a:t>
            </a:r>
            <a:r>
              <a:rPr lang="en-US" dirty="0" err="1"/>
              <a:t>lce</a:t>
            </a:r>
            <a:r>
              <a:rPr lang="en-US" dirty="0"/>
              <a:t>.</a:t>
            </a:r>
          </a:p>
          <a:p>
            <a:r>
              <a:rPr lang="en-US" dirty="0"/>
              <a:t>On completion of this unit, learners will be able to:</a:t>
            </a:r>
          </a:p>
          <a:p>
            <a:r>
              <a:rPr lang="en-US" dirty="0"/>
              <a:t>► Understand the need for proper layout and design of a food premises,</a:t>
            </a:r>
          </a:p>
          <a:p>
            <a:r>
              <a:rPr lang="en-US" dirty="0"/>
              <a:t>State the requirements for equipment used in food operations,</a:t>
            </a:r>
          </a:p>
          <a:p>
            <a:r>
              <a:rPr lang="en-US" dirty="0"/>
              <a:t>► </a:t>
            </a:r>
            <a:r>
              <a:rPr lang="en-US" dirty="0" err="1"/>
              <a:t>Recognise</a:t>
            </a:r>
            <a:r>
              <a:rPr lang="en-US" dirty="0"/>
              <a:t> the importance of proper lighting, drainage and </a:t>
            </a:r>
            <a:r>
              <a:rPr lang="en-US" dirty="0" err="1"/>
              <a:t>ventlation</a:t>
            </a:r>
            <a:endParaRPr lang="en-US" dirty="0"/>
          </a:p>
          <a:p>
            <a:r>
              <a:rPr lang="en-US" dirty="0"/>
              <a:t>in promoting food safety,</a:t>
            </a:r>
          </a:p>
          <a:p>
            <a:r>
              <a:rPr lang="en-US" dirty="0"/>
              <a:t>► Understand the risks of using contaminated water,</a:t>
            </a:r>
          </a:p>
          <a:p>
            <a:r>
              <a:rPr lang="en-US" dirty="0"/>
              <a:t>&gt; Define the term potable water, and,</a:t>
            </a:r>
          </a:p>
          <a:p>
            <a:r>
              <a:rPr lang="en-US" dirty="0"/>
              <a:t>&gt; List three controls for handling ice.</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2</a:t>
            </a:fld>
            <a:endParaRPr lang="en-IE"/>
          </a:p>
        </p:txBody>
      </p:sp>
    </p:spTree>
    <p:extLst>
      <p:ext uri="{BB962C8B-B14F-4D97-AF65-F5344CB8AC3E}">
        <p14:creationId xmlns:p14="http://schemas.microsoft.com/office/powerpoint/2010/main" val="248071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kern="1200" dirty="0">
                <a:solidFill>
                  <a:schemeClr val="tx1"/>
                </a:solidFill>
                <a:effectLst/>
                <a:latin typeface="+mn-lt"/>
                <a:ea typeface="+mn-ea"/>
                <a:cs typeface="+mn-cs"/>
              </a:rPr>
              <a:t>Bird &amp; insect control.</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In outdoor areas, birds can be problematic because their droppings are hazardous and must be kept away from food areas. To prevent birds from gathering, many places use bristles on surfaces where birds might perch. Birds should not be allowed to nest in food storage areas.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The following are guidelines for using electronic fly killers.</a:t>
            </a:r>
            <a:endParaRPr lang="en-IE" sz="1200" kern="1200" dirty="0">
              <a:solidFill>
                <a:schemeClr val="tx1"/>
              </a:solidFill>
              <a:effectLst/>
              <a:latin typeface="+mn-lt"/>
              <a:ea typeface="+mn-ea"/>
              <a:cs typeface="+mn-cs"/>
            </a:endParaRPr>
          </a:p>
          <a:p>
            <a:pPr lvl="0"/>
            <a:r>
              <a:rPr lang="en-IE" sz="1200" b="1" kern="1200" dirty="0">
                <a:solidFill>
                  <a:schemeClr val="tx1"/>
                </a:solidFill>
                <a:effectLst/>
                <a:latin typeface="+mn-lt"/>
                <a:ea typeface="+mn-ea"/>
                <a:cs typeface="+mn-cs"/>
              </a:rPr>
              <a:t>Operation: these devices must be kept on 24 hours a day.</a:t>
            </a:r>
            <a:endParaRPr lang="en-IE" sz="1200" kern="1200" dirty="0">
              <a:solidFill>
                <a:schemeClr val="tx1"/>
              </a:solidFill>
              <a:effectLst/>
              <a:latin typeface="+mn-lt"/>
              <a:ea typeface="+mn-ea"/>
              <a:cs typeface="+mn-cs"/>
            </a:endParaRPr>
          </a:p>
          <a:p>
            <a:pPr lvl="0"/>
            <a:r>
              <a:rPr lang="en-IE" sz="1200" b="1" kern="1200" dirty="0">
                <a:solidFill>
                  <a:schemeClr val="tx1"/>
                </a:solidFill>
                <a:effectLst/>
                <a:latin typeface="+mn-lt"/>
                <a:ea typeface="+mn-ea"/>
                <a:cs typeface="+mn-cs"/>
              </a:rPr>
              <a:t>Placement: they should be placed away from natural light and drafts, and not directly above food areas.</a:t>
            </a:r>
            <a:endParaRPr lang="en-IE" sz="1200" kern="1200" dirty="0">
              <a:solidFill>
                <a:schemeClr val="tx1"/>
              </a:solidFill>
              <a:effectLst/>
              <a:latin typeface="+mn-lt"/>
              <a:ea typeface="+mn-ea"/>
              <a:cs typeface="+mn-cs"/>
            </a:endParaRPr>
          </a:p>
          <a:p>
            <a:pPr lvl="0"/>
            <a:r>
              <a:rPr lang="en-IE" sz="1200" b="1" kern="1200" dirty="0">
                <a:solidFill>
                  <a:schemeClr val="tx1"/>
                </a:solidFill>
                <a:effectLst/>
                <a:latin typeface="+mn-lt"/>
                <a:ea typeface="+mn-ea"/>
                <a:cs typeface="+mn-cs"/>
              </a:rPr>
              <a:t>Maintenance: the ultraviolet (</a:t>
            </a:r>
            <a:r>
              <a:rPr lang="en-IE" sz="1200" b="1" kern="1200" dirty="0" err="1">
                <a:solidFill>
                  <a:schemeClr val="tx1"/>
                </a:solidFill>
                <a:effectLst/>
                <a:latin typeface="+mn-lt"/>
                <a:ea typeface="+mn-ea"/>
                <a:cs typeface="+mn-cs"/>
              </a:rPr>
              <a:t>uv</a:t>
            </a:r>
            <a:r>
              <a:rPr lang="en-IE" sz="1200" b="1" kern="1200" dirty="0">
                <a:solidFill>
                  <a:schemeClr val="tx1"/>
                </a:solidFill>
                <a:effectLst/>
                <a:latin typeface="+mn-lt"/>
                <a:ea typeface="+mn-ea"/>
                <a:cs typeface="+mn-cs"/>
              </a:rPr>
              <a:t>) bulbs in these units need to be replaced annually, and records of these changes should be kept. The units should be regularly serviced and cleaned. The catch trays, which collect dead insects, should be emptied as needed, especially more frequently during the summer months.</a:t>
            </a:r>
            <a:endParaRPr lang="en-IE" sz="1200" kern="120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14</a:t>
            </a:fld>
            <a:endParaRPr lang="en-IE"/>
          </a:p>
        </p:txBody>
      </p:sp>
    </p:spTree>
    <p:extLst>
      <p:ext uri="{BB962C8B-B14F-4D97-AF65-F5344CB8AC3E}">
        <p14:creationId xmlns:p14="http://schemas.microsoft.com/office/powerpoint/2010/main" val="1179593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Pest control &amp; the contractor.</a:t>
            </a:r>
          </a:p>
          <a:p>
            <a:r>
              <a:rPr lang="en-US" dirty="0"/>
              <a:t>Pest control contractors provide various services to help food businesses minimize the risk of pest infestations. Here are some important points to consider when hiring a contractor:</a:t>
            </a:r>
          </a:p>
          <a:p>
            <a:r>
              <a:rPr lang="en-US" dirty="0"/>
              <a:t>•	Reputation and licensing: ensure the contractor is reputable and licensed.</a:t>
            </a:r>
          </a:p>
          <a:p>
            <a:r>
              <a:rPr lang="en-US" dirty="0"/>
              <a:t>•	Staff competence: their staff should be trained and competent in using baits, and safety data sheets for all chemicals used should be available.</a:t>
            </a:r>
          </a:p>
          <a:p>
            <a:r>
              <a:rPr lang="en-US" dirty="0"/>
              <a:t>•	Site mapping: contractors should provide a location map of all bait and insect units on site, which should be verified annually.</a:t>
            </a:r>
          </a:p>
          <a:p>
            <a:r>
              <a:rPr lang="en-US" dirty="0"/>
              <a:t>•	Labeling: all bait boxes and electronic fly killers should be labeled.</a:t>
            </a:r>
          </a:p>
          <a:p>
            <a:r>
              <a:rPr lang="en-US" dirty="0"/>
              <a:t>•	Frequency of visits: contractors should visit at least every three months or more frequently if needed for emergency call-outs. Most premises will have 6-8 visits annually.</a:t>
            </a:r>
          </a:p>
          <a:p>
            <a:r>
              <a:rPr lang="en-US" dirty="0"/>
              <a:t>•	Documentation: written reports of all inspections and corrective actions taken should be kept on file.</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15</a:t>
            </a:fld>
            <a:endParaRPr lang="en-IE"/>
          </a:p>
        </p:txBody>
      </p:sp>
    </p:spTree>
    <p:extLst>
      <p:ext uri="{BB962C8B-B14F-4D97-AF65-F5344CB8AC3E}">
        <p14:creationId xmlns:p14="http://schemas.microsoft.com/office/powerpoint/2010/main" val="1328739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Infestation management.</a:t>
            </a:r>
          </a:p>
          <a:p>
            <a:r>
              <a:rPr lang="en-US" dirty="0"/>
              <a:t>When pests are found in a food business, management has a legal and safety duty to act quickly. Each step below helps protect customers, staff, and the business.</a:t>
            </a:r>
          </a:p>
          <a:p>
            <a:r>
              <a:rPr lang="en-US" dirty="0"/>
              <a:t>Contact a professional pest control company.</a:t>
            </a:r>
          </a:p>
          <a:p>
            <a:r>
              <a:rPr lang="en-US" dirty="0"/>
              <a:t>• 	pest infestations must be handled by trained specialists.</a:t>
            </a:r>
          </a:p>
          <a:p>
            <a:r>
              <a:rPr lang="en-US" dirty="0"/>
              <a:t>• 	professionals can identify the type of pest, treat the problem safely, and prevent it from spreading.</a:t>
            </a:r>
          </a:p>
          <a:p>
            <a:r>
              <a:rPr lang="en-US" dirty="0"/>
              <a:t>Inform the environmental health officer (</a:t>
            </a:r>
            <a:r>
              <a:rPr lang="en-US" dirty="0" err="1"/>
              <a:t>eho</a:t>
            </a:r>
            <a:r>
              <a:rPr lang="en-US" dirty="0"/>
              <a:t>) if required.</a:t>
            </a:r>
          </a:p>
          <a:p>
            <a:r>
              <a:rPr lang="en-US" dirty="0"/>
              <a:t>• 	some infestations are serious enough that the </a:t>
            </a:r>
            <a:r>
              <a:rPr lang="en-US" dirty="0" err="1"/>
              <a:t>eho</a:t>
            </a:r>
            <a:r>
              <a:rPr lang="en-US" dirty="0"/>
              <a:t> must be notified.</a:t>
            </a:r>
          </a:p>
          <a:p>
            <a:r>
              <a:rPr lang="en-US" dirty="0"/>
              <a:t>• 	the </a:t>
            </a:r>
            <a:r>
              <a:rPr lang="en-US" dirty="0" err="1"/>
              <a:t>eho</a:t>
            </a:r>
            <a:r>
              <a:rPr lang="en-US" dirty="0"/>
              <a:t> may give guidance, require corrective actions, or inspect the premises to ensure food safety is maintained.</a:t>
            </a:r>
          </a:p>
          <a:p>
            <a:r>
              <a:rPr lang="en-US" dirty="0"/>
              <a:t>Identify the cause and fix it.</a:t>
            </a:r>
          </a:p>
          <a:p>
            <a:r>
              <a:rPr lang="en-US" dirty="0"/>
              <a:t>• 	management must find out why the infestation happened. For example, poor waste storage, gaps in walls, or food left uncovered.</a:t>
            </a:r>
          </a:p>
          <a:p>
            <a:r>
              <a:rPr lang="en-US" dirty="0"/>
              <a:t>• 	fixing the root cause prevents the problem from returning.</a:t>
            </a:r>
          </a:p>
          <a:p>
            <a:r>
              <a:rPr lang="en-US" dirty="0"/>
              <a:t>4. Increase inspection frequency.</a:t>
            </a:r>
          </a:p>
          <a:p>
            <a:r>
              <a:rPr lang="en-US" dirty="0"/>
              <a:t>• 	after an infestation, the premises should be checked more often.</a:t>
            </a:r>
          </a:p>
          <a:p>
            <a:r>
              <a:rPr lang="en-US" dirty="0"/>
              <a:t>• 	this includes monitoring traps, checking storage areas, and ensuring cleaning routines are followed.</a:t>
            </a:r>
          </a:p>
          <a:p>
            <a:r>
              <a:rPr lang="en-US" dirty="0"/>
              <a:t>• 	frequent inspections help catch any new pest activity early.</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16</a:t>
            </a:fld>
            <a:endParaRPr lang="en-IE"/>
          </a:p>
        </p:txBody>
      </p:sp>
    </p:spTree>
    <p:extLst>
      <p:ext uri="{BB962C8B-B14F-4D97-AF65-F5344CB8AC3E}">
        <p14:creationId xmlns:p14="http://schemas.microsoft.com/office/powerpoint/2010/main" val="3775897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 waste management.</a:t>
            </a:r>
          </a:p>
          <a:p>
            <a:r>
              <a:rPr lang="en-US" dirty="0"/>
              <a:t>Good waste management is essential in any food business. Poorly handled waste is one of the biggest attractors of pests such as flies, rodents, and cockroaches. These guidelines help keep the premises clean, safe, and compliant.</a:t>
            </a:r>
          </a:p>
          <a:p>
            <a:r>
              <a:rPr lang="en-US" dirty="0"/>
              <a:t>Separate different types of waste.</a:t>
            </a:r>
          </a:p>
          <a:p>
            <a:r>
              <a:rPr lang="en-US" dirty="0"/>
              <a:t>• 	food waste, recyclables, and general waste should be kept in separate containers.</a:t>
            </a:r>
          </a:p>
          <a:p>
            <a:r>
              <a:rPr lang="en-US" dirty="0"/>
              <a:t>• 	this reduces smells, makes disposal easier, and prevents pests from being drawn to mixed, uncontained rubbish.</a:t>
            </a:r>
          </a:p>
          <a:p>
            <a:r>
              <a:rPr lang="en-US" dirty="0"/>
              <a:t>Remove waste daily.</a:t>
            </a:r>
          </a:p>
          <a:p>
            <a:r>
              <a:rPr lang="en-US" dirty="0"/>
              <a:t>• 	waste should never be allowed to build up.</a:t>
            </a:r>
          </a:p>
          <a:p>
            <a:r>
              <a:rPr lang="en-US" dirty="0"/>
              <a:t>• 	full or overflowing bins create strong </a:t>
            </a:r>
            <a:r>
              <a:rPr lang="en-US" dirty="0" err="1"/>
              <a:t>odours</a:t>
            </a:r>
            <a:r>
              <a:rPr lang="en-US" dirty="0"/>
              <a:t> and provide easy access for pests.</a:t>
            </a:r>
          </a:p>
          <a:p>
            <a:r>
              <a:rPr lang="en-US" dirty="0"/>
              <a:t>• 	busy kitchens may need waste removed several times a day.</a:t>
            </a:r>
          </a:p>
          <a:p>
            <a:r>
              <a:rPr lang="en-US" dirty="0"/>
              <a:t>Clean and disinfect bins regularly.</a:t>
            </a:r>
          </a:p>
          <a:p>
            <a:r>
              <a:rPr lang="en-US" dirty="0"/>
              <a:t>• 	even when emptied, bins can hold residue that attracts insects and rodents.</a:t>
            </a:r>
          </a:p>
          <a:p>
            <a:r>
              <a:rPr lang="en-US" dirty="0"/>
              <a:t>• 	washing and sanitizing bins prevents bacteria growth and removes smells that pests seek out.</a:t>
            </a:r>
          </a:p>
          <a:p>
            <a:r>
              <a:rPr lang="en-US" dirty="0"/>
              <a:t>Use pedal‑operated bins or suitable alternatives.</a:t>
            </a:r>
          </a:p>
          <a:p>
            <a:r>
              <a:rPr lang="en-US" dirty="0"/>
              <a:t>• 	pedal bins allow staff to open the lid without touching it, reducing contamination.</a:t>
            </a:r>
          </a:p>
          <a:p>
            <a:r>
              <a:rPr lang="en-US" dirty="0"/>
              <a:t>• 	a closed‑lid system also keeps pests out and prevents </a:t>
            </a:r>
            <a:r>
              <a:rPr lang="en-US" dirty="0" err="1"/>
              <a:t>odours</a:t>
            </a:r>
            <a:r>
              <a:rPr lang="en-US" dirty="0"/>
              <a:t> from escaping.</a:t>
            </a:r>
          </a:p>
          <a:p>
            <a:r>
              <a:rPr lang="en-US" dirty="0"/>
              <a:t>• 	if pedal bins aren’t available, any hands‑free or tightly sealed option is acceptable.</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17</a:t>
            </a:fld>
            <a:endParaRPr lang="en-IE"/>
          </a:p>
        </p:txBody>
      </p:sp>
    </p:spTree>
    <p:extLst>
      <p:ext uri="{BB962C8B-B14F-4D97-AF65-F5344CB8AC3E}">
        <p14:creationId xmlns:p14="http://schemas.microsoft.com/office/powerpoint/2010/main" val="2253188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External waste management.</a:t>
            </a:r>
          </a:p>
          <a:p>
            <a:r>
              <a:rPr lang="en-US" dirty="0"/>
              <a:t>Managing waste outside the building is just as important as managing it inside. Poorly controlled external waste can attract pests, create bad </a:t>
            </a:r>
            <a:r>
              <a:rPr lang="en-US" dirty="0" err="1"/>
              <a:t>odours</a:t>
            </a:r>
            <a:r>
              <a:rPr lang="en-US" dirty="0"/>
              <a:t>, and lead to contamination risks that affect the entire premises.</a:t>
            </a:r>
          </a:p>
          <a:p>
            <a:r>
              <a:rPr lang="en-US" dirty="0"/>
              <a:t>Waste should be separated.</a:t>
            </a:r>
          </a:p>
          <a:p>
            <a:r>
              <a:rPr lang="en-US" dirty="0"/>
              <a:t>Different types of waste must be kept in separate bins.</a:t>
            </a:r>
          </a:p>
          <a:p>
            <a:r>
              <a:rPr lang="en-US" dirty="0"/>
              <a:t>This prevents cross‑contamination and makes disposal safer and more efficient.</a:t>
            </a:r>
          </a:p>
          <a:p>
            <a:r>
              <a:rPr lang="en-US" dirty="0"/>
              <a:t>Waste should be placed in bins with lids or skips on a hard surface.</a:t>
            </a:r>
          </a:p>
          <a:p>
            <a:r>
              <a:rPr lang="en-US" dirty="0"/>
              <a:t>Bins must have tight‑fitting lids to stop pests, birds, and animals from accessing waste.</a:t>
            </a:r>
          </a:p>
          <a:p>
            <a:r>
              <a:rPr lang="en-US" dirty="0"/>
              <a:t>A hard surface, like concrete, prevents leaks from soaking into the ground and makes cleaning easier.</a:t>
            </a:r>
          </a:p>
          <a:p>
            <a:r>
              <a:rPr lang="en-US" dirty="0"/>
              <a:t>The waste area should be kept clean and protected from pests</a:t>
            </a:r>
          </a:p>
          <a:p>
            <a:r>
              <a:rPr lang="en-US" dirty="0"/>
              <a:t>Regular cleaning prevents smells and residue that attract rodents and insects.</a:t>
            </a:r>
          </a:p>
          <a:p>
            <a:r>
              <a:rPr lang="en-US" dirty="0"/>
              <a:t>Good housekeeping, such as closing lids, keeping the area tidy, and removing spills, helps keep pests away.</a:t>
            </a:r>
          </a:p>
          <a:p>
            <a:r>
              <a:rPr lang="en-US" dirty="0"/>
              <a:t>Waste should be removed regularly and should not overflow.</a:t>
            </a:r>
          </a:p>
          <a:p>
            <a:r>
              <a:rPr lang="en-US" dirty="0"/>
              <a:t>Overflowing bins are a major pest attractant and create hygiene hazards.</a:t>
            </a:r>
          </a:p>
          <a:p>
            <a:r>
              <a:rPr lang="en-US" dirty="0"/>
              <a:t>Regular collection ensures waste doesn’t build up and the area stays manageable and safe.</a:t>
            </a:r>
          </a:p>
          <a:p>
            <a:r>
              <a:rPr lang="en-US" dirty="0"/>
              <a:t>Waste should only be removed by a licensed waste contractor.</a:t>
            </a:r>
          </a:p>
          <a:p>
            <a:r>
              <a:rPr lang="en-US" dirty="0"/>
              <a:t>Only approved contractors are legally allowed to collect and dispose of commercial waste.</a:t>
            </a:r>
          </a:p>
          <a:p>
            <a:r>
              <a:rPr lang="en-US" dirty="0"/>
              <a:t>This ensures waste is handled safely, responsibly, and in compliance with environmental regulations.</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18</a:t>
            </a:fld>
            <a:endParaRPr lang="en-IE"/>
          </a:p>
        </p:txBody>
      </p:sp>
    </p:spTree>
    <p:extLst>
      <p:ext uri="{BB962C8B-B14F-4D97-AF65-F5344CB8AC3E}">
        <p14:creationId xmlns:p14="http://schemas.microsoft.com/office/powerpoint/2010/main" val="3408491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 7. Suppliers, traceability and calibration.</a:t>
            </a:r>
          </a:p>
          <a:p>
            <a:r>
              <a:rPr lang="en-US" dirty="0"/>
              <a:t>Learners will be able to:</a:t>
            </a:r>
          </a:p>
          <a:p>
            <a:r>
              <a:rPr lang="en-US" dirty="0"/>
              <a:t>Define traceability,</a:t>
            </a:r>
          </a:p>
          <a:p>
            <a:r>
              <a:rPr lang="en-US" dirty="0"/>
              <a:t>Understand the importance of supplier control,</a:t>
            </a:r>
          </a:p>
          <a:p>
            <a:r>
              <a:rPr lang="en-US" dirty="0"/>
              <a:t>Deal with recalled food products,</a:t>
            </a:r>
          </a:p>
          <a:p>
            <a:r>
              <a:rPr lang="en-US" dirty="0"/>
              <a:t>Dealing with a food safety complaint,</a:t>
            </a:r>
          </a:p>
          <a:p>
            <a:r>
              <a:rPr lang="en-US" dirty="0"/>
              <a:t>Provide correct food information,</a:t>
            </a:r>
          </a:p>
          <a:p>
            <a:r>
              <a:rPr lang="en-US" dirty="0"/>
              <a:t>Take samples for testing,</a:t>
            </a:r>
          </a:p>
          <a:p>
            <a:r>
              <a:rPr lang="en-US" dirty="0" err="1"/>
              <a:t>Recognise</a:t>
            </a:r>
            <a:r>
              <a:rPr lang="en-US" dirty="0"/>
              <a:t> the different types of probe thermometers, and, </a:t>
            </a:r>
          </a:p>
          <a:p>
            <a:r>
              <a:rPr lang="en-US" dirty="0"/>
              <a:t>Carry out internal calibration of the probe thermometer.</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22</a:t>
            </a:fld>
            <a:endParaRPr lang="en-IE"/>
          </a:p>
        </p:txBody>
      </p:sp>
    </p:spTree>
    <p:extLst>
      <p:ext uri="{BB962C8B-B14F-4D97-AF65-F5344CB8AC3E}">
        <p14:creationId xmlns:p14="http://schemas.microsoft.com/office/powerpoint/2010/main" val="473159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Supplier control.</a:t>
            </a:r>
          </a:p>
          <a:p>
            <a:r>
              <a:rPr lang="en-US" dirty="0"/>
              <a:t>Supplier control is all about making sure that every ingredient, product, and piece of packaging brought into the premises is safe, high‑quality, and free from contamination. Good supplier control protects customers, prevents foodborne illness, and supports legal compliance.</a:t>
            </a:r>
          </a:p>
          <a:p>
            <a:r>
              <a:rPr lang="en-US" dirty="0"/>
              <a:t>Only buy from reputable, approved suppliers.</a:t>
            </a:r>
          </a:p>
          <a:p>
            <a:r>
              <a:rPr lang="en-US" dirty="0"/>
              <a:t>Raw materials, packaging, and ready‑to‑eat foods must come from suppliers who can guarantee safety and quality.</a:t>
            </a:r>
          </a:p>
          <a:p>
            <a:r>
              <a:rPr lang="en-US" dirty="0"/>
              <a:t>Approved suppliers follow proper hygiene, storage, and transport standards, reducing the risk of contamination before the food even arrives.</a:t>
            </a:r>
          </a:p>
          <a:p>
            <a:r>
              <a:rPr lang="en-US" dirty="0"/>
              <a:t>Management is responsible for approving suppliers.</a:t>
            </a:r>
          </a:p>
          <a:p>
            <a:r>
              <a:rPr lang="en-US" dirty="0"/>
              <a:t>To ensure suppliers meet required standards, management may use several checks, such as:</a:t>
            </a:r>
          </a:p>
          <a:p>
            <a:r>
              <a:rPr lang="en-US" dirty="0"/>
              <a:t>Approved supplier questionnaires where suppliers provide details about their food safety systems.</a:t>
            </a:r>
          </a:p>
          <a:p>
            <a:r>
              <a:rPr lang="en-US" dirty="0"/>
              <a:t>On‑site audits or visits where management can inspect the supplier’s premises and practices.</a:t>
            </a:r>
          </a:p>
          <a:p>
            <a:r>
              <a:rPr lang="en-US" dirty="0"/>
              <a:t>Reputation and reliability. Consider the supplier’s history, reviews, and performance.</a:t>
            </a:r>
          </a:p>
          <a:p>
            <a:r>
              <a:rPr lang="en-US" dirty="0"/>
              <a:t>Regulatory registration. All suppliers must be registered with the appropriate authority to operate legally.</a:t>
            </a:r>
          </a:p>
          <a:p>
            <a:r>
              <a:rPr lang="en-US" dirty="0"/>
              <a:t>These steps help confirm that the supplier can consistently provide safe, compliant products.</a:t>
            </a:r>
          </a:p>
          <a:p>
            <a:r>
              <a:rPr lang="en-US" dirty="0"/>
              <a:t>Maintain an approved supplier list.</a:t>
            </a:r>
          </a:p>
          <a:p>
            <a:r>
              <a:rPr lang="en-US" dirty="0"/>
              <a:t>Once suppliers are checked and approved, they are added to an official list.</a:t>
            </a:r>
          </a:p>
          <a:p>
            <a:r>
              <a:rPr lang="en-US" dirty="0"/>
              <a:t>Staff must only order products from suppliers on this list.</a:t>
            </a:r>
          </a:p>
          <a:p>
            <a:r>
              <a:rPr lang="en-US" dirty="0"/>
              <a:t>This prevents accidental purchases from unknown or unsafe sources.</a:t>
            </a:r>
          </a:p>
          <a:p>
            <a:r>
              <a:rPr lang="en-US" dirty="0"/>
              <a:t>Review the list annually.</a:t>
            </a:r>
          </a:p>
          <a:p>
            <a:r>
              <a:rPr lang="en-US" dirty="0"/>
              <a:t>Suppliers can change ownership, processes, or standards over time.</a:t>
            </a:r>
          </a:p>
          <a:p>
            <a:r>
              <a:rPr lang="en-US" dirty="0"/>
              <a:t>An annual review ensures the list stays accurate and that all suppliers continue to meet food‑safety requirements.</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23</a:t>
            </a:fld>
            <a:endParaRPr lang="en-IE"/>
          </a:p>
        </p:txBody>
      </p:sp>
    </p:spTree>
    <p:extLst>
      <p:ext uri="{BB962C8B-B14F-4D97-AF65-F5344CB8AC3E}">
        <p14:creationId xmlns:p14="http://schemas.microsoft.com/office/powerpoint/2010/main" val="752240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Traceability.</a:t>
            </a:r>
          </a:p>
          <a:p>
            <a:r>
              <a:rPr lang="en-US" dirty="0"/>
              <a:t>Traceability means being able to track food, ingredients, and packaging one step back, where they came from, and one step forward, where they were sent. This system allows a food business to quickly identify and isolate any product that may pose a risk to consumers.</a:t>
            </a:r>
          </a:p>
          <a:p>
            <a:r>
              <a:rPr lang="en-US" dirty="0"/>
              <a:t>Good traceability protects customers, supports legal compliance, and helps businesses respond effectively during recalls or complaints.</a:t>
            </a:r>
          </a:p>
          <a:p>
            <a:r>
              <a:rPr lang="en-US" dirty="0"/>
              <a:t>Food businesses must maintain detailed records for every food and packaging item received. These records should include basic traceability information such as:</a:t>
            </a:r>
          </a:p>
          <a:p>
            <a:r>
              <a:rPr lang="en-US" dirty="0"/>
              <a:t>• 	supplier’s name and address.</a:t>
            </a:r>
          </a:p>
          <a:p>
            <a:r>
              <a:rPr lang="en-US" dirty="0"/>
              <a:t>This identifies exactly who provided the product.</a:t>
            </a:r>
          </a:p>
          <a:p>
            <a:r>
              <a:rPr lang="en-US" dirty="0"/>
              <a:t>• 	delivery dates.</a:t>
            </a:r>
          </a:p>
          <a:p>
            <a:r>
              <a:rPr lang="en-US" dirty="0"/>
              <a:t>This shows when the product entered the business.</a:t>
            </a:r>
          </a:p>
          <a:p>
            <a:r>
              <a:rPr lang="en-US" dirty="0"/>
              <a:t>• 	type of food.</a:t>
            </a:r>
          </a:p>
          <a:p>
            <a:r>
              <a:rPr lang="en-US" dirty="0"/>
              <a:t>This helps classify and identify the product.</a:t>
            </a:r>
          </a:p>
          <a:p>
            <a:r>
              <a:rPr lang="en-US" dirty="0"/>
              <a:t>• 	product name.</a:t>
            </a:r>
          </a:p>
          <a:p>
            <a:r>
              <a:rPr lang="en-US" dirty="0"/>
              <a:t>This ensures the item can be matched to labels and menus.</a:t>
            </a:r>
          </a:p>
          <a:p>
            <a:r>
              <a:rPr lang="en-US" dirty="0"/>
              <a:t>• 	date of minimum durability.</a:t>
            </a:r>
          </a:p>
          <a:p>
            <a:r>
              <a:rPr lang="en-US" dirty="0"/>
              <a:t>This indicates shelf life and helps manage stock rotation.</a:t>
            </a:r>
          </a:p>
          <a:p>
            <a:r>
              <a:rPr lang="en-US" dirty="0"/>
              <a:t>• 	net quantity.</a:t>
            </a:r>
          </a:p>
          <a:p>
            <a:r>
              <a:rPr lang="en-US" dirty="0"/>
              <a:t>This shows how much product was received.</a:t>
            </a:r>
          </a:p>
          <a:p>
            <a:r>
              <a:rPr lang="en-US" dirty="0"/>
              <a:t>• 	health mark for fresh meat.</a:t>
            </a:r>
          </a:p>
          <a:p>
            <a:r>
              <a:rPr lang="en-US" dirty="0"/>
              <a:t>This confirms the meat came from an approved establishment.</a:t>
            </a:r>
          </a:p>
          <a:p>
            <a:r>
              <a:rPr lang="en-US" dirty="0"/>
              <a:t>• 	approved voluntary claims.</a:t>
            </a:r>
          </a:p>
          <a:p>
            <a:r>
              <a:rPr lang="en-US" dirty="0"/>
              <a:t>For example, special beef labelling or quality marks.</a:t>
            </a:r>
          </a:p>
          <a:p>
            <a:r>
              <a:rPr lang="en-US" dirty="0"/>
              <a:t>• 	list of ingredients.</a:t>
            </a:r>
          </a:p>
          <a:p>
            <a:r>
              <a:rPr lang="en-US" dirty="0"/>
              <a:t>This is essential for allergen control and accurate labelling.</a:t>
            </a:r>
          </a:p>
          <a:p>
            <a:r>
              <a:rPr lang="en-US" dirty="0"/>
              <a:t>• 	storage instructions.</a:t>
            </a:r>
          </a:p>
          <a:p>
            <a:r>
              <a:rPr lang="en-US" dirty="0"/>
              <a:t>This ensures the product is kept safely.</a:t>
            </a:r>
          </a:p>
          <a:p>
            <a:r>
              <a:rPr lang="en-US" dirty="0"/>
              <a:t>For items like meat, fish, milk, and eggs the volume or quantity, batch or lot number and 	country of origin must be recorded:</a:t>
            </a:r>
          </a:p>
          <a:p>
            <a:r>
              <a:rPr lang="en-US" dirty="0"/>
              <a:t>Traceability is essential because it allows a business to quickly remove unsafe food from sale, investigate complaints effectively, protect public health and comply with legal requirements.</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24</a:t>
            </a:fld>
            <a:endParaRPr lang="en-IE"/>
          </a:p>
        </p:txBody>
      </p:sp>
    </p:spTree>
    <p:extLst>
      <p:ext uri="{BB962C8B-B14F-4D97-AF65-F5344CB8AC3E}">
        <p14:creationId xmlns:p14="http://schemas.microsoft.com/office/powerpoint/2010/main" val="571862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Dealing with recalled food products.</a:t>
            </a:r>
          </a:p>
          <a:p>
            <a:r>
              <a:rPr lang="en-US" dirty="0"/>
              <a:t>When a food product is found to be unsafe, contaminated, or not up to required standards, the business must act quickly and correctly. Proper handling of recalled or withdrawn products protects customers and ensures legal compliance.</a:t>
            </a:r>
          </a:p>
          <a:p>
            <a:r>
              <a:rPr lang="en-US" dirty="0"/>
              <a:t>Follow the established recall or withdrawal procedure.</a:t>
            </a:r>
          </a:p>
          <a:p>
            <a:r>
              <a:rPr lang="en-US" dirty="0"/>
              <a:t>Every food business should have a written procedure that explains what to do when a product is unsafe.</a:t>
            </a:r>
          </a:p>
          <a:p>
            <a:r>
              <a:rPr lang="en-US" dirty="0"/>
              <a:t>This procedure usually includes steps such as identifying the affected product, stopping its use or sale, informing staff, and documenting actions taken.</a:t>
            </a:r>
          </a:p>
          <a:p>
            <a:r>
              <a:rPr lang="en-US" dirty="0"/>
              <a:t>Following the procedure ensures the response is fast, consistent, and effective.</a:t>
            </a:r>
          </a:p>
          <a:p>
            <a:r>
              <a:rPr lang="en-US" dirty="0"/>
              <a:t>Store unsafe or non‑compliant products separately.</a:t>
            </a:r>
          </a:p>
          <a:p>
            <a:r>
              <a:rPr lang="en-US" dirty="0"/>
              <a:t>Any product that is recalled, expired, contaminated, or otherwise unsafe must be kept away from all other food.</a:t>
            </a:r>
          </a:p>
          <a:p>
            <a:r>
              <a:rPr lang="en-US" dirty="0"/>
              <a:t>These items should be clearly labelled such as “do not use” or “recalled product”.</a:t>
            </a:r>
          </a:p>
          <a:p>
            <a:r>
              <a:rPr lang="en-US" dirty="0"/>
              <a:t>Storing them separately prevents accidental use and avoids cross‑contamination.</a:t>
            </a:r>
          </a:p>
        </p:txBody>
      </p:sp>
      <p:sp>
        <p:nvSpPr>
          <p:cNvPr id="4" name="Slide Number Placeholder 3"/>
          <p:cNvSpPr>
            <a:spLocks noGrp="1"/>
          </p:cNvSpPr>
          <p:nvPr>
            <p:ph type="sldNum" sz="quarter" idx="5"/>
          </p:nvPr>
        </p:nvSpPr>
        <p:spPr/>
        <p:txBody>
          <a:bodyPr/>
          <a:lstStyle/>
          <a:p>
            <a:fld id="{1C83F528-28DC-496C-87B0-77DC123990B0}" type="slidenum">
              <a:rPr lang="en-IE" smtClean="0"/>
              <a:t>25</a:t>
            </a:fld>
            <a:endParaRPr lang="en-IE"/>
          </a:p>
        </p:txBody>
      </p:sp>
    </p:spTree>
    <p:extLst>
      <p:ext uri="{BB962C8B-B14F-4D97-AF65-F5344CB8AC3E}">
        <p14:creationId xmlns:p14="http://schemas.microsoft.com/office/powerpoint/2010/main" val="4041230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Dealing with a food safety complaint.</a:t>
            </a:r>
          </a:p>
          <a:p>
            <a:r>
              <a:rPr lang="en-US" dirty="0"/>
              <a:t>Food safety complaints must be taken seriously. A structured response helps protect public health, maintain customer trust, and ensure the business meets legal requirements.</a:t>
            </a:r>
          </a:p>
          <a:p>
            <a:r>
              <a:rPr lang="en-US" dirty="0"/>
              <a:t>Follow the procedures in place for handling food safety complaints, which include the following:</a:t>
            </a:r>
          </a:p>
          <a:p>
            <a:r>
              <a:rPr lang="en-US" dirty="0"/>
              <a:t>Dealing with the customer.</a:t>
            </a:r>
          </a:p>
          <a:p>
            <a:r>
              <a:rPr lang="en-US" dirty="0"/>
              <a:t>• 	listen politely and take the complaint seriously.</a:t>
            </a:r>
          </a:p>
          <a:p>
            <a:r>
              <a:rPr lang="en-US" dirty="0"/>
              <a:t>• 	avoid arguing or dismissing their concerns.</a:t>
            </a:r>
          </a:p>
          <a:p>
            <a:r>
              <a:rPr lang="en-US" dirty="0"/>
              <a:t>• 	thank them for bringing the issue to your attention and reassure them that it will be investigated.</a:t>
            </a:r>
          </a:p>
          <a:p>
            <a:r>
              <a:rPr lang="en-US" dirty="0"/>
              <a:t>Reporting the incident to a supervisor or manager.</a:t>
            </a:r>
          </a:p>
          <a:p>
            <a:r>
              <a:rPr lang="en-US" dirty="0"/>
              <a:t>• 	all food safety complaints must be escalated immediately.</a:t>
            </a:r>
          </a:p>
          <a:p>
            <a:r>
              <a:rPr lang="en-US" dirty="0"/>
              <a:t>• 	management is responsible for deciding what actions to take and ensuring procedures are followed.</a:t>
            </a:r>
          </a:p>
          <a:p>
            <a:r>
              <a:rPr lang="en-US" dirty="0"/>
              <a:t>Identifying and storing the food in a designated area</a:t>
            </a:r>
          </a:p>
          <a:p>
            <a:r>
              <a:rPr lang="en-US" dirty="0"/>
              <a:t>• 	if the complaint involves a specific food item, it should be removed from use straight away.</a:t>
            </a:r>
          </a:p>
          <a:p>
            <a:r>
              <a:rPr lang="en-US" dirty="0"/>
              <a:t>• 	store it in a clearly marked area such as “do not </a:t>
            </a:r>
            <a:r>
              <a:rPr lang="en-US" dirty="0" err="1"/>
              <a:t>use”so</a:t>
            </a:r>
            <a:r>
              <a:rPr lang="en-US" dirty="0"/>
              <a:t> it can be examined later.</a:t>
            </a:r>
          </a:p>
          <a:p>
            <a:r>
              <a:rPr lang="en-US" dirty="0"/>
              <a:t>• 	this prevents accidental use and helps with investigation.</a:t>
            </a:r>
          </a:p>
          <a:p>
            <a:r>
              <a:rPr lang="en-US" dirty="0"/>
              <a:t>Recording the complaint and corrective actions.</a:t>
            </a:r>
          </a:p>
          <a:p>
            <a:r>
              <a:rPr lang="en-US" dirty="0"/>
              <a:t>• 	document everything: what the customer reported, when it happened, who was involved, and what actions were taken.</a:t>
            </a:r>
          </a:p>
          <a:p>
            <a:r>
              <a:rPr lang="en-US" dirty="0"/>
              <a:t>• 	good records help identify patterns, prevent future issues, and demonstrate due diligence.</a:t>
            </a:r>
          </a:p>
          <a:p>
            <a:r>
              <a:rPr lang="en-US" dirty="0"/>
              <a:t>Cooperating with environmental health officers.</a:t>
            </a:r>
          </a:p>
          <a:p>
            <a:r>
              <a:rPr lang="en-US" dirty="0"/>
              <a:t>• 	if an </a:t>
            </a:r>
            <a:r>
              <a:rPr lang="en-US" dirty="0" err="1"/>
              <a:t>eho</a:t>
            </a:r>
            <a:r>
              <a:rPr lang="en-US" dirty="0"/>
              <a:t> becomes involved, staff and management must provide accurate information and full cooperation.</a:t>
            </a:r>
          </a:p>
          <a:p>
            <a:r>
              <a:rPr lang="en-US" dirty="0"/>
              <a:t>• 	</a:t>
            </a:r>
            <a:r>
              <a:rPr lang="en-US" dirty="0" err="1"/>
              <a:t>ehos</a:t>
            </a:r>
            <a:r>
              <a:rPr lang="en-US" dirty="0"/>
              <a:t> may inspect the premises, review records, or take samples.</a:t>
            </a:r>
          </a:p>
          <a:p>
            <a:r>
              <a:rPr lang="en-US" dirty="0"/>
              <a:t>• 	cooperation ensures the investigation is completed quickly and fairly. </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26</a:t>
            </a:fld>
            <a:endParaRPr lang="en-IE"/>
          </a:p>
        </p:txBody>
      </p:sp>
    </p:spTree>
    <p:extLst>
      <p:ext uri="{BB962C8B-B14F-4D97-AF65-F5344CB8AC3E}">
        <p14:creationId xmlns:p14="http://schemas.microsoft.com/office/powerpoint/2010/main" val="3929875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Layout and design.</a:t>
            </a:r>
          </a:p>
          <a:p>
            <a:r>
              <a:rPr lang="en-US" dirty="0"/>
              <a:t>Food premises must be designed and maintained to prevent food contamination and the growth of bacteria. Several key factors should be considered when designing a food premises:</a:t>
            </a:r>
          </a:p>
          <a:p>
            <a:r>
              <a:rPr lang="en-US" dirty="0"/>
              <a:t>Building structure: this includes the floors, walls, and ceilings, which should be designed to be easy to clean and maintain.</a:t>
            </a:r>
          </a:p>
          <a:p>
            <a:r>
              <a:rPr lang="en-US" dirty="0"/>
              <a:t>Drainage and sewage: adequate drainage and sewage systems are essential to prevent water accumulation and contamination.</a:t>
            </a:r>
          </a:p>
          <a:p>
            <a:r>
              <a:rPr lang="en-US" dirty="0"/>
              <a:t>Food process flow: the layout should ensure a smooth flow of food processes within the building, with designated zones for different work areas and processes.</a:t>
            </a:r>
          </a:p>
          <a:p>
            <a:r>
              <a:rPr lang="en-US" dirty="0"/>
              <a:t>Storage: there should be adequate storage, including chilled storage, to keep food at safe temperatures.</a:t>
            </a:r>
          </a:p>
          <a:p>
            <a:r>
              <a:rPr lang="en-US" dirty="0"/>
              <a:t>In summary, the layout, design, construction, size, and location of a food premises should support good hygiene practices, allow for proper maintenance, and be easy to clean.</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3</a:t>
            </a:fld>
            <a:endParaRPr lang="en-IE"/>
          </a:p>
        </p:txBody>
      </p:sp>
    </p:spTree>
    <p:extLst>
      <p:ext uri="{BB962C8B-B14F-4D97-AF65-F5344CB8AC3E}">
        <p14:creationId xmlns:p14="http://schemas.microsoft.com/office/powerpoint/2010/main" val="4261587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labelling.</a:t>
            </a:r>
          </a:p>
          <a:p>
            <a:r>
              <a:rPr lang="en-US" dirty="0"/>
              <a:t>Proper labelling is essential in any food business. It helps staff handle food safely, prevents the use of out‑of‑date products, supports allergen control, and ensures full traceability.</a:t>
            </a:r>
          </a:p>
          <a:p>
            <a:r>
              <a:rPr lang="en-US" dirty="0"/>
              <a:t>Labelling food to show shelf life.</a:t>
            </a:r>
          </a:p>
          <a:p>
            <a:r>
              <a:rPr lang="en-US" dirty="0"/>
              <a:t>Food must be labelled correctly whenever it is opened or moved. This ensures everyone knows how long the food is safe to use.</a:t>
            </a:r>
          </a:p>
          <a:p>
            <a:r>
              <a:rPr lang="en-US" dirty="0"/>
              <a:t>Label food when a pack is opened and a new use‑by date is needed and</a:t>
            </a:r>
          </a:p>
          <a:p>
            <a:r>
              <a:rPr lang="en-US" dirty="0"/>
              <a:t>Each label must include:</a:t>
            </a:r>
          </a:p>
          <a:p>
            <a:r>
              <a:rPr lang="en-US" dirty="0"/>
              <a:t>• 	use‑by date.</a:t>
            </a:r>
          </a:p>
          <a:p>
            <a:r>
              <a:rPr lang="en-US" dirty="0"/>
              <a:t>The final day the food is safe to eat.</a:t>
            </a:r>
          </a:p>
          <a:p>
            <a:r>
              <a:rPr lang="en-US" dirty="0"/>
              <a:t>• 	allergens.</a:t>
            </a:r>
          </a:p>
          <a:p>
            <a:r>
              <a:rPr lang="en-US" dirty="0"/>
              <a:t>These can be listed directly on the label or displayed in a central allergen folder or chart. This protects customers with allergies.</a:t>
            </a:r>
          </a:p>
          <a:p>
            <a:r>
              <a:rPr lang="en-US" dirty="0"/>
              <a:t>• 	batch code (for meat products).</a:t>
            </a:r>
          </a:p>
          <a:p>
            <a:r>
              <a:rPr lang="en-US" dirty="0"/>
              <a:t>This helps trace the exact source of the meat if there is a recall or investigation.</a:t>
            </a:r>
          </a:p>
          <a:p>
            <a:endParaRPr lang="en-US" dirty="0"/>
          </a:p>
          <a:p>
            <a:r>
              <a:rPr lang="en-US" dirty="0"/>
              <a:t>2. Labelling after cooking, cooling, and storing food.</a:t>
            </a:r>
          </a:p>
          <a:p>
            <a:r>
              <a:rPr lang="en-US" dirty="0"/>
              <a:t>Once food has been prepared, cooked, or cooled, it must be labelled again to ensure safe storage and correct stock rotation.</a:t>
            </a:r>
          </a:p>
          <a:p>
            <a:r>
              <a:rPr lang="en-US" dirty="0"/>
              <a:t>Labels must include:</a:t>
            </a:r>
          </a:p>
          <a:p>
            <a:r>
              <a:rPr lang="en-US" dirty="0"/>
              <a:t>• 	made on (production date).</a:t>
            </a:r>
          </a:p>
          <a:p>
            <a:r>
              <a:rPr lang="en-US" dirty="0"/>
              <a:t>The date the food was cooked or prepared.</a:t>
            </a:r>
          </a:p>
          <a:p>
            <a:r>
              <a:rPr lang="en-US" dirty="0"/>
              <a:t>• 	use‑by date.</a:t>
            </a:r>
          </a:p>
          <a:p>
            <a:r>
              <a:rPr lang="en-US" dirty="0"/>
              <a:t>• 	allergens, and,</a:t>
            </a:r>
          </a:p>
          <a:p>
            <a:r>
              <a:rPr lang="en-US" dirty="0"/>
              <a:t>• 	batch code (for meat products).</a:t>
            </a:r>
          </a:p>
          <a:p>
            <a:endParaRPr lang="en-US" dirty="0"/>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27</a:t>
            </a:fld>
            <a:endParaRPr lang="en-IE"/>
          </a:p>
        </p:txBody>
      </p:sp>
    </p:spTree>
    <p:extLst>
      <p:ext uri="{BB962C8B-B14F-4D97-AF65-F5344CB8AC3E}">
        <p14:creationId xmlns:p14="http://schemas.microsoft.com/office/powerpoint/2010/main" val="82264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Handheld digital thermometers.</a:t>
            </a:r>
          </a:p>
          <a:p>
            <a:r>
              <a:rPr lang="en-US" dirty="0"/>
              <a:t>Handheld digital thermometers are widely used in food businesses because they give fast, accurate temperature readings. They help ensure food is cooked properly, stored safely, and kept out of the danger zone where harmful bacteria multiply.</a:t>
            </a:r>
          </a:p>
          <a:p>
            <a:r>
              <a:rPr lang="en-US" dirty="0"/>
              <a:t>They are used for:</a:t>
            </a:r>
          </a:p>
          <a:p>
            <a:r>
              <a:rPr lang="en-US" dirty="0"/>
              <a:t>• checking the temperature of hot food to ensure it is cooked thoroughly.</a:t>
            </a:r>
          </a:p>
          <a:p>
            <a:r>
              <a:rPr lang="en-US" dirty="0"/>
              <a:t>• checking cold food, including chilled and frozen items.</a:t>
            </a:r>
          </a:p>
          <a:p>
            <a:r>
              <a:rPr lang="en-US" dirty="0"/>
              <a:t>• monitoring the temperature inside fridges and freezers, and,</a:t>
            </a:r>
          </a:p>
          <a:p>
            <a:r>
              <a:rPr lang="en-US" dirty="0"/>
              <a:t>• measuring air temperature in storage or preparation areas.</a:t>
            </a:r>
          </a:p>
          <a:p>
            <a:endParaRPr lang="en-US" dirty="0"/>
          </a:p>
          <a:p>
            <a:r>
              <a:rPr lang="en-US" dirty="0"/>
              <a:t>To prevent cross‑contamination and ensure accurate readings:</a:t>
            </a:r>
          </a:p>
          <a:p>
            <a:r>
              <a:rPr lang="en-US" dirty="0"/>
              <a:t>• clean and disinfect the probe before and after every use.</a:t>
            </a:r>
          </a:p>
          <a:p>
            <a:r>
              <a:rPr lang="en-US" dirty="0"/>
              <a:t>This stops bacteria from spreading between foods.</a:t>
            </a:r>
          </a:p>
          <a:p>
            <a:r>
              <a:rPr lang="en-US" dirty="0"/>
              <a:t>• insert the probe into the thickest part of the food.</a:t>
            </a:r>
          </a:p>
          <a:p>
            <a:r>
              <a:rPr lang="en-US" dirty="0"/>
              <a:t>This is where the temperature will be lowest and gives the most accurate indication of whether the food is safe.</a:t>
            </a:r>
          </a:p>
          <a:p>
            <a:r>
              <a:rPr lang="en-US" dirty="0"/>
              <a:t>• leave the probe in place for up to two minutes or until the reading stabilizes.</a:t>
            </a:r>
          </a:p>
          <a:p>
            <a:r>
              <a:rPr lang="en-US" dirty="0"/>
              <a:t>This ensures the thermometer has enough time to measure the true internal temperature.</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28</a:t>
            </a:fld>
            <a:endParaRPr lang="en-IE"/>
          </a:p>
        </p:txBody>
      </p:sp>
    </p:spTree>
    <p:extLst>
      <p:ext uri="{BB962C8B-B14F-4D97-AF65-F5344CB8AC3E}">
        <p14:creationId xmlns:p14="http://schemas.microsoft.com/office/powerpoint/2010/main" val="3865111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Monthly probe thermometer checks.</a:t>
            </a:r>
          </a:p>
          <a:p>
            <a:r>
              <a:rPr lang="en-US" dirty="0"/>
              <a:t>Thermometers are only useful if they give correct readings. Monthly checks help ensure the thermometer is working properly so food is always cooked, cooled, and stored safely.</a:t>
            </a:r>
          </a:p>
          <a:p>
            <a:r>
              <a:rPr lang="en-US" dirty="0"/>
              <a:t>Calibration.</a:t>
            </a:r>
          </a:p>
          <a:p>
            <a:r>
              <a:rPr lang="en-US" dirty="0"/>
              <a:t>This is the most accurate way to verify a thermometer’s performance.</a:t>
            </a:r>
          </a:p>
          <a:p>
            <a:r>
              <a:rPr lang="en-US" dirty="0"/>
              <a:t>A specialist laboratory tests the thermometer using precise equipment.</a:t>
            </a:r>
          </a:p>
          <a:p>
            <a:r>
              <a:rPr lang="en-US" dirty="0"/>
              <a:t>After testing, the lab provides a calibration certificate confirming the thermometer’s accuracy.</a:t>
            </a:r>
          </a:p>
          <a:p>
            <a:r>
              <a:rPr lang="en-US" dirty="0"/>
              <a:t>This certificate is important for audits and food‑safety compliance.</a:t>
            </a:r>
          </a:p>
          <a:p>
            <a:r>
              <a:rPr lang="en-US" dirty="0"/>
              <a:t>External calibration is usually done once a year, but monthly in‑house checks help maintain confidence between lab visits.</a:t>
            </a:r>
          </a:p>
          <a:p>
            <a:r>
              <a:rPr lang="en-US" dirty="0"/>
              <a:t>In‑house accuracy checks</a:t>
            </a:r>
          </a:p>
          <a:p>
            <a:r>
              <a:rPr lang="en-US" dirty="0"/>
              <a:t>These simple tests can be done on‑site to make sure the thermometer is still reading correctly.</a:t>
            </a:r>
          </a:p>
          <a:p>
            <a:r>
              <a:rPr lang="en-US" dirty="0"/>
              <a:t>Iced water test</a:t>
            </a:r>
          </a:p>
          <a:p>
            <a:r>
              <a:rPr lang="en-US" dirty="0"/>
              <a:t>Place the probe into a container of iced water (a mix of ice and a little water).</a:t>
            </a:r>
          </a:p>
          <a:p>
            <a:r>
              <a:rPr lang="en-US" dirty="0"/>
              <a:t>The thermometer should read between −0.5  degrees </a:t>
            </a:r>
            <a:r>
              <a:rPr lang="en-US" dirty="0" err="1"/>
              <a:t>celsius</a:t>
            </a:r>
            <a:r>
              <a:rPr lang="en-US" dirty="0"/>
              <a:t> and +0.5  degrees </a:t>
            </a:r>
            <a:r>
              <a:rPr lang="en-US" dirty="0" err="1"/>
              <a:t>celsius</a:t>
            </a:r>
            <a:r>
              <a:rPr lang="en-US" dirty="0"/>
              <a:t>.</a:t>
            </a:r>
          </a:p>
          <a:p>
            <a:r>
              <a:rPr lang="en-US" dirty="0"/>
              <a:t>If the reading is outside this range, the thermometer may be inaccurate and should be recalibrated or replaced.</a:t>
            </a:r>
          </a:p>
          <a:p>
            <a:r>
              <a:rPr lang="en-US" dirty="0"/>
              <a:t>Boiling water test.</a:t>
            </a:r>
          </a:p>
          <a:p>
            <a:r>
              <a:rPr lang="en-US" dirty="0"/>
              <a:t>Place the probe into boiling water.</a:t>
            </a:r>
          </a:p>
          <a:p>
            <a:r>
              <a:rPr lang="en-US" dirty="0"/>
              <a:t>The reading should be between 99.5  degrees </a:t>
            </a:r>
            <a:r>
              <a:rPr lang="en-US" dirty="0" err="1"/>
              <a:t>celsius</a:t>
            </a:r>
            <a:r>
              <a:rPr lang="en-US" dirty="0"/>
              <a:t> and 100.5  degrees </a:t>
            </a:r>
            <a:r>
              <a:rPr lang="en-US" dirty="0" err="1"/>
              <a:t>celsius</a:t>
            </a:r>
            <a:r>
              <a:rPr lang="en-US" dirty="0"/>
              <a:t>.</a:t>
            </a:r>
          </a:p>
          <a:p>
            <a:r>
              <a:rPr lang="en-US" dirty="0"/>
              <a:t>If it falls outside this range, the thermometer is not reliable and needs recalibration or replacement.</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30</a:t>
            </a:fld>
            <a:endParaRPr lang="en-IE"/>
          </a:p>
        </p:txBody>
      </p:sp>
    </p:spTree>
    <p:extLst>
      <p:ext uri="{BB962C8B-B14F-4D97-AF65-F5344CB8AC3E}">
        <p14:creationId xmlns:p14="http://schemas.microsoft.com/office/powerpoint/2010/main" val="2065093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Premises layout and design.</a:t>
            </a:r>
          </a:p>
          <a:p>
            <a:r>
              <a:rPr lang="en-US" dirty="0"/>
              <a:t>The following are specific requirements for food premises.</a:t>
            </a:r>
          </a:p>
          <a:p>
            <a:r>
              <a:rPr lang="en-US" dirty="0"/>
              <a:t>Floors: floors in food premises should be smooth, durable, non-absorbent, and easy to clean. Suitable floor coverings include slip-resistant quarry tiles or similar types of flooring.</a:t>
            </a:r>
          </a:p>
          <a:p>
            <a:r>
              <a:rPr lang="en-US" dirty="0"/>
              <a:t>Walls: walls should also be smooth, durable, non-absorbent, and easy to clean. Suitable wall coverings include ceramic tiles, </a:t>
            </a:r>
            <a:r>
              <a:rPr lang="en-US" dirty="0" err="1"/>
              <a:t>pvc</a:t>
            </a:r>
            <a:r>
              <a:rPr lang="en-US" dirty="0"/>
              <a:t> cladding, and stainless steel sheeting, especially behind cooking equipment.</a:t>
            </a:r>
          </a:p>
          <a:p>
            <a:r>
              <a:rPr lang="en-US" dirty="0"/>
              <a:t>Ceilings: ceilings should be smooth, durable, non-absorbent, and easy to clean. Canopies, air vents, and screens must be installed in a way that makes them easy to clean.</a:t>
            </a:r>
          </a:p>
          <a:p>
            <a:r>
              <a:rPr lang="en-US" dirty="0"/>
              <a:t>Work surfaces: work surfaces must be kept in good condition, be smooth, durable, and water-resistant. These surfaces should be easy to clean and sanitize.</a:t>
            </a:r>
          </a:p>
          <a:p>
            <a:r>
              <a:rPr lang="en-US" dirty="0"/>
              <a:t>Grounds: the grounds around the food premises must be kept clean, free from litter, uncut weeds, waste materials, or any other materials where pests could hide. An external tap and a straining basket on gullies will help with cleaning.</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4</a:t>
            </a:fld>
            <a:endParaRPr lang="en-IE"/>
          </a:p>
        </p:txBody>
      </p:sp>
    </p:spTree>
    <p:extLst>
      <p:ext uri="{BB962C8B-B14F-4D97-AF65-F5344CB8AC3E}">
        <p14:creationId xmlns:p14="http://schemas.microsoft.com/office/powerpoint/2010/main" val="1259308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Equipment.</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All fixtures, fittings, and equipment in food premises must be designed and installed in a way that allows for easy cleaning, sanitization, and maintenance. This ensures that the equipment remains hygienic and safe to use. Additionally, all equipment, fixtures, and fittings must be kept in good repair to prevent any potential hazards.</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The materials used for equipment and surfaces that come into contact with food must be non-toxic and safe for food use. Key points for equipment include:</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Food grade surfaces</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equipment should have surfaces made from materials like stainless steel, which are safe for food contact.</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Regular maintenance and servicing</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equipment should be maintained and serviced regularly to ensure it remains in good working condition.</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Calibration</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if required, equipment should be calibrated to ensure it functions correctly.</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Correct installation</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equipment should be installed properly to ensure it operates safely and effectively.</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Suitability for purpose</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equipment should be suitable for its intended use.</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Smooth, impervious, and resistant to heat and impact damage</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equipment surfaces should be smooth, non-absorbent, and resistant to heat and impact damage to ensure they are easy to clean and durable.</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5</a:t>
            </a:fld>
            <a:endParaRPr lang="en-IE"/>
          </a:p>
        </p:txBody>
      </p:sp>
    </p:spTree>
    <p:extLst>
      <p:ext uri="{BB962C8B-B14F-4D97-AF65-F5344CB8AC3E}">
        <p14:creationId xmlns:p14="http://schemas.microsoft.com/office/powerpoint/2010/main" val="95505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Services.</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All food premises are required to have an adequate supply of services to help maintain the premises in a clean and safe condition.</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explains the importance of ventilation, lighting, and drainage in food premises. </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Ventilation</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Ventilation is necessary for several reasons:</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6858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It ensures the comfort of staff by providing fresh air.</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6858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It helps remove </a:t>
            </a:r>
            <a:r>
              <a:rPr lang="en-IE" sz="1200" kern="0" dirty="0" err="1">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odors</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that might attract pests like vermin or insects.</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6858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It reduces moisture and condensation in the food area, which can prevent mould and other issues.</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Lighting</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Proper lighting is essential for:</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6858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Allowing staff to see visible dirt and clean it effectively.</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6858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Inspecting for signs of pest activity.</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6858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Reading labels on food and other items.</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6858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Inspecting foods for any physical contamination.</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Drainage</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Good drainage is important to:</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6858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Prevent the buildup of grease and unpleasant smells.</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6858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Remove foul water from the premises, and,</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a:buNone/>
            </a:pPr>
            <a:r>
              <a:rPr lang="en-IE" sz="1200" kern="0" dirty="0">
                <a:solidFill>
                  <a:srgbClr val="000000"/>
                </a:solidFill>
                <a:effectLst/>
                <a:latin typeface="Arial" panose="020B0604020202020204" pitchFamily="34" charset="0"/>
                <a:ea typeface="DengXian" panose="02010600030101010101" pitchFamily="2" charset="-122"/>
              </a:rPr>
              <a:t>Ensure that sewage is properly removed from the premises.</a:t>
            </a:r>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6</a:t>
            </a:fld>
            <a:endParaRPr lang="en-IE"/>
          </a:p>
        </p:txBody>
      </p:sp>
    </p:spTree>
    <p:extLst>
      <p:ext uri="{BB962C8B-B14F-4D97-AF65-F5344CB8AC3E}">
        <p14:creationId xmlns:p14="http://schemas.microsoft.com/office/powerpoint/2010/main" val="2165626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Potable Water and Ice</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Potable Water</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is water that is safe for drinking, cooking, food preparation, and food production. It must comply with relevant legislation to ensure its quality.</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Food Business Operators</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are responsible for ensuring the quality of water used in their operations. This includes water used directly in food production and indirectly for cleaning or processing.</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The water used in food production must meet the following basic standards for drinking water, meaning it must be potable.</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Drinking Water Taps</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These should be clearly designated as drinking water taps and must be kept clean and hygienic.</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Clean Taps</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Taps should always be clean and free from any contamination.</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Clean Sinks</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Sinks should be cleaned and disinfected before use to ensure they are hygienic.</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Wash Hand Basins</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These should not be used for washing any food items to prevent contamination.</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US"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If the water becomes contaminated or is considered unsafe to use, the business may receive a boil water notice. This means you must use a separate source of safe drinking water for all food or ice preparations. Alternatively, you can boil all water before using it for making ice or preparing food.</a:t>
            </a:r>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7</a:t>
            </a:fld>
            <a:endParaRPr lang="en-IE"/>
          </a:p>
        </p:txBody>
      </p:sp>
    </p:spTree>
    <p:extLst>
      <p:ext uri="{BB962C8B-B14F-4D97-AF65-F5344CB8AC3E}">
        <p14:creationId xmlns:p14="http://schemas.microsoft.com/office/powerpoint/2010/main" val="150563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kern="1200" dirty="0">
                <a:solidFill>
                  <a:schemeClr val="tx1"/>
                </a:solidFill>
                <a:effectLst/>
                <a:latin typeface="+mn-lt"/>
                <a:ea typeface="+mn-ea"/>
                <a:cs typeface="+mn-cs"/>
              </a:rPr>
              <a:t>Ice.</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The following points are essentially guidelines for keeping ice safe, clean, and free from contamination, especially in food‑service settings like restaurants, bars, or cafés. </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Use potable water.</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Ice is considered a food. If the water isn’t safe to drink, the ice won’t be safe either. Using potable water ensures the ice won’t make people sick.</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Keep the ice machine clean and closed.</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Ice machines can easily collect dirt, mould, or bacteria if not maintained.</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Keeping the machine clean and the door closed protects the ice from dust, pests, and other contaminants.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Clean and sanitize scoops and containers.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Anything that touches the ice must be hygienic.</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Regular cleaning prevents bacteria from building up on scoops, bins, or buckets.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Don’t touch ice with bare hands.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Hands carry germs, even clean hands.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Using a scoop instead of hands prevents contamination.</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Glassware should never be used as a scoop because it can break, leaving dangerous shards in the ice.</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Don’t chill bottles or drinks inside the ice machine</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Bottles can be dirty on the outside, and placing them in the ice can transfer bacteria or chemicals.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If a bottle breaks, it can contaminate the entire ice supply.</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Ice machines are for making ice only, not for cooling products.</a:t>
            </a:r>
            <a:endParaRPr lang="en-IE" sz="1200" kern="120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8</a:t>
            </a:fld>
            <a:endParaRPr lang="en-IE"/>
          </a:p>
        </p:txBody>
      </p:sp>
    </p:spTree>
    <p:extLst>
      <p:ext uri="{BB962C8B-B14F-4D97-AF65-F5344CB8AC3E}">
        <p14:creationId xmlns:p14="http://schemas.microsoft.com/office/powerpoint/2010/main" val="451563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 6. Pest, Waste and Maintenance Control.</a:t>
            </a:r>
          </a:p>
          <a:p>
            <a:r>
              <a:rPr lang="en-US" dirty="0"/>
              <a:t>On completion of this unit, learners will be able to:</a:t>
            </a:r>
          </a:p>
          <a:p>
            <a:r>
              <a:rPr lang="en-US" dirty="0"/>
              <a:t>Distinguish between the different types of pests and signs of their activity,</a:t>
            </a:r>
          </a:p>
          <a:p>
            <a:r>
              <a:rPr lang="en-US" dirty="0"/>
              <a:t>Explain how pests pose a risk to food safety,</a:t>
            </a:r>
          </a:p>
          <a:p>
            <a:r>
              <a:rPr lang="en-US" dirty="0"/>
              <a:t> Manage internal and external waste in a food environment,</a:t>
            </a:r>
          </a:p>
          <a:p>
            <a:r>
              <a:rPr lang="en-US" dirty="0"/>
              <a:t>Maintain equipment and premises, and,</a:t>
            </a:r>
          </a:p>
          <a:p>
            <a:r>
              <a:rPr lang="en-US" dirty="0"/>
              <a:t>Implement corrective actions when require.</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12</a:t>
            </a:fld>
            <a:endParaRPr lang="en-IE"/>
          </a:p>
        </p:txBody>
      </p:sp>
    </p:spTree>
    <p:extLst>
      <p:ext uri="{BB962C8B-B14F-4D97-AF65-F5344CB8AC3E}">
        <p14:creationId xmlns:p14="http://schemas.microsoft.com/office/powerpoint/2010/main" val="2631895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types of food pests.</a:t>
            </a:r>
          </a:p>
          <a:p>
            <a:r>
              <a:rPr lang="en-US" dirty="0"/>
              <a:t>Rats, mice, flies, and insects can carry diseases, making them a risk to food safety. These pests can contaminate food with their feces, urine, hair, fur, eggs, and dead bodies. They can transmit various diseases and pathogens to food and food workers, so it's crucial to keep them out of any food business. The following are the most common types of pests and signs of infestation:</a:t>
            </a:r>
          </a:p>
          <a:p>
            <a:r>
              <a:rPr lang="en-US" dirty="0"/>
              <a:t>Rodents (rats and mice):</a:t>
            </a:r>
          </a:p>
          <a:p>
            <a:r>
              <a:rPr lang="en-US" dirty="0"/>
              <a:t>Signs of infestation include droppings, gnawed packaging, chewed food or packaging, live or dead bodies, greasy smears along walls and bait boxes that are gone, empty, or nibbled.</a:t>
            </a:r>
          </a:p>
          <a:p>
            <a:r>
              <a:rPr lang="en-US" dirty="0"/>
              <a:t>Insects (houseflies, bluebottles, cockroaches, mites, and beetles):</a:t>
            </a:r>
          </a:p>
          <a:p>
            <a:r>
              <a:rPr lang="en-US" dirty="0"/>
              <a:t>o	Signs of infestation include live or dead insects or flies, eggs and egg casings, cockroaches leave a smell and insects in fly catcher trays.</a:t>
            </a:r>
          </a:p>
          <a:p>
            <a:r>
              <a:rPr lang="en-US" dirty="0"/>
              <a:t>The following are controls for pests and insects:</a:t>
            </a:r>
          </a:p>
          <a:p>
            <a:r>
              <a:rPr lang="en-US" dirty="0"/>
              <a:t>•	Good housekeeping:</a:t>
            </a:r>
          </a:p>
          <a:p>
            <a:r>
              <a:rPr lang="en-US" dirty="0"/>
              <a:t>o	Eliminate all food and shelter for pests,</a:t>
            </a:r>
          </a:p>
          <a:p>
            <a:r>
              <a:rPr lang="en-US" dirty="0"/>
              <a:t>o	Remove bins and clean as you go, and,</a:t>
            </a:r>
          </a:p>
          <a:p>
            <a:r>
              <a:rPr lang="en-US" dirty="0"/>
              <a:t>o	Ensure good ventilation.</a:t>
            </a:r>
          </a:p>
          <a:p>
            <a:r>
              <a:rPr lang="en-US" dirty="0"/>
              <a:t>•	Inspect all food deliveries:</a:t>
            </a:r>
          </a:p>
          <a:p>
            <a:r>
              <a:rPr lang="en-US" dirty="0"/>
              <a:t>o	Keep foods off the floor and covered.</a:t>
            </a:r>
          </a:p>
          <a:p>
            <a:r>
              <a:rPr lang="en-US" dirty="0"/>
              <a:t>o	Remove excess packaging.</a:t>
            </a:r>
          </a:p>
          <a:p>
            <a:r>
              <a:rPr lang="en-US" dirty="0"/>
              <a:t>•	Rodent and insect proof the premises:</a:t>
            </a:r>
          </a:p>
          <a:p>
            <a:r>
              <a:rPr lang="en-US" dirty="0"/>
              <a:t>o	Install fly screens on windows and doors, which should be removable for cleaning.</a:t>
            </a:r>
          </a:p>
          <a:p>
            <a:r>
              <a:rPr lang="en-US" dirty="0"/>
              <a:t>o	Seal all holes and gaps larger than 6mm to prevent entry.</a:t>
            </a:r>
          </a:p>
          <a:p>
            <a:r>
              <a:rPr lang="en-US" dirty="0"/>
              <a:t>o	Keep external yards and access areas clean and free from weeds.</a:t>
            </a:r>
          </a:p>
          <a:p>
            <a:r>
              <a:rPr lang="en-US" dirty="0"/>
              <a:t>•	Bait and trap:</a:t>
            </a:r>
          </a:p>
          <a:p>
            <a:r>
              <a:rPr lang="en-US" dirty="0"/>
              <a:t>o	Hire a pest control contractor to regularly visit and inspect the premises and take necessary actions.</a:t>
            </a:r>
          </a:p>
          <a:p>
            <a:endParaRPr lang="en-US" dirty="0"/>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13</a:t>
            </a:fld>
            <a:endParaRPr lang="en-IE"/>
          </a:p>
        </p:txBody>
      </p:sp>
    </p:spTree>
    <p:extLst>
      <p:ext uri="{BB962C8B-B14F-4D97-AF65-F5344CB8AC3E}">
        <p14:creationId xmlns:p14="http://schemas.microsoft.com/office/powerpoint/2010/main" val="4291517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2618-E9A0-45CD-ACD8-AE9EA1B1DF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4608EF7-BC7B-717A-1E76-AD962FDDB1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2CAB985F-EF13-05D1-A428-2DB3C550CBE4}"/>
              </a:ext>
            </a:extLst>
          </p:cNvPr>
          <p:cNvSpPr>
            <a:spLocks noGrp="1"/>
          </p:cNvSpPr>
          <p:nvPr>
            <p:ph type="dt" sz="half" idx="10"/>
          </p:nvPr>
        </p:nvSpPr>
        <p:spPr/>
        <p:txBody>
          <a:bodyPr/>
          <a:lstStyle/>
          <a:p>
            <a:fld id="{FE82B481-A6A6-4C1E-B016-A96E1D0CEC4B}" type="datetimeFigureOut">
              <a:rPr lang="en-IE" smtClean="0"/>
              <a:t>10/05/2026</a:t>
            </a:fld>
            <a:endParaRPr lang="en-IE"/>
          </a:p>
        </p:txBody>
      </p:sp>
      <p:sp>
        <p:nvSpPr>
          <p:cNvPr id="5" name="Footer Placeholder 4">
            <a:extLst>
              <a:ext uri="{FF2B5EF4-FFF2-40B4-BE49-F238E27FC236}">
                <a16:creationId xmlns:a16="http://schemas.microsoft.com/office/drawing/2014/main" id="{48D7F10D-CAA5-EA39-CF4C-D6357976B9E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0B63DCC-3536-4A02-49E8-6309EABBBD5C}"/>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3233980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C314-64BE-47D8-13D8-F08827FBEBCC}"/>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DC6F4B9-51E9-4AF3-1D73-F7E56FA18B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BC8F88D-33F0-F9D8-1D56-5A4B40D0E18C}"/>
              </a:ext>
            </a:extLst>
          </p:cNvPr>
          <p:cNvSpPr>
            <a:spLocks noGrp="1"/>
          </p:cNvSpPr>
          <p:nvPr>
            <p:ph type="dt" sz="half" idx="10"/>
          </p:nvPr>
        </p:nvSpPr>
        <p:spPr/>
        <p:txBody>
          <a:bodyPr/>
          <a:lstStyle/>
          <a:p>
            <a:fld id="{FE82B481-A6A6-4C1E-B016-A96E1D0CEC4B}" type="datetimeFigureOut">
              <a:rPr lang="en-IE" smtClean="0"/>
              <a:t>10/05/2026</a:t>
            </a:fld>
            <a:endParaRPr lang="en-IE"/>
          </a:p>
        </p:txBody>
      </p:sp>
      <p:sp>
        <p:nvSpPr>
          <p:cNvPr id="5" name="Footer Placeholder 4">
            <a:extLst>
              <a:ext uri="{FF2B5EF4-FFF2-40B4-BE49-F238E27FC236}">
                <a16:creationId xmlns:a16="http://schemas.microsoft.com/office/drawing/2014/main" id="{BC281E4E-F2BE-A430-2FF9-D9E56685EB1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27AF146-13CA-18AA-0BCF-7B286504DF26}"/>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359123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FE31A-375D-4824-177D-36AFA5FF0A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FFD176E-0371-7B6E-6D61-D3E91CCE69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780158E-4768-6F9E-58C8-D7099BC92115}"/>
              </a:ext>
            </a:extLst>
          </p:cNvPr>
          <p:cNvSpPr>
            <a:spLocks noGrp="1"/>
          </p:cNvSpPr>
          <p:nvPr>
            <p:ph type="dt" sz="half" idx="10"/>
          </p:nvPr>
        </p:nvSpPr>
        <p:spPr/>
        <p:txBody>
          <a:bodyPr/>
          <a:lstStyle/>
          <a:p>
            <a:fld id="{FE82B481-A6A6-4C1E-B016-A96E1D0CEC4B}" type="datetimeFigureOut">
              <a:rPr lang="en-IE" smtClean="0"/>
              <a:t>10/05/2026</a:t>
            </a:fld>
            <a:endParaRPr lang="en-IE"/>
          </a:p>
        </p:txBody>
      </p:sp>
      <p:sp>
        <p:nvSpPr>
          <p:cNvPr id="5" name="Footer Placeholder 4">
            <a:extLst>
              <a:ext uri="{FF2B5EF4-FFF2-40B4-BE49-F238E27FC236}">
                <a16:creationId xmlns:a16="http://schemas.microsoft.com/office/drawing/2014/main" id="{4D5229E0-C81B-B862-5D3D-4A6C05EDE36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3DEA527-DA6C-516B-15F5-223E4C927096}"/>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1810101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CB1B-F013-DCF1-78F3-5FBE38AB172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F253C36-8570-5111-5EAA-6F115B9453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D5E463D-B9E1-D5F5-2065-FEDAC3EBD977}"/>
              </a:ext>
            </a:extLst>
          </p:cNvPr>
          <p:cNvSpPr>
            <a:spLocks noGrp="1"/>
          </p:cNvSpPr>
          <p:nvPr>
            <p:ph type="dt" sz="half" idx="10"/>
          </p:nvPr>
        </p:nvSpPr>
        <p:spPr/>
        <p:txBody>
          <a:bodyPr/>
          <a:lstStyle/>
          <a:p>
            <a:fld id="{FE82B481-A6A6-4C1E-B016-A96E1D0CEC4B}" type="datetimeFigureOut">
              <a:rPr lang="en-IE" smtClean="0"/>
              <a:t>10/05/2026</a:t>
            </a:fld>
            <a:endParaRPr lang="en-IE"/>
          </a:p>
        </p:txBody>
      </p:sp>
      <p:sp>
        <p:nvSpPr>
          <p:cNvPr id="5" name="Footer Placeholder 4">
            <a:extLst>
              <a:ext uri="{FF2B5EF4-FFF2-40B4-BE49-F238E27FC236}">
                <a16:creationId xmlns:a16="http://schemas.microsoft.com/office/drawing/2014/main" id="{4356D8A2-BF8E-F1DE-371C-34FF86CE163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205EFFD-AD31-F5EA-96EB-AE610ABFB041}"/>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407804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EE2B5-D596-331D-78DF-A983FA766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352837E2-BB12-CCEB-EF98-6C3FFC7BD3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6AC6DC-4320-977B-FB83-204F51518A2E}"/>
              </a:ext>
            </a:extLst>
          </p:cNvPr>
          <p:cNvSpPr>
            <a:spLocks noGrp="1"/>
          </p:cNvSpPr>
          <p:nvPr>
            <p:ph type="dt" sz="half" idx="10"/>
          </p:nvPr>
        </p:nvSpPr>
        <p:spPr/>
        <p:txBody>
          <a:bodyPr/>
          <a:lstStyle/>
          <a:p>
            <a:fld id="{FE82B481-A6A6-4C1E-B016-A96E1D0CEC4B}" type="datetimeFigureOut">
              <a:rPr lang="en-IE" smtClean="0"/>
              <a:t>10/05/2026</a:t>
            </a:fld>
            <a:endParaRPr lang="en-IE"/>
          </a:p>
        </p:txBody>
      </p:sp>
      <p:sp>
        <p:nvSpPr>
          <p:cNvPr id="5" name="Footer Placeholder 4">
            <a:extLst>
              <a:ext uri="{FF2B5EF4-FFF2-40B4-BE49-F238E27FC236}">
                <a16:creationId xmlns:a16="http://schemas.microsoft.com/office/drawing/2014/main" id="{27A2F192-C08C-D303-960F-38ECD0CBDC3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C0E8338-3E9D-D9EB-1790-21E1CA7FC903}"/>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184758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11A30-9787-5A99-69A2-3F154F75677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5290053-F51D-993D-0BE7-A724911D00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5D489961-234C-C5C7-E903-E500A511A6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40475AA4-7760-3543-7368-B71C99F0A278}"/>
              </a:ext>
            </a:extLst>
          </p:cNvPr>
          <p:cNvSpPr>
            <a:spLocks noGrp="1"/>
          </p:cNvSpPr>
          <p:nvPr>
            <p:ph type="dt" sz="half" idx="10"/>
          </p:nvPr>
        </p:nvSpPr>
        <p:spPr/>
        <p:txBody>
          <a:bodyPr/>
          <a:lstStyle/>
          <a:p>
            <a:fld id="{FE82B481-A6A6-4C1E-B016-A96E1D0CEC4B}" type="datetimeFigureOut">
              <a:rPr lang="en-IE" smtClean="0"/>
              <a:t>10/05/2026</a:t>
            </a:fld>
            <a:endParaRPr lang="en-IE"/>
          </a:p>
        </p:txBody>
      </p:sp>
      <p:sp>
        <p:nvSpPr>
          <p:cNvPr id="6" name="Footer Placeholder 5">
            <a:extLst>
              <a:ext uri="{FF2B5EF4-FFF2-40B4-BE49-F238E27FC236}">
                <a16:creationId xmlns:a16="http://schemas.microsoft.com/office/drawing/2014/main" id="{14FA040B-82A8-C8B7-AB9D-ADC4C4DA8AB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961C86C-61E3-EF24-50D8-3C8726045A95}"/>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2271639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403EE-AEE2-B26E-0E7F-D51F1ED9BB0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C87A2B4-C6F3-662C-239A-55862BFE3A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A80807-B3E1-6377-E5B4-30E682647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2BDD009-0BC9-6CD9-786D-D20141E678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9D70C7-FE0A-1F90-0B73-C6BCADBACD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3EE9233-93C2-ABD8-4B8E-0A8F383650FE}"/>
              </a:ext>
            </a:extLst>
          </p:cNvPr>
          <p:cNvSpPr>
            <a:spLocks noGrp="1"/>
          </p:cNvSpPr>
          <p:nvPr>
            <p:ph type="dt" sz="half" idx="10"/>
          </p:nvPr>
        </p:nvSpPr>
        <p:spPr/>
        <p:txBody>
          <a:bodyPr/>
          <a:lstStyle/>
          <a:p>
            <a:fld id="{FE82B481-A6A6-4C1E-B016-A96E1D0CEC4B}" type="datetimeFigureOut">
              <a:rPr lang="en-IE" smtClean="0"/>
              <a:t>10/05/2026</a:t>
            </a:fld>
            <a:endParaRPr lang="en-IE"/>
          </a:p>
        </p:txBody>
      </p:sp>
      <p:sp>
        <p:nvSpPr>
          <p:cNvPr id="8" name="Footer Placeholder 7">
            <a:extLst>
              <a:ext uri="{FF2B5EF4-FFF2-40B4-BE49-F238E27FC236}">
                <a16:creationId xmlns:a16="http://schemas.microsoft.com/office/drawing/2014/main" id="{44879971-3D1F-0D71-386F-71E4FB2FC7BE}"/>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B13859F-D01E-7E72-6552-8F1A9DC9CCB6}"/>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1278684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C814E-9D70-A49F-0FF6-E27F24C37D33}"/>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5A3F2FC0-387A-4BC8-600F-25E669DB2275}"/>
              </a:ext>
            </a:extLst>
          </p:cNvPr>
          <p:cNvSpPr>
            <a:spLocks noGrp="1"/>
          </p:cNvSpPr>
          <p:nvPr>
            <p:ph type="dt" sz="half" idx="10"/>
          </p:nvPr>
        </p:nvSpPr>
        <p:spPr/>
        <p:txBody>
          <a:bodyPr/>
          <a:lstStyle/>
          <a:p>
            <a:fld id="{FE82B481-A6A6-4C1E-B016-A96E1D0CEC4B}" type="datetimeFigureOut">
              <a:rPr lang="en-IE" smtClean="0"/>
              <a:t>10/05/2026</a:t>
            </a:fld>
            <a:endParaRPr lang="en-IE"/>
          </a:p>
        </p:txBody>
      </p:sp>
      <p:sp>
        <p:nvSpPr>
          <p:cNvPr id="4" name="Footer Placeholder 3">
            <a:extLst>
              <a:ext uri="{FF2B5EF4-FFF2-40B4-BE49-F238E27FC236}">
                <a16:creationId xmlns:a16="http://schemas.microsoft.com/office/drawing/2014/main" id="{0F53C59D-BB4B-4189-EB76-542738E67743}"/>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E8DDAA16-414C-E3A7-73E1-6662ED10A633}"/>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3867473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C6794A-EC89-82AE-32B1-1413250AF0CD}"/>
              </a:ext>
            </a:extLst>
          </p:cNvPr>
          <p:cNvSpPr>
            <a:spLocks noGrp="1"/>
          </p:cNvSpPr>
          <p:nvPr>
            <p:ph type="dt" sz="half" idx="10"/>
          </p:nvPr>
        </p:nvSpPr>
        <p:spPr/>
        <p:txBody>
          <a:bodyPr/>
          <a:lstStyle/>
          <a:p>
            <a:fld id="{FE82B481-A6A6-4C1E-B016-A96E1D0CEC4B}" type="datetimeFigureOut">
              <a:rPr lang="en-IE" smtClean="0"/>
              <a:t>10/05/2026</a:t>
            </a:fld>
            <a:endParaRPr lang="en-IE"/>
          </a:p>
        </p:txBody>
      </p:sp>
      <p:sp>
        <p:nvSpPr>
          <p:cNvPr id="3" name="Footer Placeholder 2">
            <a:extLst>
              <a:ext uri="{FF2B5EF4-FFF2-40B4-BE49-F238E27FC236}">
                <a16:creationId xmlns:a16="http://schemas.microsoft.com/office/drawing/2014/main" id="{BB51DE24-A80A-73B8-2E3A-3CA86F3EE283}"/>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C7573A80-ED07-2837-BD91-14ADC90781D7}"/>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2034630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D31A2-04AB-FED3-A003-F54E6264D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D14A05A5-A6ED-1AE4-AFAB-796795FFBA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D7BE28C2-B927-B6E4-F97C-B8B50EF44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2548EE-4E9C-C296-9D36-8135513F794A}"/>
              </a:ext>
            </a:extLst>
          </p:cNvPr>
          <p:cNvSpPr>
            <a:spLocks noGrp="1"/>
          </p:cNvSpPr>
          <p:nvPr>
            <p:ph type="dt" sz="half" idx="10"/>
          </p:nvPr>
        </p:nvSpPr>
        <p:spPr/>
        <p:txBody>
          <a:bodyPr/>
          <a:lstStyle/>
          <a:p>
            <a:fld id="{FE82B481-A6A6-4C1E-B016-A96E1D0CEC4B}" type="datetimeFigureOut">
              <a:rPr lang="en-IE" smtClean="0"/>
              <a:t>10/05/2026</a:t>
            </a:fld>
            <a:endParaRPr lang="en-IE"/>
          </a:p>
        </p:txBody>
      </p:sp>
      <p:sp>
        <p:nvSpPr>
          <p:cNvPr id="6" name="Footer Placeholder 5">
            <a:extLst>
              <a:ext uri="{FF2B5EF4-FFF2-40B4-BE49-F238E27FC236}">
                <a16:creationId xmlns:a16="http://schemas.microsoft.com/office/drawing/2014/main" id="{AEA2E915-0C2D-9628-58F8-065628A9C76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AAACD21-139A-EA4D-B266-4B5465E24F56}"/>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755162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56DCD-2F23-574D-0B9E-3C3863FDA9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7BC924A6-1141-7BA6-219A-29A33DF10A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FE67B500-C12D-6645-2EA3-C49330AA4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35DADB-04CF-6D11-C5C6-14E8E5AF088C}"/>
              </a:ext>
            </a:extLst>
          </p:cNvPr>
          <p:cNvSpPr>
            <a:spLocks noGrp="1"/>
          </p:cNvSpPr>
          <p:nvPr>
            <p:ph type="dt" sz="half" idx="10"/>
          </p:nvPr>
        </p:nvSpPr>
        <p:spPr/>
        <p:txBody>
          <a:bodyPr/>
          <a:lstStyle/>
          <a:p>
            <a:fld id="{FE82B481-A6A6-4C1E-B016-A96E1D0CEC4B}" type="datetimeFigureOut">
              <a:rPr lang="en-IE" smtClean="0"/>
              <a:t>10/05/2026</a:t>
            </a:fld>
            <a:endParaRPr lang="en-IE"/>
          </a:p>
        </p:txBody>
      </p:sp>
      <p:sp>
        <p:nvSpPr>
          <p:cNvPr id="6" name="Footer Placeholder 5">
            <a:extLst>
              <a:ext uri="{FF2B5EF4-FFF2-40B4-BE49-F238E27FC236}">
                <a16:creationId xmlns:a16="http://schemas.microsoft.com/office/drawing/2014/main" id="{D26C027F-3EC9-DDA5-66E8-E442DDD5F89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98377CE-9154-2383-604F-71C147BABAE4}"/>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1063740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4CF8EA-A323-3E3D-0C80-0E3882C8EE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4B2C3C6-A19D-0C99-7536-277440EC21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D2C5DED-8BD2-8BDD-BFFE-FB0FBF3877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82B481-A6A6-4C1E-B016-A96E1D0CEC4B}" type="datetimeFigureOut">
              <a:rPr lang="en-IE" smtClean="0"/>
              <a:t>10/05/2026</a:t>
            </a:fld>
            <a:endParaRPr lang="en-IE"/>
          </a:p>
        </p:txBody>
      </p:sp>
      <p:sp>
        <p:nvSpPr>
          <p:cNvPr id="5" name="Footer Placeholder 4">
            <a:extLst>
              <a:ext uri="{FF2B5EF4-FFF2-40B4-BE49-F238E27FC236}">
                <a16:creationId xmlns:a16="http://schemas.microsoft.com/office/drawing/2014/main" id="{DA965E91-68AD-BB1A-2B08-87CC63F21E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9C50C849-B50C-96CF-BBD9-CCCC571FD2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CEDF58-6C62-4385-8006-E80102259052}" type="slidenum">
              <a:rPr lang="en-IE" smtClean="0"/>
              <a:t>‹#›</a:t>
            </a:fld>
            <a:endParaRPr lang="en-IE"/>
          </a:p>
        </p:txBody>
      </p:sp>
    </p:spTree>
    <p:extLst>
      <p:ext uri="{BB962C8B-B14F-4D97-AF65-F5344CB8AC3E}">
        <p14:creationId xmlns:p14="http://schemas.microsoft.com/office/powerpoint/2010/main" val="3627015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92DFA-D938-FA55-1E07-D9060E6103C0}"/>
              </a:ext>
            </a:extLst>
          </p:cNvPr>
          <p:cNvSpPr>
            <a:spLocks noGrp="1"/>
          </p:cNvSpPr>
          <p:nvPr>
            <p:ph type="ctrTitle"/>
          </p:nvPr>
        </p:nvSpPr>
        <p:spPr/>
        <p:txBody>
          <a:bodyPr/>
          <a:lstStyle/>
          <a:p>
            <a:r>
              <a:rPr lang="en-US" dirty="0">
                <a:solidFill>
                  <a:srgbClr val="FF0000"/>
                </a:solidFill>
              </a:rPr>
              <a:t>Unit 5:</a:t>
            </a:r>
            <a:endParaRPr lang="en-IE" dirty="0">
              <a:solidFill>
                <a:srgbClr val="FF0000"/>
              </a:solidFill>
            </a:endParaRPr>
          </a:p>
        </p:txBody>
      </p:sp>
      <p:sp>
        <p:nvSpPr>
          <p:cNvPr id="3" name="Subtitle 2">
            <a:extLst>
              <a:ext uri="{FF2B5EF4-FFF2-40B4-BE49-F238E27FC236}">
                <a16:creationId xmlns:a16="http://schemas.microsoft.com/office/drawing/2014/main" id="{328B7517-31FA-DBF4-2230-C00B693943F2}"/>
              </a:ext>
            </a:extLst>
          </p:cNvPr>
          <p:cNvSpPr>
            <a:spLocks noGrp="1"/>
          </p:cNvSpPr>
          <p:nvPr>
            <p:ph type="subTitle" idx="1"/>
          </p:nvPr>
        </p:nvSpPr>
        <p:spPr/>
        <p:txBody>
          <a:bodyPr>
            <a:normAutofit/>
          </a:bodyPr>
          <a:lstStyle/>
          <a:p>
            <a:r>
              <a:rPr lang="en-US" sz="3200" dirty="0">
                <a:solidFill>
                  <a:srgbClr val="FF0000"/>
                </a:solidFill>
              </a:rPr>
              <a:t>Layout, Design, Services, Water and </a:t>
            </a:r>
            <a:r>
              <a:rPr lang="en-US" sz="3200" dirty="0" err="1">
                <a:solidFill>
                  <a:srgbClr val="FF0000"/>
                </a:solidFill>
              </a:rPr>
              <a:t>lce</a:t>
            </a:r>
            <a:endParaRPr lang="en-IE" sz="3200" dirty="0">
              <a:solidFill>
                <a:srgbClr val="FF0000"/>
              </a:solidFill>
            </a:endParaRPr>
          </a:p>
        </p:txBody>
      </p:sp>
    </p:spTree>
    <p:extLst>
      <p:ext uri="{BB962C8B-B14F-4D97-AF65-F5344CB8AC3E}">
        <p14:creationId xmlns:p14="http://schemas.microsoft.com/office/powerpoint/2010/main" val="3502696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solidFill>
                  <a:srgbClr val="FF0000"/>
                </a:solidFill>
              </a:rPr>
              <a:t>Unit 5 Scenario Activity</a:t>
            </a:r>
          </a:p>
        </p:txBody>
      </p:sp>
      <p:sp>
        <p:nvSpPr>
          <p:cNvPr id="3" name="Content Placeholder 2"/>
          <p:cNvSpPr>
            <a:spLocks noGrp="1"/>
          </p:cNvSpPr>
          <p:nvPr>
            <p:ph idx="1"/>
          </p:nvPr>
        </p:nvSpPr>
        <p:spPr/>
        <p:txBody>
          <a:bodyPr/>
          <a:lstStyle/>
          <a:p>
            <a:pPr>
              <a:defRPr sz="2200"/>
            </a:pPr>
            <a:r>
              <a:rPr dirty="0">
                <a:solidFill>
                  <a:srgbClr val="FF0000"/>
                </a:solidFill>
              </a:rPr>
              <a:t>An ice scoop is stored directly inside the ice machine with the handle touching the ice.</a:t>
            </a:r>
          </a:p>
          <a:p>
            <a:pPr>
              <a:defRPr sz="2200"/>
            </a:pPr>
            <a:r>
              <a:rPr dirty="0">
                <a:solidFill>
                  <a:srgbClr val="FF0000"/>
                </a:solidFill>
              </a:rPr>
              <a:t>• Identify the food safety risk.</a:t>
            </a:r>
          </a:p>
          <a:p>
            <a:pPr>
              <a:defRPr sz="2200"/>
            </a:pPr>
            <a:r>
              <a:rPr dirty="0">
                <a:solidFill>
                  <a:srgbClr val="FF0000"/>
                </a:solidFill>
              </a:rPr>
              <a:t>• What contamination could occur?</a:t>
            </a:r>
          </a:p>
          <a:p>
            <a:pPr>
              <a:defRPr sz="2200"/>
            </a:pPr>
            <a:r>
              <a:rPr dirty="0">
                <a:solidFill>
                  <a:srgbClr val="FF0000"/>
                </a:solidFill>
              </a:rPr>
              <a:t>• What corrective action should staff take?</a:t>
            </a:r>
          </a:p>
          <a:p>
            <a:pPr>
              <a:defRPr sz="2200"/>
            </a:pPr>
            <a:r>
              <a:rPr dirty="0">
                <a:solidFill>
                  <a:srgbClr val="FF0000"/>
                </a:solidFill>
              </a:rPr>
              <a:t>• What other controls should be in place?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4F34F-0F28-34A6-D54F-7E5BD5891BF8}"/>
              </a:ext>
            </a:extLst>
          </p:cNvPr>
          <p:cNvSpPr>
            <a:spLocks noGrp="1"/>
          </p:cNvSpPr>
          <p:nvPr>
            <p:ph type="ctrTitle"/>
          </p:nvPr>
        </p:nvSpPr>
        <p:spPr/>
        <p:txBody>
          <a:bodyPr>
            <a:normAutofit fontScale="90000"/>
          </a:bodyPr>
          <a:lstStyle/>
          <a:p>
            <a:r>
              <a:rPr lang="en-US" dirty="0">
                <a:solidFill>
                  <a:srgbClr val="FF0000"/>
                </a:solidFill>
              </a:rPr>
              <a:t>Unit 6. Pest, Waste and Maintenance Control.</a:t>
            </a:r>
            <a:br>
              <a:rPr lang="en-US" dirty="0"/>
            </a:br>
            <a:endParaRPr lang="en-IE" dirty="0"/>
          </a:p>
        </p:txBody>
      </p:sp>
      <p:sp>
        <p:nvSpPr>
          <p:cNvPr id="5" name="Subtitle 4">
            <a:extLst>
              <a:ext uri="{FF2B5EF4-FFF2-40B4-BE49-F238E27FC236}">
                <a16:creationId xmlns:a16="http://schemas.microsoft.com/office/drawing/2014/main" id="{CF94C622-B052-EB12-1162-6EA85427A9D6}"/>
              </a:ext>
            </a:extLst>
          </p:cNvPr>
          <p:cNvSpPr>
            <a:spLocks noGrp="1"/>
          </p:cNvSpPr>
          <p:nvPr>
            <p:ph type="subTitle" idx="1"/>
          </p:nvPr>
        </p:nvSpPr>
        <p:spPr/>
        <p:txBody>
          <a:bodyPr/>
          <a:lstStyle/>
          <a:p>
            <a:endParaRPr lang="en-IE"/>
          </a:p>
        </p:txBody>
      </p:sp>
    </p:spTree>
    <p:extLst>
      <p:ext uri="{BB962C8B-B14F-4D97-AF65-F5344CB8AC3E}">
        <p14:creationId xmlns:p14="http://schemas.microsoft.com/office/powerpoint/2010/main" val="1084595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4CC7A-696C-AA45-6E9E-B4668AE90153}"/>
              </a:ext>
            </a:extLst>
          </p:cNvPr>
          <p:cNvSpPr>
            <a:spLocks noGrp="1"/>
          </p:cNvSpPr>
          <p:nvPr>
            <p:ph type="title"/>
          </p:nvPr>
        </p:nvSpPr>
        <p:spPr/>
        <p:txBody>
          <a:bodyPr/>
          <a:lstStyle/>
          <a:p>
            <a:r>
              <a:rPr lang="en-US" dirty="0"/>
              <a:t>Unit 6. Pest, Waste and Maintenance Control.</a:t>
            </a:r>
            <a:br>
              <a:rPr lang="en-US" dirty="0"/>
            </a:br>
            <a:endParaRPr lang="en-IE" dirty="0"/>
          </a:p>
        </p:txBody>
      </p:sp>
      <p:sp>
        <p:nvSpPr>
          <p:cNvPr id="3" name="Content Placeholder 2">
            <a:extLst>
              <a:ext uri="{FF2B5EF4-FFF2-40B4-BE49-F238E27FC236}">
                <a16:creationId xmlns:a16="http://schemas.microsoft.com/office/drawing/2014/main" id="{355C87DE-5885-5FD6-3874-FA9678CDEE39}"/>
              </a:ext>
            </a:extLst>
          </p:cNvPr>
          <p:cNvSpPr>
            <a:spLocks noGrp="1"/>
          </p:cNvSpPr>
          <p:nvPr>
            <p:ph idx="1"/>
          </p:nvPr>
        </p:nvSpPr>
        <p:spPr/>
        <p:txBody>
          <a:bodyPr/>
          <a:lstStyle/>
          <a:p>
            <a:pPr marL="0" indent="0">
              <a:buNone/>
            </a:pPr>
            <a:r>
              <a:rPr lang="en-US" dirty="0"/>
              <a:t>Learners will be able to:</a:t>
            </a:r>
          </a:p>
          <a:p>
            <a:r>
              <a:rPr lang="en-US" dirty="0"/>
              <a:t>Distinguish between the different types of pests and signs of their activity</a:t>
            </a:r>
          </a:p>
          <a:p>
            <a:r>
              <a:rPr lang="en-US" dirty="0"/>
              <a:t> Explain how pests pose a risk to food safety</a:t>
            </a:r>
          </a:p>
          <a:p>
            <a:r>
              <a:rPr lang="en-US" dirty="0"/>
              <a:t>Manage internal and external waste in a food environment</a:t>
            </a:r>
          </a:p>
          <a:p>
            <a:r>
              <a:rPr lang="en-US" dirty="0"/>
              <a:t>Maintain equipment and premises</a:t>
            </a:r>
          </a:p>
          <a:p>
            <a:r>
              <a:rPr lang="en-US" dirty="0"/>
              <a:t>Implement corrective actions when require</a:t>
            </a:r>
          </a:p>
          <a:p>
            <a:endParaRPr lang="en-IE" dirty="0"/>
          </a:p>
        </p:txBody>
      </p:sp>
    </p:spTree>
    <p:extLst>
      <p:ext uri="{BB962C8B-B14F-4D97-AF65-F5344CB8AC3E}">
        <p14:creationId xmlns:p14="http://schemas.microsoft.com/office/powerpoint/2010/main" val="3766542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DC2B6-F37C-85A9-1A53-F893DBEADD6B}"/>
              </a:ext>
            </a:extLst>
          </p:cNvPr>
          <p:cNvSpPr>
            <a:spLocks noGrp="1"/>
          </p:cNvSpPr>
          <p:nvPr>
            <p:ph type="title"/>
          </p:nvPr>
        </p:nvSpPr>
        <p:spPr/>
        <p:txBody>
          <a:bodyPr/>
          <a:lstStyle/>
          <a:p>
            <a:r>
              <a:rPr lang="en-US" dirty="0"/>
              <a:t>Main Types of Food Pests</a:t>
            </a:r>
            <a:endParaRPr lang="en-IE" dirty="0"/>
          </a:p>
        </p:txBody>
      </p:sp>
      <p:sp>
        <p:nvSpPr>
          <p:cNvPr id="3" name="Content Placeholder 2">
            <a:extLst>
              <a:ext uri="{FF2B5EF4-FFF2-40B4-BE49-F238E27FC236}">
                <a16:creationId xmlns:a16="http://schemas.microsoft.com/office/drawing/2014/main" id="{0BF5BE0E-191A-6694-1091-381AED62B26E}"/>
              </a:ext>
            </a:extLst>
          </p:cNvPr>
          <p:cNvSpPr>
            <a:spLocks noGrp="1"/>
          </p:cNvSpPr>
          <p:nvPr>
            <p:ph idx="1"/>
          </p:nvPr>
        </p:nvSpPr>
        <p:spPr/>
        <p:txBody>
          <a:bodyPr/>
          <a:lstStyle/>
          <a:p>
            <a:r>
              <a:rPr lang="en-IE" dirty="0"/>
              <a:t>Rodents</a:t>
            </a:r>
          </a:p>
          <a:p>
            <a:r>
              <a:rPr lang="en-IE" dirty="0"/>
              <a:t>Insects </a:t>
            </a:r>
          </a:p>
          <a:p>
            <a:endParaRPr lang="en-IE" dirty="0"/>
          </a:p>
          <a:p>
            <a:pPr marL="0" indent="0">
              <a:buNone/>
            </a:pPr>
            <a:r>
              <a:rPr lang="en-IE" b="1" dirty="0"/>
              <a:t>Controls: </a:t>
            </a:r>
          </a:p>
          <a:p>
            <a:pPr marL="0" indent="0">
              <a:buNone/>
            </a:pPr>
            <a:r>
              <a:rPr lang="en-IE" dirty="0"/>
              <a:t>•	Good Housekeeping</a:t>
            </a:r>
          </a:p>
          <a:p>
            <a:pPr marL="0" indent="0">
              <a:buNone/>
            </a:pPr>
            <a:r>
              <a:rPr lang="en-IE" dirty="0"/>
              <a:t>•	Inspect All Food Deliveries</a:t>
            </a:r>
          </a:p>
          <a:p>
            <a:pPr marL="0" indent="0">
              <a:buNone/>
            </a:pPr>
            <a:r>
              <a:rPr lang="en-US" dirty="0"/>
              <a:t>•	Rodent and Insect Proof the Premises</a:t>
            </a:r>
          </a:p>
          <a:p>
            <a:pPr marL="0" indent="0">
              <a:buNone/>
            </a:pPr>
            <a:r>
              <a:rPr lang="en-IE" dirty="0"/>
              <a:t>•	Bait and Trap</a:t>
            </a:r>
          </a:p>
        </p:txBody>
      </p:sp>
      <p:pic>
        <p:nvPicPr>
          <p:cNvPr id="4" name="Picture 3">
            <a:extLst>
              <a:ext uri="{FF2B5EF4-FFF2-40B4-BE49-F238E27FC236}">
                <a16:creationId xmlns:a16="http://schemas.microsoft.com/office/drawing/2014/main" id="{4FC5F8D5-DFB5-BA36-4191-8E974A627614}"/>
              </a:ext>
            </a:extLst>
          </p:cNvPr>
          <p:cNvPicPr>
            <a:picLocks noChangeAspect="1"/>
          </p:cNvPicPr>
          <p:nvPr/>
        </p:nvPicPr>
        <p:blipFill>
          <a:blip r:embed="rId3"/>
          <a:stretch>
            <a:fillRect/>
          </a:stretch>
        </p:blipFill>
        <p:spPr>
          <a:xfrm>
            <a:off x="3838575" y="1280746"/>
            <a:ext cx="4514850" cy="2362200"/>
          </a:xfrm>
          <a:prstGeom prst="rect">
            <a:avLst/>
          </a:prstGeom>
        </p:spPr>
      </p:pic>
      <p:pic>
        <p:nvPicPr>
          <p:cNvPr id="5" name="Picture 4">
            <a:extLst>
              <a:ext uri="{FF2B5EF4-FFF2-40B4-BE49-F238E27FC236}">
                <a16:creationId xmlns:a16="http://schemas.microsoft.com/office/drawing/2014/main" id="{761EC494-6FEE-BE4A-FADA-E5E788E8970E}"/>
              </a:ext>
            </a:extLst>
          </p:cNvPr>
          <p:cNvPicPr>
            <a:picLocks noChangeAspect="1"/>
          </p:cNvPicPr>
          <p:nvPr/>
        </p:nvPicPr>
        <p:blipFill>
          <a:blip r:embed="rId4"/>
          <a:stretch>
            <a:fillRect/>
          </a:stretch>
        </p:blipFill>
        <p:spPr>
          <a:xfrm>
            <a:off x="8342924" y="1497990"/>
            <a:ext cx="3432906" cy="1931010"/>
          </a:xfrm>
          <a:prstGeom prst="rect">
            <a:avLst/>
          </a:prstGeom>
        </p:spPr>
      </p:pic>
    </p:spTree>
    <p:extLst>
      <p:ext uri="{BB962C8B-B14F-4D97-AF65-F5344CB8AC3E}">
        <p14:creationId xmlns:p14="http://schemas.microsoft.com/office/powerpoint/2010/main" val="3483717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F3B81-7C4D-7317-69AB-484BF1D1E1A9}"/>
              </a:ext>
            </a:extLst>
          </p:cNvPr>
          <p:cNvSpPr>
            <a:spLocks noGrp="1"/>
          </p:cNvSpPr>
          <p:nvPr>
            <p:ph type="title"/>
          </p:nvPr>
        </p:nvSpPr>
        <p:spPr/>
        <p:txBody>
          <a:bodyPr/>
          <a:lstStyle/>
          <a:p>
            <a:r>
              <a:rPr lang="en-IE" dirty="0"/>
              <a:t>Bird &amp; Insect Control</a:t>
            </a:r>
          </a:p>
        </p:txBody>
      </p:sp>
      <p:sp>
        <p:nvSpPr>
          <p:cNvPr id="3" name="Content Placeholder 2">
            <a:extLst>
              <a:ext uri="{FF2B5EF4-FFF2-40B4-BE49-F238E27FC236}">
                <a16:creationId xmlns:a16="http://schemas.microsoft.com/office/drawing/2014/main" id="{3AA71BC0-C325-663A-EB54-0D10B057A418}"/>
              </a:ext>
            </a:extLst>
          </p:cNvPr>
          <p:cNvSpPr>
            <a:spLocks noGrp="1"/>
          </p:cNvSpPr>
          <p:nvPr>
            <p:ph idx="1"/>
          </p:nvPr>
        </p:nvSpPr>
        <p:spPr/>
        <p:txBody>
          <a:bodyPr/>
          <a:lstStyle/>
          <a:p>
            <a:pPr marL="0" indent="0">
              <a:buNone/>
            </a:pPr>
            <a:r>
              <a:rPr lang="en-IE" dirty="0"/>
              <a:t>Using Electronic Fly Killers:</a:t>
            </a:r>
          </a:p>
          <a:p>
            <a:pPr marL="0" indent="0">
              <a:buNone/>
            </a:pPr>
            <a:r>
              <a:rPr lang="en-IE" dirty="0"/>
              <a:t>•	Operation</a:t>
            </a:r>
          </a:p>
          <a:p>
            <a:pPr marL="0" indent="0">
              <a:buNone/>
            </a:pPr>
            <a:r>
              <a:rPr lang="en-IE" dirty="0"/>
              <a:t>•	Placement</a:t>
            </a:r>
          </a:p>
          <a:p>
            <a:pPr marL="0" indent="0">
              <a:buNone/>
            </a:pPr>
            <a:r>
              <a:rPr lang="en-IE" dirty="0"/>
              <a:t>•	Maintenance</a:t>
            </a:r>
          </a:p>
        </p:txBody>
      </p:sp>
      <p:pic>
        <p:nvPicPr>
          <p:cNvPr id="4" name="Picture 3">
            <a:extLst>
              <a:ext uri="{FF2B5EF4-FFF2-40B4-BE49-F238E27FC236}">
                <a16:creationId xmlns:a16="http://schemas.microsoft.com/office/drawing/2014/main" id="{5A736139-F8F5-1064-E397-2774CBA591B3}"/>
              </a:ext>
            </a:extLst>
          </p:cNvPr>
          <p:cNvPicPr>
            <a:picLocks noChangeAspect="1"/>
          </p:cNvPicPr>
          <p:nvPr/>
        </p:nvPicPr>
        <p:blipFill>
          <a:blip r:embed="rId3"/>
          <a:stretch>
            <a:fillRect/>
          </a:stretch>
        </p:blipFill>
        <p:spPr>
          <a:xfrm>
            <a:off x="7002462" y="1561368"/>
            <a:ext cx="4351338" cy="4351338"/>
          </a:xfrm>
          <a:prstGeom prst="rect">
            <a:avLst/>
          </a:prstGeom>
        </p:spPr>
      </p:pic>
    </p:spTree>
    <p:extLst>
      <p:ext uri="{BB962C8B-B14F-4D97-AF65-F5344CB8AC3E}">
        <p14:creationId xmlns:p14="http://schemas.microsoft.com/office/powerpoint/2010/main" val="3394012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A42F3-7CB9-7235-4D26-97BB4424DC0C}"/>
              </a:ext>
            </a:extLst>
          </p:cNvPr>
          <p:cNvSpPr>
            <a:spLocks noGrp="1"/>
          </p:cNvSpPr>
          <p:nvPr>
            <p:ph type="title"/>
          </p:nvPr>
        </p:nvSpPr>
        <p:spPr/>
        <p:txBody>
          <a:bodyPr/>
          <a:lstStyle/>
          <a:p>
            <a:r>
              <a:rPr lang="en-IE" dirty="0"/>
              <a:t>Pest Control &amp; the Contractor</a:t>
            </a:r>
          </a:p>
        </p:txBody>
      </p:sp>
      <p:sp>
        <p:nvSpPr>
          <p:cNvPr id="3" name="Content Placeholder 2">
            <a:extLst>
              <a:ext uri="{FF2B5EF4-FFF2-40B4-BE49-F238E27FC236}">
                <a16:creationId xmlns:a16="http://schemas.microsoft.com/office/drawing/2014/main" id="{DC515D19-1ACD-CFD3-FAFE-4EEB9FA5B2AE}"/>
              </a:ext>
            </a:extLst>
          </p:cNvPr>
          <p:cNvSpPr>
            <a:spLocks noGrp="1"/>
          </p:cNvSpPr>
          <p:nvPr>
            <p:ph idx="1"/>
          </p:nvPr>
        </p:nvSpPr>
        <p:spPr/>
        <p:txBody>
          <a:bodyPr/>
          <a:lstStyle/>
          <a:p>
            <a:pPr marL="0" indent="0">
              <a:buNone/>
            </a:pPr>
            <a:r>
              <a:rPr lang="en-IE" dirty="0"/>
              <a:t>•	Reputation and Licensing</a:t>
            </a:r>
          </a:p>
          <a:p>
            <a:pPr marL="0" indent="0">
              <a:buNone/>
            </a:pPr>
            <a:r>
              <a:rPr lang="en-IE" dirty="0"/>
              <a:t>•	Staff Competence</a:t>
            </a:r>
          </a:p>
          <a:p>
            <a:pPr marL="0" indent="0">
              <a:buNone/>
            </a:pPr>
            <a:r>
              <a:rPr lang="en-IE" dirty="0"/>
              <a:t>•	Site Mapping</a:t>
            </a:r>
          </a:p>
          <a:p>
            <a:pPr marL="0" indent="0">
              <a:buNone/>
            </a:pPr>
            <a:r>
              <a:rPr lang="en-IE" dirty="0"/>
              <a:t>•	Frequency of Visits</a:t>
            </a:r>
          </a:p>
          <a:p>
            <a:pPr marL="0" indent="0">
              <a:buNone/>
            </a:pPr>
            <a:r>
              <a:rPr lang="en-IE" dirty="0"/>
              <a:t>•	Documentation</a:t>
            </a:r>
          </a:p>
        </p:txBody>
      </p:sp>
      <p:pic>
        <p:nvPicPr>
          <p:cNvPr id="4" name="Picture 3">
            <a:extLst>
              <a:ext uri="{FF2B5EF4-FFF2-40B4-BE49-F238E27FC236}">
                <a16:creationId xmlns:a16="http://schemas.microsoft.com/office/drawing/2014/main" id="{15FD9643-A088-B98B-47D9-E0E1696C87EC}"/>
              </a:ext>
            </a:extLst>
          </p:cNvPr>
          <p:cNvPicPr>
            <a:picLocks noChangeAspect="1"/>
          </p:cNvPicPr>
          <p:nvPr/>
        </p:nvPicPr>
        <p:blipFill>
          <a:blip r:embed="rId3"/>
          <a:stretch>
            <a:fillRect/>
          </a:stretch>
        </p:blipFill>
        <p:spPr>
          <a:xfrm>
            <a:off x="6682154" y="1772871"/>
            <a:ext cx="5230778" cy="3912867"/>
          </a:xfrm>
          <a:prstGeom prst="rect">
            <a:avLst/>
          </a:prstGeom>
        </p:spPr>
      </p:pic>
    </p:spTree>
    <p:extLst>
      <p:ext uri="{BB962C8B-B14F-4D97-AF65-F5344CB8AC3E}">
        <p14:creationId xmlns:p14="http://schemas.microsoft.com/office/powerpoint/2010/main" val="4034875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1AAD7-A74D-B418-A229-E9112461F683}"/>
              </a:ext>
            </a:extLst>
          </p:cNvPr>
          <p:cNvSpPr>
            <a:spLocks noGrp="1"/>
          </p:cNvSpPr>
          <p:nvPr>
            <p:ph type="title"/>
          </p:nvPr>
        </p:nvSpPr>
        <p:spPr/>
        <p:txBody>
          <a:bodyPr/>
          <a:lstStyle/>
          <a:p>
            <a:r>
              <a:rPr lang="en-IE" dirty="0"/>
              <a:t>Infestation Management</a:t>
            </a:r>
          </a:p>
        </p:txBody>
      </p:sp>
      <p:sp>
        <p:nvSpPr>
          <p:cNvPr id="3" name="Content Placeholder 2">
            <a:extLst>
              <a:ext uri="{FF2B5EF4-FFF2-40B4-BE49-F238E27FC236}">
                <a16:creationId xmlns:a16="http://schemas.microsoft.com/office/drawing/2014/main" id="{A733F8E5-E075-349D-60CD-2A6E32F3DEAD}"/>
              </a:ext>
            </a:extLst>
          </p:cNvPr>
          <p:cNvSpPr>
            <a:spLocks noGrp="1"/>
          </p:cNvSpPr>
          <p:nvPr>
            <p:ph idx="1"/>
          </p:nvPr>
        </p:nvSpPr>
        <p:spPr/>
        <p:txBody>
          <a:bodyPr/>
          <a:lstStyle/>
          <a:p>
            <a:pPr marL="0" indent="0">
              <a:buNone/>
            </a:pPr>
            <a:r>
              <a:rPr lang="en-IE" dirty="0"/>
              <a:t>Contact a professional pest control company</a:t>
            </a:r>
          </a:p>
          <a:p>
            <a:pPr marL="0" indent="0">
              <a:buNone/>
            </a:pPr>
            <a:r>
              <a:rPr lang="en-US" dirty="0"/>
              <a:t>Inform the Environmental Health Officer (EHO)</a:t>
            </a:r>
            <a:endParaRPr lang="en-IE" dirty="0"/>
          </a:p>
          <a:p>
            <a:pPr marL="0" indent="0">
              <a:buNone/>
            </a:pPr>
            <a:r>
              <a:rPr lang="en-US" dirty="0"/>
              <a:t>Identify the cause and fix it</a:t>
            </a:r>
          </a:p>
          <a:p>
            <a:pPr marL="0" indent="0">
              <a:buNone/>
            </a:pPr>
            <a:r>
              <a:rPr lang="en-IE" dirty="0"/>
              <a:t>Increase inspection frequency</a:t>
            </a:r>
          </a:p>
        </p:txBody>
      </p:sp>
      <p:pic>
        <p:nvPicPr>
          <p:cNvPr id="4" name="Picture 3">
            <a:extLst>
              <a:ext uri="{FF2B5EF4-FFF2-40B4-BE49-F238E27FC236}">
                <a16:creationId xmlns:a16="http://schemas.microsoft.com/office/drawing/2014/main" id="{F27BBE31-4553-8786-39FD-4DE2DEC9A0C6}"/>
              </a:ext>
            </a:extLst>
          </p:cNvPr>
          <p:cNvPicPr>
            <a:picLocks noChangeAspect="1"/>
          </p:cNvPicPr>
          <p:nvPr/>
        </p:nvPicPr>
        <p:blipFill>
          <a:blip r:embed="rId3"/>
          <a:stretch>
            <a:fillRect/>
          </a:stretch>
        </p:blipFill>
        <p:spPr>
          <a:xfrm>
            <a:off x="7811636" y="3257917"/>
            <a:ext cx="4380364" cy="2919046"/>
          </a:xfrm>
          <a:prstGeom prst="rect">
            <a:avLst/>
          </a:prstGeom>
        </p:spPr>
      </p:pic>
    </p:spTree>
    <p:extLst>
      <p:ext uri="{BB962C8B-B14F-4D97-AF65-F5344CB8AC3E}">
        <p14:creationId xmlns:p14="http://schemas.microsoft.com/office/powerpoint/2010/main" val="3557527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D84A-DD40-EAEC-AA4E-2DC19D99C9D8}"/>
              </a:ext>
            </a:extLst>
          </p:cNvPr>
          <p:cNvSpPr>
            <a:spLocks noGrp="1"/>
          </p:cNvSpPr>
          <p:nvPr>
            <p:ph type="title"/>
          </p:nvPr>
        </p:nvSpPr>
        <p:spPr/>
        <p:txBody>
          <a:bodyPr/>
          <a:lstStyle/>
          <a:p>
            <a:r>
              <a:rPr lang="en-IE" dirty="0"/>
              <a:t>Internal Waste Management</a:t>
            </a:r>
          </a:p>
        </p:txBody>
      </p:sp>
      <p:sp>
        <p:nvSpPr>
          <p:cNvPr id="3" name="Content Placeholder 2">
            <a:extLst>
              <a:ext uri="{FF2B5EF4-FFF2-40B4-BE49-F238E27FC236}">
                <a16:creationId xmlns:a16="http://schemas.microsoft.com/office/drawing/2014/main" id="{F230F4B8-3EE4-3CE4-7473-27E9FA7406DC}"/>
              </a:ext>
            </a:extLst>
          </p:cNvPr>
          <p:cNvSpPr>
            <a:spLocks noGrp="1"/>
          </p:cNvSpPr>
          <p:nvPr>
            <p:ph idx="1"/>
          </p:nvPr>
        </p:nvSpPr>
        <p:spPr/>
        <p:txBody>
          <a:bodyPr/>
          <a:lstStyle/>
          <a:p>
            <a:r>
              <a:rPr lang="en-US" dirty="0"/>
              <a:t>Separate different types of waste</a:t>
            </a:r>
          </a:p>
          <a:p>
            <a:r>
              <a:rPr lang="en-IE" dirty="0"/>
              <a:t>Remove waste </a:t>
            </a:r>
            <a:r>
              <a:rPr lang="en-IE" dirty="0">
                <a:solidFill>
                  <a:srgbClr val="FF0000"/>
                </a:solidFill>
              </a:rPr>
              <a:t>at least daily or as required</a:t>
            </a:r>
          </a:p>
          <a:p>
            <a:r>
              <a:rPr lang="en-US" dirty="0"/>
              <a:t>Clean and disinfect bins regularly</a:t>
            </a:r>
          </a:p>
          <a:p>
            <a:r>
              <a:rPr lang="en-US" dirty="0"/>
              <a:t>Use pedal‑operated bins or suitable alternatives</a:t>
            </a:r>
            <a:endParaRPr lang="en-IE" dirty="0"/>
          </a:p>
        </p:txBody>
      </p:sp>
      <p:pic>
        <p:nvPicPr>
          <p:cNvPr id="4" name="Picture 3">
            <a:extLst>
              <a:ext uri="{FF2B5EF4-FFF2-40B4-BE49-F238E27FC236}">
                <a16:creationId xmlns:a16="http://schemas.microsoft.com/office/drawing/2014/main" id="{C86298DD-4D9C-E5F7-48E3-5B5AFBAFAF5F}"/>
              </a:ext>
            </a:extLst>
          </p:cNvPr>
          <p:cNvPicPr>
            <a:picLocks noChangeAspect="1"/>
          </p:cNvPicPr>
          <p:nvPr/>
        </p:nvPicPr>
        <p:blipFill>
          <a:blip r:embed="rId3"/>
          <a:stretch>
            <a:fillRect/>
          </a:stretch>
        </p:blipFill>
        <p:spPr>
          <a:xfrm>
            <a:off x="7483585" y="4001294"/>
            <a:ext cx="4040199" cy="2777637"/>
          </a:xfrm>
          <a:prstGeom prst="rect">
            <a:avLst/>
          </a:prstGeom>
        </p:spPr>
      </p:pic>
    </p:spTree>
    <p:extLst>
      <p:ext uri="{BB962C8B-B14F-4D97-AF65-F5344CB8AC3E}">
        <p14:creationId xmlns:p14="http://schemas.microsoft.com/office/powerpoint/2010/main" val="3390061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F78D-6A25-641E-4C02-9460BC25AEC2}"/>
              </a:ext>
            </a:extLst>
          </p:cNvPr>
          <p:cNvSpPr>
            <a:spLocks noGrp="1"/>
          </p:cNvSpPr>
          <p:nvPr>
            <p:ph type="title"/>
          </p:nvPr>
        </p:nvSpPr>
        <p:spPr/>
        <p:txBody>
          <a:bodyPr/>
          <a:lstStyle/>
          <a:p>
            <a:r>
              <a:rPr lang="en-IE" dirty="0"/>
              <a:t>External Waste Management</a:t>
            </a:r>
          </a:p>
        </p:txBody>
      </p:sp>
      <p:sp>
        <p:nvSpPr>
          <p:cNvPr id="3" name="Content Placeholder 2">
            <a:extLst>
              <a:ext uri="{FF2B5EF4-FFF2-40B4-BE49-F238E27FC236}">
                <a16:creationId xmlns:a16="http://schemas.microsoft.com/office/drawing/2014/main" id="{4F70B354-DAB8-5D82-BB53-227265A042B0}"/>
              </a:ext>
            </a:extLst>
          </p:cNvPr>
          <p:cNvSpPr>
            <a:spLocks noGrp="1"/>
          </p:cNvSpPr>
          <p:nvPr>
            <p:ph idx="1"/>
          </p:nvPr>
        </p:nvSpPr>
        <p:spPr/>
        <p:txBody>
          <a:bodyPr/>
          <a:lstStyle/>
          <a:p>
            <a:r>
              <a:rPr lang="en-IE" dirty="0"/>
              <a:t>Waste should be separated</a:t>
            </a:r>
          </a:p>
          <a:p>
            <a:r>
              <a:rPr lang="en-US" dirty="0"/>
              <a:t>Waste should be placed in bins with lids or skips on a hard surface</a:t>
            </a:r>
          </a:p>
          <a:p>
            <a:r>
              <a:rPr lang="en-US" dirty="0"/>
              <a:t>The waste area should be kept clean and protected from pests</a:t>
            </a:r>
          </a:p>
          <a:p>
            <a:r>
              <a:rPr lang="en-US" dirty="0"/>
              <a:t>Waste should be removed regularly and should not overflow</a:t>
            </a:r>
          </a:p>
          <a:p>
            <a:r>
              <a:rPr lang="en-US" dirty="0"/>
              <a:t>Waste should only be removed by a licensed waste contractor</a:t>
            </a:r>
            <a:endParaRPr lang="en-IE" dirty="0"/>
          </a:p>
        </p:txBody>
      </p:sp>
      <p:pic>
        <p:nvPicPr>
          <p:cNvPr id="4" name="Picture 3">
            <a:extLst>
              <a:ext uri="{FF2B5EF4-FFF2-40B4-BE49-F238E27FC236}">
                <a16:creationId xmlns:a16="http://schemas.microsoft.com/office/drawing/2014/main" id="{5F3151D4-9F73-AFAD-6300-3F891EA0E77C}"/>
              </a:ext>
            </a:extLst>
          </p:cNvPr>
          <p:cNvPicPr>
            <a:picLocks noChangeAspect="1"/>
          </p:cNvPicPr>
          <p:nvPr/>
        </p:nvPicPr>
        <p:blipFill>
          <a:blip r:embed="rId3"/>
          <a:stretch>
            <a:fillRect/>
          </a:stretch>
        </p:blipFill>
        <p:spPr>
          <a:xfrm>
            <a:off x="4783015" y="4305156"/>
            <a:ext cx="7162800" cy="2578607"/>
          </a:xfrm>
          <a:prstGeom prst="rect">
            <a:avLst/>
          </a:prstGeom>
        </p:spPr>
      </p:pic>
    </p:spTree>
    <p:extLst>
      <p:ext uri="{BB962C8B-B14F-4D97-AF65-F5344CB8AC3E}">
        <p14:creationId xmlns:p14="http://schemas.microsoft.com/office/powerpoint/2010/main" val="2688512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solidFill>
                  <a:srgbClr val="FF0000"/>
                </a:solidFill>
              </a:rPr>
              <a:t>Unit 6 Recap Questions</a:t>
            </a:r>
          </a:p>
        </p:txBody>
      </p:sp>
      <p:sp>
        <p:nvSpPr>
          <p:cNvPr id="3" name="Content Placeholder 2"/>
          <p:cNvSpPr>
            <a:spLocks noGrp="1"/>
          </p:cNvSpPr>
          <p:nvPr>
            <p:ph idx="1"/>
          </p:nvPr>
        </p:nvSpPr>
        <p:spPr/>
        <p:txBody>
          <a:bodyPr/>
          <a:lstStyle/>
          <a:p>
            <a:pPr>
              <a:defRPr sz="2200"/>
            </a:pPr>
            <a:r>
              <a:rPr dirty="0">
                <a:solidFill>
                  <a:srgbClr val="FF0000"/>
                </a:solidFill>
              </a:rPr>
              <a:t>1. Name two signs of pest activity.</a:t>
            </a:r>
          </a:p>
          <a:p>
            <a:pPr>
              <a:defRPr sz="2200"/>
            </a:pPr>
            <a:r>
              <a:rPr dirty="0">
                <a:solidFill>
                  <a:srgbClr val="FF0000"/>
                </a:solidFill>
              </a:rPr>
              <a:t>2. Why should waste be removed regularly?</a:t>
            </a:r>
          </a:p>
          <a:p>
            <a:pPr>
              <a:defRPr sz="2200"/>
            </a:pPr>
            <a:r>
              <a:rPr dirty="0">
                <a:solidFill>
                  <a:srgbClr val="FF0000"/>
                </a:solidFill>
              </a:rPr>
              <a:t>3. What is the purpose of fly screens?</a:t>
            </a:r>
          </a:p>
          <a:p>
            <a:pPr>
              <a:defRPr sz="2200"/>
            </a:pPr>
            <a:r>
              <a:rPr dirty="0">
                <a:solidFill>
                  <a:srgbClr val="FF0000"/>
                </a:solidFill>
              </a:rPr>
              <a:t>4. Why are pedal bins recommended?</a:t>
            </a:r>
          </a:p>
          <a:p>
            <a:pPr>
              <a:defRPr sz="2200"/>
            </a:pPr>
            <a:r>
              <a:rPr dirty="0">
                <a:solidFill>
                  <a:srgbClr val="FF0000"/>
                </a:solidFill>
              </a:rPr>
              <a:t>5. What should happen if an infestation is discovered?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7DD90-02C6-74D5-3C8E-9014A07EB000}"/>
              </a:ext>
            </a:extLst>
          </p:cNvPr>
          <p:cNvSpPr>
            <a:spLocks noGrp="1"/>
          </p:cNvSpPr>
          <p:nvPr>
            <p:ph type="title"/>
          </p:nvPr>
        </p:nvSpPr>
        <p:spPr/>
        <p:txBody>
          <a:bodyPr>
            <a:normAutofit fontScale="90000"/>
          </a:bodyPr>
          <a:lstStyle/>
          <a:p>
            <a:r>
              <a:rPr lang="en-US" dirty="0"/>
              <a:t>Unit 5: Layout, Design, Services, Water and </a:t>
            </a:r>
            <a:r>
              <a:rPr lang="en-US" dirty="0" err="1"/>
              <a:t>lce</a:t>
            </a:r>
            <a:br>
              <a:rPr lang="en-US" dirty="0"/>
            </a:br>
            <a:endParaRPr lang="en-IE" dirty="0"/>
          </a:p>
        </p:txBody>
      </p:sp>
      <p:sp>
        <p:nvSpPr>
          <p:cNvPr id="3" name="Content Placeholder 2">
            <a:extLst>
              <a:ext uri="{FF2B5EF4-FFF2-40B4-BE49-F238E27FC236}">
                <a16:creationId xmlns:a16="http://schemas.microsoft.com/office/drawing/2014/main" id="{EEB2827D-2A12-1FF7-E367-2F4928DE8C28}"/>
              </a:ext>
            </a:extLst>
          </p:cNvPr>
          <p:cNvSpPr>
            <a:spLocks noGrp="1"/>
          </p:cNvSpPr>
          <p:nvPr>
            <p:ph idx="1"/>
          </p:nvPr>
        </p:nvSpPr>
        <p:spPr/>
        <p:txBody>
          <a:bodyPr>
            <a:normAutofit/>
          </a:bodyPr>
          <a:lstStyle/>
          <a:p>
            <a:pPr marL="0" indent="0">
              <a:buNone/>
            </a:pPr>
            <a:r>
              <a:rPr lang="en-US" dirty="0"/>
              <a:t>Learners will be able to:</a:t>
            </a:r>
          </a:p>
          <a:p>
            <a:r>
              <a:rPr lang="en-US" dirty="0"/>
              <a:t>Understand the need for proper layout and design of a food premises</a:t>
            </a:r>
          </a:p>
          <a:p>
            <a:r>
              <a:rPr lang="en-US" dirty="0"/>
              <a:t>State the requirements for equipment used in food operations</a:t>
            </a:r>
          </a:p>
          <a:p>
            <a:r>
              <a:rPr lang="en-US" dirty="0" err="1"/>
              <a:t>Recognise</a:t>
            </a:r>
            <a:r>
              <a:rPr lang="en-US" dirty="0"/>
              <a:t> the importance of proper lighting, drainage and ventilation in promoting food safety</a:t>
            </a:r>
          </a:p>
          <a:p>
            <a:r>
              <a:rPr lang="en-US" dirty="0"/>
              <a:t>Understand the risks of using contaminated water</a:t>
            </a:r>
          </a:p>
          <a:p>
            <a:r>
              <a:rPr lang="en-US" dirty="0"/>
              <a:t>Define the term potable water</a:t>
            </a:r>
          </a:p>
          <a:p>
            <a:r>
              <a:rPr lang="en-US" dirty="0"/>
              <a:t>List three controls for handling ice</a:t>
            </a:r>
            <a:endParaRPr lang="en-IE" dirty="0"/>
          </a:p>
        </p:txBody>
      </p:sp>
    </p:spTree>
    <p:extLst>
      <p:ext uri="{BB962C8B-B14F-4D97-AF65-F5344CB8AC3E}">
        <p14:creationId xmlns:p14="http://schemas.microsoft.com/office/powerpoint/2010/main" val="420965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solidFill>
                  <a:srgbClr val="FF0000"/>
                </a:solidFill>
              </a:rPr>
              <a:t>Unit 6 Scenario Activity</a:t>
            </a:r>
          </a:p>
        </p:txBody>
      </p:sp>
      <p:sp>
        <p:nvSpPr>
          <p:cNvPr id="3" name="Content Placeholder 2"/>
          <p:cNvSpPr>
            <a:spLocks noGrp="1"/>
          </p:cNvSpPr>
          <p:nvPr>
            <p:ph idx="1"/>
          </p:nvPr>
        </p:nvSpPr>
        <p:spPr/>
        <p:txBody>
          <a:bodyPr/>
          <a:lstStyle/>
          <a:p>
            <a:pPr>
              <a:defRPr sz="2200"/>
            </a:pPr>
            <a:r>
              <a:rPr dirty="0">
                <a:solidFill>
                  <a:srgbClr val="FF0000"/>
                </a:solidFill>
              </a:rPr>
              <a:t>Staff notice rodent droppings near the dry goods store.</a:t>
            </a:r>
          </a:p>
          <a:p>
            <a:pPr>
              <a:defRPr sz="2200"/>
            </a:pPr>
            <a:r>
              <a:rPr dirty="0">
                <a:solidFill>
                  <a:srgbClr val="FF0000"/>
                </a:solidFill>
              </a:rPr>
              <a:t>• Identify the food safety hazards.</a:t>
            </a:r>
          </a:p>
          <a:p>
            <a:pPr>
              <a:defRPr sz="2200"/>
            </a:pPr>
            <a:r>
              <a:rPr dirty="0">
                <a:solidFill>
                  <a:srgbClr val="FF0000"/>
                </a:solidFill>
              </a:rPr>
              <a:t>• What immediate actions should be taken?</a:t>
            </a:r>
          </a:p>
          <a:p>
            <a:pPr>
              <a:defRPr sz="2200"/>
            </a:pPr>
            <a:r>
              <a:rPr dirty="0">
                <a:solidFill>
                  <a:srgbClr val="FF0000"/>
                </a:solidFill>
              </a:rPr>
              <a:t>• Who should be informed?</a:t>
            </a:r>
          </a:p>
          <a:p>
            <a:pPr>
              <a:defRPr sz="2200"/>
            </a:pPr>
            <a:r>
              <a:rPr dirty="0">
                <a:solidFill>
                  <a:srgbClr val="FF0000"/>
                </a:solidFill>
              </a:rPr>
              <a:t>• What preventative controls should be reviewed?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0DD158-E20B-506C-8D76-5130CD2E1BAD}"/>
              </a:ext>
            </a:extLst>
          </p:cNvPr>
          <p:cNvSpPr>
            <a:spLocks noGrp="1"/>
          </p:cNvSpPr>
          <p:nvPr>
            <p:ph type="ctrTitle"/>
          </p:nvPr>
        </p:nvSpPr>
        <p:spPr/>
        <p:txBody>
          <a:bodyPr/>
          <a:lstStyle/>
          <a:p>
            <a:r>
              <a:rPr lang="en-US" dirty="0">
                <a:solidFill>
                  <a:srgbClr val="FF0000"/>
                </a:solidFill>
              </a:rPr>
              <a:t>Unit 7 Suppliers, Traceability and Calibration</a:t>
            </a:r>
            <a:endParaRPr lang="en-IE" dirty="0">
              <a:solidFill>
                <a:srgbClr val="FF0000"/>
              </a:solidFill>
            </a:endParaRPr>
          </a:p>
        </p:txBody>
      </p:sp>
      <p:sp>
        <p:nvSpPr>
          <p:cNvPr id="5" name="Subtitle 4">
            <a:extLst>
              <a:ext uri="{FF2B5EF4-FFF2-40B4-BE49-F238E27FC236}">
                <a16:creationId xmlns:a16="http://schemas.microsoft.com/office/drawing/2014/main" id="{8652D40D-959B-94D6-E6D4-766D4A1FCE05}"/>
              </a:ext>
            </a:extLst>
          </p:cNvPr>
          <p:cNvSpPr>
            <a:spLocks noGrp="1"/>
          </p:cNvSpPr>
          <p:nvPr>
            <p:ph type="subTitle" idx="1"/>
          </p:nvPr>
        </p:nvSpPr>
        <p:spPr/>
        <p:txBody>
          <a:bodyPr/>
          <a:lstStyle/>
          <a:p>
            <a:endParaRPr lang="en-IE"/>
          </a:p>
        </p:txBody>
      </p:sp>
    </p:spTree>
    <p:extLst>
      <p:ext uri="{BB962C8B-B14F-4D97-AF65-F5344CB8AC3E}">
        <p14:creationId xmlns:p14="http://schemas.microsoft.com/office/powerpoint/2010/main" val="297728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4AB90-08A8-3F6E-8A0A-87CEB27CAD39}"/>
              </a:ext>
            </a:extLst>
          </p:cNvPr>
          <p:cNvSpPr>
            <a:spLocks noGrp="1"/>
          </p:cNvSpPr>
          <p:nvPr>
            <p:ph type="title"/>
          </p:nvPr>
        </p:nvSpPr>
        <p:spPr/>
        <p:txBody>
          <a:bodyPr/>
          <a:lstStyle/>
          <a:p>
            <a:r>
              <a:rPr lang="en-US" dirty="0"/>
              <a:t>Unit 7 Suppliers, Traceability and Calibration</a:t>
            </a:r>
            <a:endParaRPr lang="en-IE" dirty="0"/>
          </a:p>
        </p:txBody>
      </p:sp>
      <p:sp>
        <p:nvSpPr>
          <p:cNvPr id="3" name="Content Placeholder 2">
            <a:extLst>
              <a:ext uri="{FF2B5EF4-FFF2-40B4-BE49-F238E27FC236}">
                <a16:creationId xmlns:a16="http://schemas.microsoft.com/office/drawing/2014/main" id="{3BB3132D-1C7A-5AF5-87CE-CD2617E5F328}"/>
              </a:ext>
            </a:extLst>
          </p:cNvPr>
          <p:cNvSpPr>
            <a:spLocks noGrp="1"/>
          </p:cNvSpPr>
          <p:nvPr>
            <p:ph idx="1"/>
          </p:nvPr>
        </p:nvSpPr>
        <p:spPr/>
        <p:txBody>
          <a:bodyPr>
            <a:normAutofit lnSpcReduction="10000"/>
          </a:bodyPr>
          <a:lstStyle/>
          <a:p>
            <a:pPr marL="0" indent="0">
              <a:buNone/>
            </a:pPr>
            <a:r>
              <a:rPr lang="en-US" dirty="0"/>
              <a:t>Learners will be able to:</a:t>
            </a:r>
          </a:p>
          <a:p>
            <a:r>
              <a:rPr lang="en-US" dirty="0"/>
              <a:t>Define traceability</a:t>
            </a:r>
          </a:p>
          <a:p>
            <a:r>
              <a:rPr lang="en-US" dirty="0"/>
              <a:t>Understand the importance of supplier control</a:t>
            </a:r>
          </a:p>
          <a:p>
            <a:r>
              <a:rPr lang="en-US" dirty="0"/>
              <a:t>Deal with recalled food products</a:t>
            </a:r>
          </a:p>
          <a:p>
            <a:r>
              <a:rPr lang="en-US" dirty="0"/>
              <a:t>Dealing with a food safety complaint</a:t>
            </a:r>
          </a:p>
          <a:p>
            <a:r>
              <a:rPr lang="en-US" dirty="0"/>
              <a:t>Provide correct food information</a:t>
            </a:r>
          </a:p>
          <a:p>
            <a:r>
              <a:rPr lang="en-US" dirty="0"/>
              <a:t>Take samples for testing</a:t>
            </a:r>
          </a:p>
          <a:p>
            <a:r>
              <a:rPr lang="en-US" dirty="0" err="1"/>
              <a:t>Recognise</a:t>
            </a:r>
            <a:r>
              <a:rPr lang="en-US" dirty="0"/>
              <a:t> the different types of probe thermometers</a:t>
            </a:r>
          </a:p>
          <a:p>
            <a:r>
              <a:rPr lang="en-US" dirty="0"/>
              <a:t>Carry out internal calibration of the probe thermometer</a:t>
            </a:r>
          </a:p>
          <a:p>
            <a:endParaRPr lang="en-IE" dirty="0"/>
          </a:p>
        </p:txBody>
      </p:sp>
    </p:spTree>
    <p:extLst>
      <p:ext uri="{BB962C8B-B14F-4D97-AF65-F5344CB8AC3E}">
        <p14:creationId xmlns:p14="http://schemas.microsoft.com/office/powerpoint/2010/main" val="2903995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2F5D2-DC37-332A-DEC1-1E3AC8D7CD3E}"/>
              </a:ext>
            </a:extLst>
          </p:cNvPr>
          <p:cNvSpPr>
            <a:spLocks noGrp="1"/>
          </p:cNvSpPr>
          <p:nvPr>
            <p:ph type="title"/>
          </p:nvPr>
        </p:nvSpPr>
        <p:spPr/>
        <p:txBody>
          <a:bodyPr/>
          <a:lstStyle/>
          <a:p>
            <a:r>
              <a:rPr lang="en-IE" dirty="0"/>
              <a:t>Supplier Control</a:t>
            </a:r>
          </a:p>
        </p:txBody>
      </p:sp>
      <p:sp>
        <p:nvSpPr>
          <p:cNvPr id="3" name="Content Placeholder 2">
            <a:extLst>
              <a:ext uri="{FF2B5EF4-FFF2-40B4-BE49-F238E27FC236}">
                <a16:creationId xmlns:a16="http://schemas.microsoft.com/office/drawing/2014/main" id="{79170CF1-0AD8-6237-4C07-73368C2864EB}"/>
              </a:ext>
            </a:extLst>
          </p:cNvPr>
          <p:cNvSpPr>
            <a:spLocks noGrp="1"/>
          </p:cNvSpPr>
          <p:nvPr>
            <p:ph idx="1"/>
          </p:nvPr>
        </p:nvSpPr>
        <p:spPr/>
        <p:txBody>
          <a:bodyPr/>
          <a:lstStyle/>
          <a:p>
            <a:r>
              <a:rPr lang="en-US" dirty="0"/>
              <a:t>Only buy from reputable, approved suppliers</a:t>
            </a:r>
          </a:p>
          <a:p>
            <a:r>
              <a:rPr lang="en-US" dirty="0"/>
              <a:t>Management is responsible for approving suppliers</a:t>
            </a:r>
          </a:p>
          <a:p>
            <a:r>
              <a:rPr lang="en-US" dirty="0"/>
              <a:t>Maintain an approved supplier list</a:t>
            </a:r>
          </a:p>
          <a:p>
            <a:r>
              <a:rPr lang="en-US" dirty="0"/>
              <a:t>Review the list annually</a:t>
            </a:r>
          </a:p>
          <a:p>
            <a:endParaRPr lang="en-IE" dirty="0"/>
          </a:p>
        </p:txBody>
      </p:sp>
      <p:pic>
        <p:nvPicPr>
          <p:cNvPr id="6" name="Picture 5">
            <a:extLst>
              <a:ext uri="{FF2B5EF4-FFF2-40B4-BE49-F238E27FC236}">
                <a16:creationId xmlns:a16="http://schemas.microsoft.com/office/drawing/2014/main" id="{3FE383EC-24B0-5EB7-A329-381EF04C353B}"/>
              </a:ext>
            </a:extLst>
          </p:cNvPr>
          <p:cNvPicPr>
            <a:picLocks noChangeAspect="1"/>
          </p:cNvPicPr>
          <p:nvPr/>
        </p:nvPicPr>
        <p:blipFill>
          <a:blip r:embed="rId3"/>
          <a:stretch>
            <a:fillRect/>
          </a:stretch>
        </p:blipFill>
        <p:spPr>
          <a:xfrm>
            <a:off x="8475785" y="681037"/>
            <a:ext cx="3716215" cy="5574323"/>
          </a:xfrm>
          <a:prstGeom prst="rect">
            <a:avLst/>
          </a:prstGeom>
        </p:spPr>
      </p:pic>
    </p:spTree>
    <p:extLst>
      <p:ext uri="{BB962C8B-B14F-4D97-AF65-F5344CB8AC3E}">
        <p14:creationId xmlns:p14="http://schemas.microsoft.com/office/powerpoint/2010/main" val="3708503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FC015-70E5-C4C7-132C-0B40F61BB054}"/>
              </a:ext>
            </a:extLst>
          </p:cNvPr>
          <p:cNvSpPr>
            <a:spLocks noGrp="1"/>
          </p:cNvSpPr>
          <p:nvPr>
            <p:ph type="title"/>
          </p:nvPr>
        </p:nvSpPr>
        <p:spPr/>
        <p:txBody>
          <a:bodyPr/>
          <a:lstStyle/>
          <a:p>
            <a:r>
              <a:rPr lang="en-IE" dirty="0"/>
              <a:t>Traceability</a:t>
            </a:r>
          </a:p>
        </p:txBody>
      </p:sp>
      <p:sp>
        <p:nvSpPr>
          <p:cNvPr id="3" name="Content Placeholder 2">
            <a:extLst>
              <a:ext uri="{FF2B5EF4-FFF2-40B4-BE49-F238E27FC236}">
                <a16:creationId xmlns:a16="http://schemas.microsoft.com/office/drawing/2014/main" id="{E93115FC-769C-D63C-24E0-96CDBF51D020}"/>
              </a:ext>
            </a:extLst>
          </p:cNvPr>
          <p:cNvSpPr>
            <a:spLocks noGrp="1"/>
          </p:cNvSpPr>
          <p:nvPr>
            <p:ph idx="1"/>
          </p:nvPr>
        </p:nvSpPr>
        <p:spPr/>
        <p:txBody>
          <a:bodyPr>
            <a:normAutofit fontScale="77500" lnSpcReduction="20000"/>
          </a:bodyPr>
          <a:lstStyle/>
          <a:p>
            <a:pPr marL="0" indent="0">
              <a:buNone/>
            </a:pPr>
            <a:r>
              <a:rPr lang="en-US" dirty="0"/>
              <a:t>Traceability means being able to track food, ingredients, and packaging one step back and one step forward.</a:t>
            </a:r>
          </a:p>
          <a:p>
            <a:pPr marL="0" indent="0">
              <a:buNone/>
            </a:pPr>
            <a:r>
              <a:rPr lang="en-US" dirty="0"/>
              <a:t>Basic Traceability Information:</a:t>
            </a:r>
          </a:p>
          <a:p>
            <a:r>
              <a:rPr lang="en-IE" dirty="0"/>
              <a:t>Supplier’s name and address</a:t>
            </a:r>
          </a:p>
          <a:p>
            <a:r>
              <a:rPr lang="en-IE" dirty="0"/>
              <a:t>Delivery dates</a:t>
            </a:r>
          </a:p>
          <a:p>
            <a:r>
              <a:rPr lang="en-IE" dirty="0"/>
              <a:t>Type of food</a:t>
            </a:r>
          </a:p>
          <a:p>
            <a:r>
              <a:rPr lang="en-IE" dirty="0"/>
              <a:t>Product name </a:t>
            </a:r>
          </a:p>
          <a:p>
            <a:r>
              <a:rPr lang="en-IE" dirty="0"/>
              <a:t>Date of minimum durability</a:t>
            </a:r>
          </a:p>
          <a:p>
            <a:r>
              <a:rPr lang="en-IE" dirty="0"/>
              <a:t>Net quantity</a:t>
            </a:r>
          </a:p>
          <a:p>
            <a:r>
              <a:rPr lang="en-IE" dirty="0"/>
              <a:t>Health mark </a:t>
            </a:r>
          </a:p>
          <a:p>
            <a:r>
              <a:rPr lang="en-IE" dirty="0"/>
              <a:t>Approved voluntary claims</a:t>
            </a:r>
          </a:p>
          <a:p>
            <a:r>
              <a:rPr lang="en-IE" dirty="0"/>
              <a:t>Storage instructions</a:t>
            </a:r>
          </a:p>
        </p:txBody>
      </p:sp>
      <p:pic>
        <p:nvPicPr>
          <p:cNvPr id="4" name="Picture 3">
            <a:extLst>
              <a:ext uri="{FF2B5EF4-FFF2-40B4-BE49-F238E27FC236}">
                <a16:creationId xmlns:a16="http://schemas.microsoft.com/office/drawing/2014/main" id="{7F340BB5-512F-4EB1-4196-D681E499D02D}"/>
              </a:ext>
            </a:extLst>
          </p:cNvPr>
          <p:cNvPicPr>
            <a:picLocks noChangeAspect="1"/>
          </p:cNvPicPr>
          <p:nvPr/>
        </p:nvPicPr>
        <p:blipFill>
          <a:blip r:embed="rId3"/>
          <a:stretch>
            <a:fillRect/>
          </a:stretch>
        </p:blipFill>
        <p:spPr>
          <a:xfrm>
            <a:off x="4725343" y="2559661"/>
            <a:ext cx="7228898" cy="3617302"/>
          </a:xfrm>
          <a:prstGeom prst="rect">
            <a:avLst/>
          </a:prstGeom>
        </p:spPr>
      </p:pic>
    </p:spTree>
    <p:extLst>
      <p:ext uri="{BB962C8B-B14F-4D97-AF65-F5344CB8AC3E}">
        <p14:creationId xmlns:p14="http://schemas.microsoft.com/office/powerpoint/2010/main" val="1622991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EFEE4-B0D1-9288-AD53-DE7DED4956B3}"/>
              </a:ext>
            </a:extLst>
          </p:cNvPr>
          <p:cNvSpPr>
            <a:spLocks noGrp="1"/>
          </p:cNvSpPr>
          <p:nvPr>
            <p:ph type="title"/>
          </p:nvPr>
        </p:nvSpPr>
        <p:spPr/>
        <p:txBody>
          <a:bodyPr/>
          <a:lstStyle/>
          <a:p>
            <a:r>
              <a:rPr lang="en-US" dirty="0"/>
              <a:t>Dealing with Recalled Food Products</a:t>
            </a:r>
            <a:endParaRPr lang="en-IE" dirty="0"/>
          </a:p>
        </p:txBody>
      </p:sp>
      <p:sp>
        <p:nvSpPr>
          <p:cNvPr id="3" name="Content Placeholder 2">
            <a:extLst>
              <a:ext uri="{FF2B5EF4-FFF2-40B4-BE49-F238E27FC236}">
                <a16:creationId xmlns:a16="http://schemas.microsoft.com/office/drawing/2014/main" id="{7668A50E-88B0-6A82-23C2-B3F5ACFB2210}"/>
              </a:ext>
            </a:extLst>
          </p:cNvPr>
          <p:cNvSpPr>
            <a:spLocks noGrp="1"/>
          </p:cNvSpPr>
          <p:nvPr>
            <p:ph idx="1"/>
          </p:nvPr>
        </p:nvSpPr>
        <p:spPr/>
        <p:txBody>
          <a:bodyPr/>
          <a:lstStyle/>
          <a:p>
            <a:r>
              <a:rPr lang="en-US" dirty="0"/>
              <a:t>Follow the established recall or withdrawal procedure</a:t>
            </a:r>
          </a:p>
          <a:p>
            <a:r>
              <a:rPr lang="en-US" dirty="0"/>
              <a:t>Store unsafe or non‑compliant products separately</a:t>
            </a:r>
            <a:endParaRPr lang="en-IE" dirty="0"/>
          </a:p>
        </p:txBody>
      </p:sp>
      <p:pic>
        <p:nvPicPr>
          <p:cNvPr id="4" name="Picture 3">
            <a:extLst>
              <a:ext uri="{FF2B5EF4-FFF2-40B4-BE49-F238E27FC236}">
                <a16:creationId xmlns:a16="http://schemas.microsoft.com/office/drawing/2014/main" id="{05503B65-4DF8-017E-D9D3-77199B471121}"/>
              </a:ext>
            </a:extLst>
          </p:cNvPr>
          <p:cNvPicPr>
            <a:picLocks noChangeAspect="1"/>
          </p:cNvPicPr>
          <p:nvPr/>
        </p:nvPicPr>
        <p:blipFill>
          <a:blip r:embed="rId3"/>
          <a:stretch>
            <a:fillRect/>
          </a:stretch>
        </p:blipFill>
        <p:spPr>
          <a:xfrm>
            <a:off x="7789984" y="2883877"/>
            <a:ext cx="3739662" cy="3739662"/>
          </a:xfrm>
          <a:prstGeom prst="rect">
            <a:avLst/>
          </a:prstGeom>
        </p:spPr>
      </p:pic>
    </p:spTree>
    <p:extLst>
      <p:ext uri="{BB962C8B-B14F-4D97-AF65-F5344CB8AC3E}">
        <p14:creationId xmlns:p14="http://schemas.microsoft.com/office/powerpoint/2010/main" val="38129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40D9-7F0E-89DD-8B4C-66083FFEF282}"/>
              </a:ext>
            </a:extLst>
          </p:cNvPr>
          <p:cNvSpPr>
            <a:spLocks noGrp="1"/>
          </p:cNvSpPr>
          <p:nvPr>
            <p:ph type="title"/>
          </p:nvPr>
        </p:nvSpPr>
        <p:spPr/>
        <p:txBody>
          <a:bodyPr/>
          <a:lstStyle/>
          <a:p>
            <a:r>
              <a:rPr lang="en-US" dirty="0"/>
              <a:t>Dealing with a Food Safety Complaint</a:t>
            </a:r>
            <a:endParaRPr lang="en-IE" dirty="0"/>
          </a:p>
        </p:txBody>
      </p:sp>
      <p:sp>
        <p:nvSpPr>
          <p:cNvPr id="3" name="Content Placeholder 2">
            <a:extLst>
              <a:ext uri="{FF2B5EF4-FFF2-40B4-BE49-F238E27FC236}">
                <a16:creationId xmlns:a16="http://schemas.microsoft.com/office/drawing/2014/main" id="{8C0AAF3E-708A-53ED-887D-54DCAB91B319}"/>
              </a:ext>
            </a:extLst>
          </p:cNvPr>
          <p:cNvSpPr>
            <a:spLocks noGrp="1"/>
          </p:cNvSpPr>
          <p:nvPr>
            <p:ph idx="1"/>
          </p:nvPr>
        </p:nvSpPr>
        <p:spPr/>
        <p:txBody>
          <a:bodyPr/>
          <a:lstStyle/>
          <a:p>
            <a:r>
              <a:rPr lang="en-IE" dirty="0"/>
              <a:t>Dealing with the customer</a:t>
            </a:r>
          </a:p>
          <a:p>
            <a:r>
              <a:rPr lang="en-US" dirty="0"/>
              <a:t>Reporting the incident to a supervisor or manager</a:t>
            </a:r>
          </a:p>
          <a:p>
            <a:r>
              <a:rPr lang="en-US" dirty="0"/>
              <a:t>Identifying and storing the food in a designated area</a:t>
            </a:r>
          </a:p>
          <a:p>
            <a:r>
              <a:rPr lang="en-US" dirty="0"/>
              <a:t>Recording the complaint and corrective actions</a:t>
            </a:r>
          </a:p>
          <a:p>
            <a:r>
              <a:rPr lang="en-US" dirty="0"/>
              <a:t>Cooperating with Environmental Health Officers.</a:t>
            </a:r>
            <a:endParaRPr lang="en-IE" dirty="0"/>
          </a:p>
        </p:txBody>
      </p:sp>
      <p:pic>
        <p:nvPicPr>
          <p:cNvPr id="4" name="Picture 3">
            <a:extLst>
              <a:ext uri="{FF2B5EF4-FFF2-40B4-BE49-F238E27FC236}">
                <a16:creationId xmlns:a16="http://schemas.microsoft.com/office/drawing/2014/main" id="{4B7803C7-46E1-CE39-CDAC-12511F54A0EA}"/>
              </a:ext>
            </a:extLst>
          </p:cNvPr>
          <p:cNvPicPr>
            <a:picLocks noChangeAspect="1"/>
          </p:cNvPicPr>
          <p:nvPr/>
        </p:nvPicPr>
        <p:blipFill>
          <a:blip r:embed="rId3"/>
          <a:stretch>
            <a:fillRect/>
          </a:stretch>
        </p:blipFill>
        <p:spPr>
          <a:xfrm>
            <a:off x="5416062" y="4288416"/>
            <a:ext cx="4658823" cy="2623083"/>
          </a:xfrm>
          <a:prstGeom prst="rect">
            <a:avLst/>
          </a:prstGeom>
        </p:spPr>
      </p:pic>
    </p:spTree>
    <p:extLst>
      <p:ext uri="{BB962C8B-B14F-4D97-AF65-F5344CB8AC3E}">
        <p14:creationId xmlns:p14="http://schemas.microsoft.com/office/powerpoint/2010/main" val="1630853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3C5E-E32E-C34B-C37B-6EEDC2E9D568}"/>
              </a:ext>
            </a:extLst>
          </p:cNvPr>
          <p:cNvSpPr>
            <a:spLocks noGrp="1"/>
          </p:cNvSpPr>
          <p:nvPr>
            <p:ph type="title"/>
          </p:nvPr>
        </p:nvSpPr>
        <p:spPr/>
        <p:txBody>
          <a:bodyPr/>
          <a:lstStyle/>
          <a:p>
            <a:r>
              <a:rPr lang="en-IE" dirty="0"/>
              <a:t>Food Labelling</a:t>
            </a:r>
          </a:p>
        </p:txBody>
      </p:sp>
      <p:sp>
        <p:nvSpPr>
          <p:cNvPr id="3" name="Content Placeholder 2">
            <a:extLst>
              <a:ext uri="{FF2B5EF4-FFF2-40B4-BE49-F238E27FC236}">
                <a16:creationId xmlns:a16="http://schemas.microsoft.com/office/drawing/2014/main" id="{F530F8F4-33FB-B7B4-EAC9-2EED96E8ECE8}"/>
              </a:ext>
            </a:extLst>
          </p:cNvPr>
          <p:cNvSpPr>
            <a:spLocks noGrp="1"/>
          </p:cNvSpPr>
          <p:nvPr>
            <p:ph idx="1"/>
          </p:nvPr>
        </p:nvSpPr>
        <p:spPr/>
        <p:txBody>
          <a:bodyPr>
            <a:normAutofit lnSpcReduction="10000"/>
          </a:bodyPr>
          <a:lstStyle/>
          <a:p>
            <a:pPr marL="0" indent="0">
              <a:buNone/>
            </a:pPr>
            <a:r>
              <a:rPr lang="en-US" b="1" dirty="0"/>
              <a:t>Labelling Food to Show Shelf Life</a:t>
            </a:r>
          </a:p>
          <a:p>
            <a:pPr marL="0" indent="0">
              <a:buNone/>
            </a:pPr>
            <a:r>
              <a:rPr lang="en-US" dirty="0"/>
              <a:t>Use‑by date</a:t>
            </a:r>
          </a:p>
          <a:p>
            <a:pPr marL="0" indent="0">
              <a:buNone/>
            </a:pPr>
            <a:r>
              <a:rPr lang="en-US" dirty="0"/>
              <a:t>Allergens</a:t>
            </a:r>
          </a:p>
          <a:p>
            <a:pPr marL="0" indent="0">
              <a:buNone/>
            </a:pPr>
            <a:r>
              <a:rPr lang="en-US" dirty="0"/>
              <a:t>Batch code </a:t>
            </a:r>
          </a:p>
          <a:p>
            <a:pPr marL="0" indent="0">
              <a:buNone/>
            </a:pPr>
            <a:endParaRPr lang="en-US" dirty="0"/>
          </a:p>
          <a:p>
            <a:pPr marL="0" indent="0">
              <a:buNone/>
            </a:pPr>
            <a:r>
              <a:rPr lang="en-US" b="1" dirty="0"/>
              <a:t>Labelling After Cooking, Cooling, and Storing Food</a:t>
            </a:r>
          </a:p>
          <a:p>
            <a:pPr marL="0" indent="0">
              <a:buNone/>
            </a:pPr>
            <a:r>
              <a:rPr lang="en-US" dirty="0"/>
              <a:t>Made on </a:t>
            </a:r>
          </a:p>
          <a:p>
            <a:pPr marL="0" indent="0">
              <a:buNone/>
            </a:pPr>
            <a:r>
              <a:rPr lang="en-US" dirty="0"/>
              <a:t>Use‑by date</a:t>
            </a:r>
          </a:p>
          <a:p>
            <a:pPr marL="0" indent="0">
              <a:buNone/>
            </a:pPr>
            <a:r>
              <a:rPr lang="en-US" dirty="0"/>
              <a:t>Batch code </a:t>
            </a:r>
          </a:p>
          <a:p>
            <a:endParaRPr lang="en-IE" dirty="0"/>
          </a:p>
        </p:txBody>
      </p:sp>
      <p:pic>
        <p:nvPicPr>
          <p:cNvPr id="4" name="Picture 3">
            <a:extLst>
              <a:ext uri="{FF2B5EF4-FFF2-40B4-BE49-F238E27FC236}">
                <a16:creationId xmlns:a16="http://schemas.microsoft.com/office/drawing/2014/main" id="{5BB106BC-060C-72F2-59CE-43F25B6BE5EE}"/>
              </a:ext>
            </a:extLst>
          </p:cNvPr>
          <p:cNvPicPr>
            <a:picLocks noChangeAspect="1"/>
          </p:cNvPicPr>
          <p:nvPr/>
        </p:nvPicPr>
        <p:blipFill>
          <a:blip r:embed="rId3"/>
          <a:stretch>
            <a:fillRect/>
          </a:stretch>
        </p:blipFill>
        <p:spPr>
          <a:xfrm>
            <a:off x="7440306" y="1825625"/>
            <a:ext cx="3913494" cy="2202107"/>
          </a:xfrm>
          <a:prstGeom prst="rect">
            <a:avLst/>
          </a:prstGeom>
        </p:spPr>
      </p:pic>
    </p:spTree>
    <p:extLst>
      <p:ext uri="{BB962C8B-B14F-4D97-AF65-F5344CB8AC3E}">
        <p14:creationId xmlns:p14="http://schemas.microsoft.com/office/powerpoint/2010/main" val="2691021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92F62-E2E1-F5F9-9B35-EE55A913DA77}"/>
              </a:ext>
            </a:extLst>
          </p:cNvPr>
          <p:cNvSpPr>
            <a:spLocks noGrp="1"/>
          </p:cNvSpPr>
          <p:nvPr>
            <p:ph type="title"/>
          </p:nvPr>
        </p:nvSpPr>
        <p:spPr/>
        <p:txBody>
          <a:bodyPr/>
          <a:lstStyle/>
          <a:p>
            <a:r>
              <a:rPr lang="en-IE" dirty="0"/>
              <a:t>Handheld Digital Thermometers</a:t>
            </a:r>
          </a:p>
        </p:txBody>
      </p:sp>
      <p:sp>
        <p:nvSpPr>
          <p:cNvPr id="3" name="Content Placeholder 2">
            <a:extLst>
              <a:ext uri="{FF2B5EF4-FFF2-40B4-BE49-F238E27FC236}">
                <a16:creationId xmlns:a16="http://schemas.microsoft.com/office/drawing/2014/main" id="{CB656EDD-6DC7-ED30-9E64-071F8141C074}"/>
              </a:ext>
            </a:extLst>
          </p:cNvPr>
          <p:cNvSpPr>
            <a:spLocks noGrp="1"/>
          </p:cNvSpPr>
          <p:nvPr>
            <p:ph idx="1"/>
          </p:nvPr>
        </p:nvSpPr>
        <p:spPr/>
        <p:txBody>
          <a:bodyPr>
            <a:normAutofit fontScale="92500"/>
          </a:bodyPr>
          <a:lstStyle/>
          <a:p>
            <a:pPr marL="0" indent="0">
              <a:buNone/>
            </a:pPr>
            <a:r>
              <a:rPr lang="en-US" b="1" dirty="0"/>
              <a:t>What They Are Used For</a:t>
            </a:r>
          </a:p>
          <a:p>
            <a:pPr marL="0" indent="0">
              <a:buNone/>
            </a:pPr>
            <a:r>
              <a:rPr lang="en-US" dirty="0"/>
              <a:t>• Checking the temperature of hot food to ensure it is cooked thoroughly.</a:t>
            </a:r>
          </a:p>
          <a:p>
            <a:pPr marL="0" indent="0">
              <a:buNone/>
            </a:pPr>
            <a:r>
              <a:rPr lang="en-US" dirty="0"/>
              <a:t>• Checking cold food, including chilled and frozen items.</a:t>
            </a:r>
          </a:p>
          <a:p>
            <a:pPr marL="0" indent="0">
              <a:buNone/>
            </a:pPr>
            <a:r>
              <a:rPr lang="en-US" dirty="0"/>
              <a:t>• Monitoring the temperature inside fridges and freezers.</a:t>
            </a:r>
          </a:p>
          <a:p>
            <a:pPr marL="0" indent="0">
              <a:buNone/>
            </a:pPr>
            <a:r>
              <a:rPr lang="en-US" dirty="0"/>
              <a:t>• Measuring air temperature in storage or preparation areas.</a:t>
            </a:r>
          </a:p>
          <a:p>
            <a:pPr marL="0" indent="0">
              <a:buNone/>
            </a:pPr>
            <a:r>
              <a:rPr lang="en-US" b="1" dirty="0"/>
              <a:t>How to Use the Probe Safely</a:t>
            </a:r>
          </a:p>
          <a:p>
            <a:r>
              <a:rPr lang="en-US" dirty="0"/>
              <a:t>Clean and disinfect the probe before and after every use</a:t>
            </a:r>
          </a:p>
          <a:p>
            <a:r>
              <a:rPr lang="en-US" dirty="0"/>
              <a:t>Insert the probe into the thickest part of the food</a:t>
            </a:r>
          </a:p>
          <a:p>
            <a:r>
              <a:rPr lang="en-US" dirty="0"/>
              <a:t>Leave the probe in place for up to two minutes </a:t>
            </a:r>
            <a:endParaRPr lang="en-IE" dirty="0"/>
          </a:p>
        </p:txBody>
      </p:sp>
      <p:pic>
        <p:nvPicPr>
          <p:cNvPr id="4" name="Picture 3">
            <a:extLst>
              <a:ext uri="{FF2B5EF4-FFF2-40B4-BE49-F238E27FC236}">
                <a16:creationId xmlns:a16="http://schemas.microsoft.com/office/drawing/2014/main" id="{F1379464-48E3-9C8E-6A77-8BBE15E75F7B}"/>
              </a:ext>
            </a:extLst>
          </p:cNvPr>
          <p:cNvPicPr>
            <a:picLocks noChangeAspect="1"/>
          </p:cNvPicPr>
          <p:nvPr/>
        </p:nvPicPr>
        <p:blipFill>
          <a:blip r:embed="rId3"/>
          <a:stretch>
            <a:fillRect/>
          </a:stretch>
        </p:blipFill>
        <p:spPr>
          <a:xfrm>
            <a:off x="9940376" y="4167554"/>
            <a:ext cx="2251624" cy="2251624"/>
          </a:xfrm>
          <a:prstGeom prst="rect">
            <a:avLst/>
          </a:prstGeom>
        </p:spPr>
      </p:pic>
    </p:spTree>
    <p:extLst>
      <p:ext uri="{BB962C8B-B14F-4D97-AF65-F5344CB8AC3E}">
        <p14:creationId xmlns:p14="http://schemas.microsoft.com/office/powerpoint/2010/main" val="557218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0DDA-EE93-331B-33F2-8ACDE5C9FCC2}"/>
              </a:ext>
            </a:extLst>
          </p:cNvPr>
          <p:cNvSpPr>
            <a:spLocks noGrp="1"/>
          </p:cNvSpPr>
          <p:nvPr>
            <p:ph type="title"/>
          </p:nvPr>
        </p:nvSpPr>
        <p:spPr/>
        <p:txBody>
          <a:bodyPr/>
          <a:lstStyle/>
          <a:p>
            <a:r>
              <a:rPr lang="en-IE" dirty="0"/>
              <a:t>Dial Thermometers</a:t>
            </a:r>
          </a:p>
        </p:txBody>
      </p:sp>
      <p:sp>
        <p:nvSpPr>
          <p:cNvPr id="3" name="Content Placeholder 2">
            <a:extLst>
              <a:ext uri="{FF2B5EF4-FFF2-40B4-BE49-F238E27FC236}">
                <a16:creationId xmlns:a16="http://schemas.microsoft.com/office/drawing/2014/main" id="{25893439-19C1-F8D1-601D-7F96F0880F90}"/>
              </a:ext>
            </a:extLst>
          </p:cNvPr>
          <p:cNvSpPr>
            <a:spLocks noGrp="1"/>
          </p:cNvSpPr>
          <p:nvPr>
            <p:ph idx="1"/>
          </p:nvPr>
        </p:nvSpPr>
        <p:spPr/>
        <p:txBody>
          <a:bodyPr/>
          <a:lstStyle/>
          <a:p>
            <a:pPr marL="0" indent="0">
              <a:buNone/>
            </a:pPr>
            <a:r>
              <a:rPr lang="en-US" dirty="0"/>
              <a:t>Clean and disinfect the probe before and after every use</a:t>
            </a:r>
          </a:p>
          <a:p>
            <a:pPr marL="0" indent="0">
              <a:buNone/>
            </a:pPr>
            <a:r>
              <a:rPr lang="en-US" dirty="0"/>
              <a:t>Wait until the display stops changing</a:t>
            </a:r>
          </a:p>
          <a:p>
            <a:pPr marL="0" indent="0">
              <a:buNone/>
            </a:pPr>
            <a:r>
              <a:rPr lang="en-US" dirty="0"/>
              <a:t>Take the reading once the temperature stabilizes</a:t>
            </a:r>
            <a:endParaRPr lang="en-IE" dirty="0"/>
          </a:p>
        </p:txBody>
      </p:sp>
      <p:pic>
        <p:nvPicPr>
          <p:cNvPr id="4" name="Picture 3">
            <a:extLst>
              <a:ext uri="{FF2B5EF4-FFF2-40B4-BE49-F238E27FC236}">
                <a16:creationId xmlns:a16="http://schemas.microsoft.com/office/drawing/2014/main" id="{8F2A6CFB-09ED-7E98-9498-9AFAE793A099}"/>
              </a:ext>
            </a:extLst>
          </p:cNvPr>
          <p:cNvPicPr>
            <a:picLocks noChangeAspect="1"/>
          </p:cNvPicPr>
          <p:nvPr/>
        </p:nvPicPr>
        <p:blipFill>
          <a:blip r:embed="rId2"/>
          <a:stretch>
            <a:fillRect/>
          </a:stretch>
        </p:blipFill>
        <p:spPr>
          <a:xfrm>
            <a:off x="8335107" y="2689469"/>
            <a:ext cx="3018693" cy="3622431"/>
          </a:xfrm>
          <a:prstGeom prst="rect">
            <a:avLst/>
          </a:prstGeom>
        </p:spPr>
      </p:pic>
    </p:spTree>
    <p:extLst>
      <p:ext uri="{BB962C8B-B14F-4D97-AF65-F5344CB8AC3E}">
        <p14:creationId xmlns:p14="http://schemas.microsoft.com/office/powerpoint/2010/main" val="433030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54D15-AD9A-71B5-D2F1-EA1F47A7490E}"/>
              </a:ext>
            </a:extLst>
          </p:cNvPr>
          <p:cNvSpPr>
            <a:spLocks noGrp="1"/>
          </p:cNvSpPr>
          <p:nvPr>
            <p:ph type="title"/>
          </p:nvPr>
        </p:nvSpPr>
        <p:spPr/>
        <p:txBody>
          <a:bodyPr/>
          <a:lstStyle/>
          <a:p>
            <a:r>
              <a:rPr lang="en-IE" dirty="0"/>
              <a:t>Layout and Design</a:t>
            </a:r>
          </a:p>
        </p:txBody>
      </p:sp>
      <p:sp>
        <p:nvSpPr>
          <p:cNvPr id="3" name="Content Placeholder 2">
            <a:extLst>
              <a:ext uri="{FF2B5EF4-FFF2-40B4-BE49-F238E27FC236}">
                <a16:creationId xmlns:a16="http://schemas.microsoft.com/office/drawing/2014/main" id="{D62752ED-1BE6-B6D0-4FBB-409CF1CD089E}"/>
              </a:ext>
            </a:extLst>
          </p:cNvPr>
          <p:cNvSpPr>
            <a:spLocks noGrp="1"/>
          </p:cNvSpPr>
          <p:nvPr>
            <p:ph idx="1"/>
          </p:nvPr>
        </p:nvSpPr>
        <p:spPr/>
        <p:txBody>
          <a:bodyPr/>
          <a:lstStyle/>
          <a:p>
            <a:r>
              <a:rPr lang="en-IE" dirty="0"/>
              <a:t>Building Structure</a:t>
            </a:r>
          </a:p>
          <a:p>
            <a:r>
              <a:rPr lang="en-IE" dirty="0"/>
              <a:t>Drainage and Sewage</a:t>
            </a:r>
          </a:p>
          <a:p>
            <a:r>
              <a:rPr lang="en-IE" dirty="0"/>
              <a:t>Food Process Flow</a:t>
            </a:r>
          </a:p>
          <a:p>
            <a:r>
              <a:rPr lang="en-IE" dirty="0"/>
              <a:t>Storage</a:t>
            </a:r>
          </a:p>
        </p:txBody>
      </p:sp>
      <p:pic>
        <p:nvPicPr>
          <p:cNvPr id="4" name="Picture 3">
            <a:extLst>
              <a:ext uri="{FF2B5EF4-FFF2-40B4-BE49-F238E27FC236}">
                <a16:creationId xmlns:a16="http://schemas.microsoft.com/office/drawing/2014/main" id="{1F98DAB0-BA55-1168-5B61-8F439B686124}"/>
              </a:ext>
            </a:extLst>
          </p:cNvPr>
          <p:cNvPicPr>
            <a:picLocks noChangeAspect="1"/>
          </p:cNvPicPr>
          <p:nvPr/>
        </p:nvPicPr>
        <p:blipFill>
          <a:blip r:embed="rId3"/>
          <a:stretch>
            <a:fillRect/>
          </a:stretch>
        </p:blipFill>
        <p:spPr>
          <a:xfrm>
            <a:off x="6359768" y="1690688"/>
            <a:ext cx="4721469" cy="3147646"/>
          </a:xfrm>
          <a:prstGeom prst="rect">
            <a:avLst/>
          </a:prstGeom>
        </p:spPr>
      </p:pic>
    </p:spTree>
    <p:extLst>
      <p:ext uri="{BB962C8B-B14F-4D97-AF65-F5344CB8AC3E}">
        <p14:creationId xmlns:p14="http://schemas.microsoft.com/office/powerpoint/2010/main" val="2685532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AD79-E37C-1B5E-8B65-FAB3C22CE981}"/>
              </a:ext>
            </a:extLst>
          </p:cNvPr>
          <p:cNvSpPr>
            <a:spLocks noGrp="1"/>
          </p:cNvSpPr>
          <p:nvPr>
            <p:ph type="title"/>
          </p:nvPr>
        </p:nvSpPr>
        <p:spPr>
          <a:xfrm>
            <a:off x="662353" y="206863"/>
            <a:ext cx="10515600" cy="1325563"/>
          </a:xfrm>
        </p:spPr>
        <p:txBody>
          <a:bodyPr/>
          <a:lstStyle/>
          <a:p>
            <a:r>
              <a:rPr lang="en-IE" dirty="0"/>
              <a:t>Monthly Probe Thermometer Checks</a:t>
            </a:r>
          </a:p>
        </p:txBody>
      </p:sp>
      <p:sp>
        <p:nvSpPr>
          <p:cNvPr id="3" name="Content Placeholder 2">
            <a:extLst>
              <a:ext uri="{FF2B5EF4-FFF2-40B4-BE49-F238E27FC236}">
                <a16:creationId xmlns:a16="http://schemas.microsoft.com/office/drawing/2014/main" id="{71E10E52-C94D-851E-5B27-1742B6F5795D}"/>
              </a:ext>
            </a:extLst>
          </p:cNvPr>
          <p:cNvSpPr>
            <a:spLocks noGrp="1"/>
          </p:cNvSpPr>
          <p:nvPr>
            <p:ph idx="1"/>
          </p:nvPr>
        </p:nvSpPr>
        <p:spPr/>
        <p:txBody>
          <a:bodyPr/>
          <a:lstStyle/>
          <a:p>
            <a:r>
              <a:rPr lang="en-IE" dirty="0"/>
              <a:t>Calibration</a:t>
            </a:r>
          </a:p>
          <a:p>
            <a:pPr marL="0" indent="0">
              <a:buNone/>
            </a:pPr>
            <a:r>
              <a:rPr lang="en-IE" dirty="0"/>
              <a:t>In‑House Accuracy Checks</a:t>
            </a:r>
          </a:p>
          <a:p>
            <a:r>
              <a:rPr lang="en-IE" dirty="0"/>
              <a:t>Iced Water Test</a:t>
            </a:r>
          </a:p>
          <a:p>
            <a:r>
              <a:rPr lang="en-IE" dirty="0"/>
              <a:t>Boiling Water Test</a:t>
            </a:r>
          </a:p>
        </p:txBody>
      </p:sp>
    </p:spTree>
    <p:extLst>
      <p:ext uri="{BB962C8B-B14F-4D97-AF65-F5344CB8AC3E}">
        <p14:creationId xmlns:p14="http://schemas.microsoft.com/office/powerpoint/2010/main" val="999261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solidFill>
                  <a:srgbClr val="FF0000"/>
                </a:solidFill>
              </a:rPr>
              <a:t>Unit 7 Recap Questions</a:t>
            </a:r>
          </a:p>
        </p:txBody>
      </p:sp>
      <p:sp>
        <p:nvSpPr>
          <p:cNvPr id="3" name="Content Placeholder 2"/>
          <p:cNvSpPr>
            <a:spLocks noGrp="1"/>
          </p:cNvSpPr>
          <p:nvPr>
            <p:ph idx="1"/>
          </p:nvPr>
        </p:nvSpPr>
        <p:spPr/>
        <p:txBody>
          <a:bodyPr/>
          <a:lstStyle/>
          <a:p>
            <a:pPr>
              <a:defRPr sz="2200"/>
            </a:pPr>
            <a:r>
              <a:rPr dirty="0">
                <a:solidFill>
                  <a:srgbClr val="FF0000"/>
                </a:solidFill>
              </a:rPr>
              <a:t>1. What is traceability?</a:t>
            </a:r>
          </a:p>
          <a:p>
            <a:pPr>
              <a:defRPr sz="2200"/>
            </a:pPr>
            <a:r>
              <a:rPr dirty="0">
                <a:solidFill>
                  <a:srgbClr val="FF0000"/>
                </a:solidFill>
              </a:rPr>
              <a:t>2. Why must probe thermometers be calibrated?</a:t>
            </a:r>
          </a:p>
          <a:p>
            <a:pPr>
              <a:defRPr sz="2200"/>
            </a:pPr>
            <a:r>
              <a:rPr dirty="0">
                <a:solidFill>
                  <a:srgbClr val="FF0000"/>
                </a:solidFill>
              </a:rPr>
              <a:t>3. Name two details required on food labels.</a:t>
            </a:r>
          </a:p>
          <a:p>
            <a:pPr>
              <a:defRPr sz="2200"/>
            </a:pPr>
            <a:r>
              <a:rPr dirty="0">
                <a:solidFill>
                  <a:srgbClr val="FF0000"/>
                </a:solidFill>
              </a:rPr>
              <a:t>4. What should happen to recalled food products?</a:t>
            </a:r>
          </a:p>
          <a:p>
            <a:pPr>
              <a:defRPr sz="2200"/>
            </a:pPr>
            <a:r>
              <a:rPr dirty="0">
                <a:solidFill>
                  <a:srgbClr val="FF0000"/>
                </a:solidFill>
              </a:rPr>
              <a:t>5. Why is supplier approval important?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solidFill>
                  <a:srgbClr val="FF0000"/>
                </a:solidFill>
              </a:rPr>
              <a:t>Unit 7 Scenario Activity</a:t>
            </a:r>
          </a:p>
        </p:txBody>
      </p:sp>
      <p:sp>
        <p:nvSpPr>
          <p:cNvPr id="3" name="Content Placeholder 2"/>
          <p:cNvSpPr>
            <a:spLocks noGrp="1"/>
          </p:cNvSpPr>
          <p:nvPr>
            <p:ph idx="1"/>
          </p:nvPr>
        </p:nvSpPr>
        <p:spPr/>
        <p:txBody>
          <a:bodyPr/>
          <a:lstStyle/>
          <a:p>
            <a:pPr>
              <a:defRPr sz="2200"/>
            </a:pPr>
            <a:r>
              <a:rPr dirty="0">
                <a:solidFill>
                  <a:srgbClr val="FF0000"/>
                </a:solidFill>
              </a:rPr>
              <a:t>A customer reports illness after eating a chicken dish and management cannot identify the supplier batch.</a:t>
            </a:r>
          </a:p>
          <a:p>
            <a:pPr>
              <a:defRPr sz="2200"/>
            </a:pPr>
            <a:r>
              <a:rPr dirty="0">
                <a:solidFill>
                  <a:srgbClr val="FF0000"/>
                </a:solidFill>
              </a:rPr>
              <a:t>• Why is traceability important in this situation?</a:t>
            </a:r>
          </a:p>
          <a:p>
            <a:pPr>
              <a:defRPr sz="2200"/>
            </a:pPr>
            <a:r>
              <a:rPr dirty="0">
                <a:solidFill>
                  <a:srgbClr val="FF0000"/>
                </a:solidFill>
              </a:rPr>
              <a:t>• What records should be checked?</a:t>
            </a:r>
          </a:p>
          <a:p>
            <a:pPr>
              <a:defRPr sz="2200"/>
            </a:pPr>
            <a:r>
              <a:rPr dirty="0">
                <a:solidFill>
                  <a:srgbClr val="FF0000"/>
                </a:solidFill>
              </a:rPr>
              <a:t>• What corrective actions should management take?</a:t>
            </a:r>
          </a:p>
          <a:p>
            <a:pPr>
              <a:defRPr sz="2200"/>
            </a:pPr>
            <a:r>
              <a:rPr dirty="0">
                <a:solidFill>
                  <a:srgbClr val="FF0000"/>
                </a:solidFill>
              </a:rPr>
              <a:t>• How could this issue have been prevented?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3B182-88D6-4999-CBAA-D25BE3BE7197}"/>
              </a:ext>
            </a:extLst>
          </p:cNvPr>
          <p:cNvSpPr>
            <a:spLocks noGrp="1"/>
          </p:cNvSpPr>
          <p:nvPr>
            <p:ph type="title"/>
          </p:nvPr>
        </p:nvSpPr>
        <p:spPr/>
        <p:txBody>
          <a:bodyPr/>
          <a:lstStyle/>
          <a:p>
            <a:r>
              <a:rPr lang="en-IE" dirty="0"/>
              <a:t>Premises Layout and Design</a:t>
            </a:r>
          </a:p>
        </p:txBody>
      </p:sp>
      <p:sp>
        <p:nvSpPr>
          <p:cNvPr id="3" name="Content Placeholder 2">
            <a:extLst>
              <a:ext uri="{FF2B5EF4-FFF2-40B4-BE49-F238E27FC236}">
                <a16:creationId xmlns:a16="http://schemas.microsoft.com/office/drawing/2014/main" id="{455CBDE8-7746-E5ED-EAA6-3651F6B080A7}"/>
              </a:ext>
            </a:extLst>
          </p:cNvPr>
          <p:cNvSpPr>
            <a:spLocks noGrp="1"/>
          </p:cNvSpPr>
          <p:nvPr>
            <p:ph idx="1"/>
          </p:nvPr>
        </p:nvSpPr>
        <p:spPr/>
        <p:txBody>
          <a:bodyPr>
            <a:normAutofit lnSpcReduction="10000"/>
          </a:bodyPr>
          <a:lstStyle/>
          <a:p>
            <a:r>
              <a:rPr lang="en-IE" dirty="0"/>
              <a:t>Floors</a:t>
            </a:r>
          </a:p>
          <a:p>
            <a:endParaRPr lang="en-IE" dirty="0"/>
          </a:p>
          <a:p>
            <a:r>
              <a:rPr lang="en-IE" dirty="0"/>
              <a:t>Walls</a:t>
            </a:r>
          </a:p>
          <a:p>
            <a:endParaRPr lang="en-IE" dirty="0"/>
          </a:p>
          <a:p>
            <a:r>
              <a:rPr lang="en-IE" dirty="0"/>
              <a:t>Ceilings</a:t>
            </a:r>
          </a:p>
          <a:p>
            <a:endParaRPr lang="en-IE" dirty="0"/>
          </a:p>
          <a:p>
            <a:r>
              <a:rPr lang="en-IE" dirty="0"/>
              <a:t>Work Surfaces</a:t>
            </a:r>
          </a:p>
          <a:p>
            <a:endParaRPr lang="en-IE" dirty="0"/>
          </a:p>
          <a:p>
            <a:r>
              <a:rPr lang="en-IE" dirty="0"/>
              <a:t>Grounds</a:t>
            </a:r>
          </a:p>
        </p:txBody>
      </p:sp>
      <p:pic>
        <p:nvPicPr>
          <p:cNvPr id="4" name="Picture 3">
            <a:extLst>
              <a:ext uri="{FF2B5EF4-FFF2-40B4-BE49-F238E27FC236}">
                <a16:creationId xmlns:a16="http://schemas.microsoft.com/office/drawing/2014/main" id="{C202ACEC-AD94-7AB2-756F-70A2CFB740E8}"/>
              </a:ext>
            </a:extLst>
          </p:cNvPr>
          <p:cNvPicPr>
            <a:picLocks noChangeAspect="1"/>
          </p:cNvPicPr>
          <p:nvPr/>
        </p:nvPicPr>
        <p:blipFill>
          <a:blip r:embed="rId3"/>
          <a:stretch>
            <a:fillRect/>
          </a:stretch>
        </p:blipFill>
        <p:spPr>
          <a:xfrm>
            <a:off x="5269523" y="2058194"/>
            <a:ext cx="5829300" cy="3886200"/>
          </a:xfrm>
          <a:prstGeom prst="rect">
            <a:avLst/>
          </a:prstGeom>
        </p:spPr>
      </p:pic>
    </p:spTree>
    <p:extLst>
      <p:ext uri="{BB962C8B-B14F-4D97-AF65-F5344CB8AC3E}">
        <p14:creationId xmlns:p14="http://schemas.microsoft.com/office/powerpoint/2010/main" val="2654535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BF9A2-6852-CFE6-5A6E-CB5DD616AFFD}"/>
              </a:ext>
            </a:extLst>
          </p:cNvPr>
          <p:cNvSpPr>
            <a:spLocks noGrp="1"/>
          </p:cNvSpPr>
          <p:nvPr>
            <p:ph type="title"/>
          </p:nvPr>
        </p:nvSpPr>
        <p:spPr/>
        <p:txBody>
          <a:bodyPr/>
          <a:lstStyle/>
          <a:p>
            <a:r>
              <a:rPr lang="en-IE" dirty="0"/>
              <a:t>Equipment</a:t>
            </a:r>
          </a:p>
        </p:txBody>
      </p:sp>
      <p:sp>
        <p:nvSpPr>
          <p:cNvPr id="3" name="Content Placeholder 2">
            <a:extLst>
              <a:ext uri="{FF2B5EF4-FFF2-40B4-BE49-F238E27FC236}">
                <a16:creationId xmlns:a16="http://schemas.microsoft.com/office/drawing/2014/main" id="{B33A1ED4-4DFD-5E1C-D9CA-0018DF969AB7}"/>
              </a:ext>
            </a:extLst>
          </p:cNvPr>
          <p:cNvSpPr>
            <a:spLocks noGrp="1"/>
          </p:cNvSpPr>
          <p:nvPr>
            <p:ph idx="1"/>
          </p:nvPr>
        </p:nvSpPr>
        <p:spPr/>
        <p:txBody>
          <a:bodyPr/>
          <a:lstStyle/>
          <a:p>
            <a:pPr marL="0" indent="0">
              <a:buNone/>
            </a:pPr>
            <a:r>
              <a:rPr lang="en-IE" dirty="0"/>
              <a:t>Food Grade Surfaces</a:t>
            </a:r>
          </a:p>
          <a:p>
            <a:r>
              <a:rPr lang="en-IE" dirty="0"/>
              <a:t>Regular Maintenance and Servicing</a:t>
            </a:r>
          </a:p>
          <a:p>
            <a:pPr marL="0" indent="0">
              <a:buNone/>
            </a:pPr>
            <a:r>
              <a:rPr lang="en-IE" dirty="0"/>
              <a:t>•	Calibration</a:t>
            </a:r>
          </a:p>
          <a:p>
            <a:pPr marL="0" indent="0">
              <a:buNone/>
            </a:pPr>
            <a:r>
              <a:rPr lang="en-IE" dirty="0"/>
              <a:t>•	Correct Installation</a:t>
            </a:r>
          </a:p>
          <a:p>
            <a:pPr marL="0" indent="0">
              <a:buNone/>
            </a:pPr>
            <a:r>
              <a:rPr lang="en-IE" dirty="0"/>
              <a:t>•	Suitability for Purpose</a:t>
            </a:r>
          </a:p>
          <a:p>
            <a:pPr marL="0" indent="0">
              <a:buNone/>
            </a:pPr>
            <a:r>
              <a:rPr lang="en-US" dirty="0"/>
              <a:t>•	Smooth, Impervious, and Resistant to Heat and Impact Damage</a:t>
            </a:r>
            <a:endParaRPr lang="en-IE" dirty="0"/>
          </a:p>
        </p:txBody>
      </p:sp>
      <p:pic>
        <p:nvPicPr>
          <p:cNvPr id="4" name="Picture 3">
            <a:extLst>
              <a:ext uri="{FF2B5EF4-FFF2-40B4-BE49-F238E27FC236}">
                <a16:creationId xmlns:a16="http://schemas.microsoft.com/office/drawing/2014/main" id="{8829FBEB-6BE7-9CD9-0FAD-2A244EA4AB91}"/>
              </a:ext>
            </a:extLst>
          </p:cNvPr>
          <p:cNvPicPr>
            <a:picLocks noChangeAspect="1"/>
          </p:cNvPicPr>
          <p:nvPr/>
        </p:nvPicPr>
        <p:blipFill>
          <a:blip r:embed="rId3"/>
          <a:stretch>
            <a:fillRect/>
          </a:stretch>
        </p:blipFill>
        <p:spPr>
          <a:xfrm>
            <a:off x="6963828" y="1267766"/>
            <a:ext cx="5439188" cy="3058050"/>
          </a:xfrm>
          <a:prstGeom prst="rect">
            <a:avLst/>
          </a:prstGeom>
        </p:spPr>
      </p:pic>
    </p:spTree>
    <p:extLst>
      <p:ext uri="{BB962C8B-B14F-4D97-AF65-F5344CB8AC3E}">
        <p14:creationId xmlns:p14="http://schemas.microsoft.com/office/powerpoint/2010/main" val="1527550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C3CFA-70BA-F841-86B8-581C83EAD73A}"/>
              </a:ext>
            </a:extLst>
          </p:cNvPr>
          <p:cNvSpPr>
            <a:spLocks noGrp="1"/>
          </p:cNvSpPr>
          <p:nvPr>
            <p:ph type="title"/>
          </p:nvPr>
        </p:nvSpPr>
        <p:spPr/>
        <p:txBody>
          <a:bodyPr/>
          <a:lstStyle/>
          <a:p>
            <a:r>
              <a:rPr lang="en-IE" dirty="0"/>
              <a:t>Services</a:t>
            </a:r>
          </a:p>
        </p:txBody>
      </p:sp>
      <p:sp>
        <p:nvSpPr>
          <p:cNvPr id="3" name="Content Placeholder 2">
            <a:extLst>
              <a:ext uri="{FF2B5EF4-FFF2-40B4-BE49-F238E27FC236}">
                <a16:creationId xmlns:a16="http://schemas.microsoft.com/office/drawing/2014/main" id="{D37A895C-6C28-93B2-8132-9CBB76C577F8}"/>
              </a:ext>
            </a:extLst>
          </p:cNvPr>
          <p:cNvSpPr>
            <a:spLocks noGrp="1"/>
          </p:cNvSpPr>
          <p:nvPr>
            <p:ph idx="1"/>
          </p:nvPr>
        </p:nvSpPr>
        <p:spPr/>
        <p:txBody>
          <a:bodyPr/>
          <a:lstStyle/>
          <a:p>
            <a:r>
              <a:rPr lang="en-IE" dirty="0"/>
              <a:t>Ventilation</a:t>
            </a:r>
          </a:p>
          <a:p>
            <a:endParaRPr lang="en-IE" dirty="0"/>
          </a:p>
          <a:p>
            <a:r>
              <a:rPr lang="en-IE" dirty="0"/>
              <a:t>Lighting</a:t>
            </a:r>
          </a:p>
          <a:p>
            <a:endParaRPr lang="en-IE" dirty="0"/>
          </a:p>
          <a:p>
            <a:r>
              <a:rPr lang="en-IE" dirty="0"/>
              <a:t>Drainage</a:t>
            </a:r>
          </a:p>
        </p:txBody>
      </p:sp>
      <p:pic>
        <p:nvPicPr>
          <p:cNvPr id="4" name="Picture 3">
            <a:extLst>
              <a:ext uri="{FF2B5EF4-FFF2-40B4-BE49-F238E27FC236}">
                <a16:creationId xmlns:a16="http://schemas.microsoft.com/office/drawing/2014/main" id="{2BAEC483-D558-C42C-A9B9-4AAA25BB7B44}"/>
              </a:ext>
            </a:extLst>
          </p:cNvPr>
          <p:cNvPicPr>
            <a:picLocks noChangeAspect="1"/>
          </p:cNvPicPr>
          <p:nvPr/>
        </p:nvPicPr>
        <p:blipFill>
          <a:blip r:embed="rId3"/>
          <a:stretch>
            <a:fillRect/>
          </a:stretch>
        </p:blipFill>
        <p:spPr>
          <a:xfrm>
            <a:off x="6348045" y="1512277"/>
            <a:ext cx="4126523" cy="3094892"/>
          </a:xfrm>
          <a:prstGeom prst="rect">
            <a:avLst/>
          </a:prstGeom>
        </p:spPr>
      </p:pic>
    </p:spTree>
    <p:extLst>
      <p:ext uri="{BB962C8B-B14F-4D97-AF65-F5344CB8AC3E}">
        <p14:creationId xmlns:p14="http://schemas.microsoft.com/office/powerpoint/2010/main" val="1382171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A64E0-2EA2-E8AF-F2FC-83781D29EA46}"/>
              </a:ext>
            </a:extLst>
          </p:cNvPr>
          <p:cNvSpPr>
            <a:spLocks noGrp="1"/>
          </p:cNvSpPr>
          <p:nvPr>
            <p:ph type="title"/>
          </p:nvPr>
        </p:nvSpPr>
        <p:spPr/>
        <p:txBody>
          <a:bodyPr/>
          <a:lstStyle/>
          <a:p>
            <a:r>
              <a:rPr lang="en-IE" dirty="0"/>
              <a:t>Potable Water and Ice</a:t>
            </a:r>
          </a:p>
        </p:txBody>
      </p:sp>
      <p:sp>
        <p:nvSpPr>
          <p:cNvPr id="3" name="Content Placeholder 2">
            <a:extLst>
              <a:ext uri="{FF2B5EF4-FFF2-40B4-BE49-F238E27FC236}">
                <a16:creationId xmlns:a16="http://schemas.microsoft.com/office/drawing/2014/main" id="{928262B3-12E4-1F31-6837-D309977AAA5D}"/>
              </a:ext>
            </a:extLst>
          </p:cNvPr>
          <p:cNvSpPr>
            <a:spLocks noGrp="1"/>
          </p:cNvSpPr>
          <p:nvPr>
            <p:ph idx="1"/>
          </p:nvPr>
        </p:nvSpPr>
        <p:spPr/>
        <p:txBody>
          <a:bodyPr>
            <a:normAutofit/>
          </a:bodyPr>
          <a:lstStyle/>
          <a:p>
            <a:pPr marL="0" indent="0">
              <a:buNone/>
            </a:pPr>
            <a:r>
              <a:rPr lang="en-US" dirty="0"/>
              <a:t>Potable Water is water that is safe for drinking, cooking, food preparation, and food production.</a:t>
            </a:r>
            <a:endParaRPr lang="en-IE" dirty="0"/>
          </a:p>
          <a:p>
            <a:pPr marL="0" indent="0">
              <a:buNone/>
            </a:pPr>
            <a:r>
              <a:rPr lang="en-IE" b="1" dirty="0"/>
              <a:t>Basic Standards:</a:t>
            </a:r>
          </a:p>
          <a:p>
            <a:r>
              <a:rPr lang="en-IE" dirty="0"/>
              <a:t>Drinking Water Taps</a:t>
            </a:r>
          </a:p>
          <a:p>
            <a:r>
              <a:rPr lang="en-IE" dirty="0"/>
              <a:t>Clean Taps</a:t>
            </a:r>
          </a:p>
          <a:p>
            <a:r>
              <a:rPr lang="en-IE" dirty="0"/>
              <a:t>Clean Sinks</a:t>
            </a:r>
          </a:p>
          <a:p>
            <a:r>
              <a:rPr lang="en-IE" dirty="0"/>
              <a:t>Wash Hand Basins</a:t>
            </a:r>
          </a:p>
        </p:txBody>
      </p:sp>
      <p:pic>
        <p:nvPicPr>
          <p:cNvPr id="4" name="Picture 3">
            <a:extLst>
              <a:ext uri="{FF2B5EF4-FFF2-40B4-BE49-F238E27FC236}">
                <a16:creationId xmlns:a16="http://schemas.microsoft.com/office/drawing/2014/main" id="{85B1074F-E245-AC2F-C958-E49A6A7F6B87}"/>
              </a:ext>
            </a:extLst>
          </p:cNvPr>
          <p:cNvPicPr>
            <a:picLocks noChangeAspect="1"/>
          </p:cNvPicPr>
          <p:nvPr/>
        </p:nvPicPr>
        <p:blipFill>
          <a:blip r:embed="rId3"/>
          <a:stretch>
            <a:fillRect/>
          </a:stretch>
        </p:blipFill>
        <p:spPr>
          <a:xfrm>
            <a:off x="6652046" y="2546960"/>
            <a:ext cx="5539954" cy="3764940"/>
          </a:xfrm>
          <a:prstGeom prst="rect">
            <a:avLst/>
          </a:prstGeom>
        </p:spPr>
      </p:pic>
    </p:spTree>
    <p:extLst>
      <p:ext uri="{BB962C8B-B14F-4D97-AF65-F5344CB8AC3E}">
        <p14:creationId xmlns:p14="http://schemas.microsoft.com/office/powerpoint/2010/main" val="2131612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51EA0-9C01-A6DF-9351-8AAC53337667}"/>
              </a:ext>
            </a:extLst>
          </p:cNvPr>
          <p:cNvSpPr>
            <a:spLocks noGrp="1"/>
          </p:cNvSpPr>
          <p:nvPr>
            <p:ph type="title"/>
          </p:nvPr>
        </p:nvSpPr>
        <p:spPr/>
        <p:txBody>
          <a:bodyPr/>
          <a:lstStyle/>
          <a:p>
            <a:r>
              <a:rPr lang="en-IE" dirty="0"/>
              <a:t>Ice</a:t>
            </a:r>
          </a:p>
        </p:txBody>
      </p:sp>
      <p:sp>
        <p:nvSpPr>
          <p:cNvPr id="3" name="Content Placeholder 2">
            <a:extLst>
              <a:ext uri="{FF2B5EF4-FFF2-40B4-BE49-F238E27FC236}">
                <a16:creationId xmlns:a16="http://schemas.microsoft.com/office/drawing/2014/main" id="{13B19366-5A12-7BB2-61FB-A65BFA0155A3}"/>
              </a:ext>
            </a:extLst>
          </p:cNvPr>
          <p:cNvSpPr>
            <a:spLocks noGrp="1"/>
          </p:cNvSpPr>
          <p:nvPr>
            <p:ph idx="1"/>
          </p:nvPr>
        </p:nvSpPr>
        <p:spPr/>
        <p:txBody>
          <a:bodyPr>
            <a:normAutofit/>
          </a:bodyPr>
          <a:lstStyle/>
          <a:p>
            <a:pPr marL="0" indent="0">
              <a:buNone/>
            </a:pPr>
            <a:r>
              <a:rPr lang="en-US" dirty="0"/>
              <a:t>Use Only Potable Water</a:t>
            </a:r>
          </a:p>
          <a:p>
            <a:pPr marL="0" indent="0">
              <a:buNone/>
            </a:pPr>
            <a:r>
              <a:rPr lang="en-US" dirty="0"/>
              <a:t>Keep the Machine Clean &amp; Closed</a:t>
            </a:r>
          </a:p>
          <a:p>
            <a:pPr marL="0" indent="0">
              <a:buNone/>
            </a:pPr>
            <a:r>
              <a:rPr lang="en-US" dirty="0"/>
              <a:t>Clean Scoops &amp; Containers</a:t>
            </a:r>
          </a:p>
          <a:p>
            <a:pPr marL="0" indent="0">
              <a:buNone/>
            </a:pPr>
            <a:r>
              <a:rPr lang="en-US" dirty="0"/>
              <a:t> Never Touch Ice With Bare Hands</a:t>
            </a:r>
          </a:p>
          <a:p>
            <a:pPr marL="0" indent="0">
              <a:buNone/>
            </a:pPr>
            <a:r>
              <a:rPr lang="en-US" dirty="0"/>
              <a:t>Don’t Chill Bottles in the Ice Machine</a:t>
            </a:r>
          </a:p>
        </p:txBody>
      </p:sp>
      <p:pic>
        <p:nvPicPr>
          <p:cNvPr id="4" name="Picture 3">
            <a:extLst>
              <a:ext uri="{FF2B5EF4-FFF2-40B4-BE49-F238E27FC236}">
                <a16:creationId xmlns:a16="http://schemas.microsoft.com/office/drawing/2014/main" id="{02E373AA-0BE5-8401-2475-4D85F95D588B}"/>
              </a:ext>
            </a:extLst>
          </p:cNvPr>
          <p:cNvPicPr>
            <a:picLocks noChangeAspect="1"/>
          </p:cNvPicPr>
          <p:nvPr/>
        </p:nvPicPr>
        <p:blipFill>
          <a:blip r:embed="rId3"/>
          <a:stretch>
            <a:fillRect/>
          </a:stretch>
        </p:blipFill>
        <p:spPr>
          <a:xfrm>
            <a:off x="7674952" y="1589576"/>
            <a:ext cx="3678848" cy="3678848"/>
          </a:xfrm>
          <a:prstGeom prst="rect">
            <a:avLst/>
          </a:prstGeom>
        </p:spPr>
      </p:pic>
    </p:spTree>
    <p:extLst>
      <p:ext uri="{BB962C8B-B14F-4D97-AF65-F5344CB8AC3E}">
        <p14:creationId xmlns:p14="http://schemas.microsoft.com/office/powerpoint/2010/main" val="237319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solidFill>
                  <a:srgbClr val="FF0000"/>
                </a:solidFill>
              </a:rPr>
              <a:t>Unit 5 Recap Questions</a:t>
            </a:r>
          </a:p>
        </p:txBody>
      </p:sp>
      <p:sp>
        <p:nvSpPr>
          <p:cNvPr id="3" name="Content Placeholder 2"/>
          <p:cNvSpPr>
            <a:spLocks noGrp="1"/>
          </p:cNvSpPr>
          <p:nvPr>
            <p:ph idx="1"/>
          </p:nvPr>
        </p:nvSpPr>
        <p:spPr/>
        <p:txBody>
          <a:bodyPr/>
          <a:lstStyle/>
          <a:p>
            <a:pPr>
              <a:defRPr sz="2200"/>
            </a:pPr>
            <a:r>
              <a:rPr dirty="0">
                <a:solidFill>
                  <a:srgbClr val="FF0000"/>
                </a:solidFill>
              </a:rPr>
              <a:t>1. What does potable water mean?</a:t>
            </a:r>
          </a:p>
          <a:p>
            <a:pPr>
              <a:defRPr sz="2200"/>
            </a:pPr>
            <a:r>
              <a:rPr dirty="0">
                <a:solidFill>
                  <a:srgbClr val="FF0000"/>
                </a:solidFill>
              </a:rPr>
              <a:t>2. Why is ventilation important in food premises?</a:t>
            </a:r>
          </a:p>
          <a:p>
            <a:pPr>
              <a:defRPr sz="2200"/>
            </a:pPr>
            <a:r>
              <a:rPr dirty="0">
                <a:solidFill>
                  <a:srgbClr val="FF0000"/>
                </a:solidFill>
              </a:rPr>
              <a:t>3. Give one requirement for food equipment.</a:t>
            </a:r>
          </a:p>
          <a:p>
            <a:pPr>
              <a:defRPr sz="2200"/>
            </a:pPr>
            <a:r>
              <a:rPr dirty="0">
                <a:solidFill>
                  <a:srgbClr val="FF0000"/>
                </a:solidFill>
              </a:rPr>
              <a:t>4. Why should ice never be touched with bare hands?</a:t>
            </a:r>
          </a:p>
          <a:p>
            <a:pPr>
              <a:defRPr sz="2200"/>
            </a:pPr>
            <a:r>
              <a:rPr dirty="0">
                <a:solidFill>
                  <a:srgbClr val="FF0000"/>
                </a:solidFill>
              </a:rPr>
              <a:t>5. What flooring properties are suitable for food areas?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1AD3815B3E804C8DAE033B57652618" ma:contentTypeVersion="15" ma:contentTypeDescription="Create a new document." ma:contentTypeScope="" ma:versionID="a8a516c19665a9e035ce2fa0d7610b71">
  <xsd:schema xmlns:xsd="http://www.w3.org/2001/XMLSchema" xmlns:xs="http://www.w3.org/2001/XMLSchema" xmlns:p="http://schemas.microsoft.com/office/2006/metadata/properties" xmlns:ns3="c85dcf5d-746f-499e-bfc5-25eb097cb66f" targetNamespace="http://schemas.microsoft.com/office/2006/metadata/properties" ma:root="true" ma:fieldsID="b80eb9f00e1ba526c1ff0a3268377117" ns3:_="">
    <xsd:import namespace="c85dcf5d-746f-499e-bfc5-25eb097cb66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5dcf5d-746f-499e-bfc5-25eb097cb6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c85dcf5d-746f-499e-bfc5-25eb097cb66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813671-9201-4B0C-9FCD-FABDD530A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5dcf5d-746f-499e-bfc5-25eb097cb6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BDD081-D484-4393-97CB-0A5B72D6F7D6}">
  <ds:schemaRefs>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http://www.w3.org/XML/1998/namespace"/>
    <ds:schemaRef ds:uri="http://purl.org/dc/terms/"/>
    <ds:schemaRef ds:uri="http://purl.org/dc/elements/1.1/"/>
    <ds:schemaRef ds:uri="c85dcf5d-746f-499e-bfc5-25eb097cb66f"/>
    <ds:schemaRef ds:uri="http://schemas.microsoft.com/office/2006/metadata/properties"/>
  </ds:schemaRefs>
</ds:datastoreItem>
</file>

<file path=customXml/itemProps3.xml><?xml version="1.0" encoding="utf-8"?>
<ds:datastoreItem xmlns:ds="http://schemas.openxmlformats.org/officeDocument/2006/customXml" ds:itemID="{8014C589-9321-4DE3-9875-DC628A32C3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TotalTime>
  <Words>5621</Words>
  <Application>Microsoft Office PowerPoint</Application>
  <PresentationFormat>Widescreen</PresentationFormat>
  <Paragraphs>524</Paragraphs>
  <Slides>32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Aptos</vt:lpstr>
      <vt:lpstr>Aptos Display</vt:lpstr>
      <vt:lpstr>Arial</vt:lpstr>
      <vt:lpstr>Office Theme</vt:lpstr>
      <vt:lpstr>Unit 5:</vt:lpstr>
      <vt:lpstr>Unit 5: Layout, Design, Services, Water and lce </vt:lpstr>
      <vt:lpstr>Layout and Design</vt:lpstr>
      <vt:lpstr>Premises Layout and Design</vt:lpstr>
      <vt:lpstr>Equipment</vt:lpstr>
      <vt:lpstr>Services</vt:lpstr>
      <vt:lpstr>Potable Water and Ice</vt:lpstr>
      <vt:lpstr>Ice</vt:lpstr>
      <vt:lpstr>Unit 5 Recap Questions</vt:lpstr>
      <vt:lpstr>Unit 5 Scenario Activity</vt:lpstr>
      <vt:lpstr>Unit 6. Pest, Waste and Maintenance Control. </vt:lpstr>
      <vt:lpstr>Unit 6. Pest, Waste and Maintenance Control. </vt:lpstr>
      <vt:lpstr>Main Types of Food Pests</vt:lpstr>
      <vt:lpstr>Bird &amp; Insect Control</vt:lpstr>
      <vt:lpstr>Pest Control &amp; the Contractor</vt:lpstr>
      <vt:lpstr>Infestation Management</vt:lpstr>
      <vt:lpstr>Internal Waste Management</vt:lpstr>
      <vt:lpstr>External Waste Management</vt:lpstr>
      <vt:lpstr>Unit 6 Recap Questions</vt:lpstr>
      <vt:lpstr>Unit 6 Scenario Activity</vt:lpstr>
      <vt:lpstr>Unit 7 Suppliers, Traceability and Calibration</vt:lpstr>
      <vt:lpstr>Unit 7 Suppliers, Traceability and Calibration</vt:lpstr>
      <vt:lpstr>Supplier Control</vt:lpstr>
      <vt:lpstr>Traceability</vt:lpstr>
      <vt:lpstr>Dealing with Recalled Food Products</vt:lpstr>
      <vt:lpstr>Dealing with a Food Safety Complaint</vt:lpstr>
      <vt:lpstr>Food Labelling</vt:lpstr>
      <vt:lpstr>Handheld Digital Thermometers</vt:lpstr>
      <vt:lpstr>Dial Thermometers</vt:lpstr>
      <vt:lpstr>Monthly Probe Thermometer Checks</vt:lpstr>
      <vt:lpstr>Unit 7 Recap Questions</vt:lpstr>
      <vt:lpstr>Unit 7 Scenario 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Sean Kelleher</dc:creator>
  <cp:lastModifiedBy>Jane Cassidy</cp:lastModifiedBy>
  <cp:revision>4</cp:revision>
  <dcterms:created xsi:type="dcterms:W3CDTF">2026-02-04T11:21:11Z</dcterms:created>
  <dcterms:modified xsi:type="dcterms:W3CDTF">2026-05-10T12:24:22Z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0x010100211AD3815B3E804C8DAE033B57652618</vt:lpwstr>
  </property>
</Properties>
</file>