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5" r:id="rId2"/>
    <p:sldId id="276" r:id="rId3"/>
    <p:sldId id="277" r:id="rId4"/>
    <p:sldId id="278" r:id="rId5"/>
    <p:sldId id="279" r:id="rId6"/>
    <p:sldId id="280" r:id="rId7"/>
    <p:sldId id="281" r:id="rId8"/>
    <p:sldId id="282" r:id="rId9"/>
    <p:sldId id="283" r:id="rId10"/>
    <p:sldId id="284" r:id="rId11"/>
    <p:sldId id="28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60"/>
  </p:normalViewPr>
  <p:slideViewPr>
    <p:cSldViewPr snapToGrid="0">
      <p:cViewPr varScale="1">
        <p:scale>
          <a:sx n="104" d="100"/>
          <a:sy n="104" d="100"/>
        </p:scale>
        <p:origin x="2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Kelleher" userId="17a24dc8bb8dc661" providerId="LiveId" clId="{E8328044-964F-4E8B-991B-4425056F1751}"/>
    <pc:docChg chg="custSel delSld modSld">
      <pc:chgData name="Sean Kelleher" userId="17a24dc8bb8dc661" providerId="LiveId" clId="{E8328044-964F-4E8B-991B-4425056F1751}" dt="2026-05-18T09:16:15.077" v="23" actId="20577"/>
      <pc:docMkLst>
        <pc:docMk/>
      </pc:docMkLst>
      <pc:sldChg chg="del">
        <pc:chgData name="Sean Kelleher" userId="17a24dc8bb8dc661" providerId="LiveId" clId="{E8328044-964F-4E8B-991B-4425056F1751}" dt="2026-05-17T13:44:55.845" v="0" actId="2696"/>
        <pc:sldMkLst>
          <pc:docMk/>
          <pc:sldMk cId="1294196513" sldId="256"/>
        </pc:sldMkLst>
      </pc:sldChg>
      <pc:sldChg chg="modSp mod">
        <pc:chgData name="Sean Kelleher" userId="17a24dc8bb8dc661" providerId="LiveId" clId="{E8328044-964F-4E8B-991B-4425056F1751}" dt="2026-05-18T09:16:15.077" v="23" actId="20577"/>
        <pc:sldMkLst>
          <pc:docMk/>
          <pc:sldMk cId="1747216656" sldId="275"/>
        </pc:sldMkLst>
        <pc:spChg chg="mod">
          <ac:chgData name="Sean Kelleher" userId="17a24dc8bb8dc661" providerId="LiveId" clId="{E8328044-964F-4E8B-991B-4425056F1751}" dt="2026-05-18T09:16:15.077" v="23" actId="20577"/>
          <ac:spMkLst>
            <pc:docMk/>
            <pc:sldMk cId="1747216656" sldId="275"/>
            <ac:spMk id="2" creationId="{85F0AC6A-9075-C8CB-1A13-7F1083FD48B0}"/>
          </ac:spMkLst>
        </pc:spChg>
      </pc:sldChg>
      <pc:sldChg chg="modSp mod">
        <pc:chgData name="Sean Kelleher" userId="17a24dc8bb8dc661" providerId="LiveId" clId="{E8328044-964F-4E8B-991B-4425056F1751}" dt="2026-05-17T13:49:06.100" v="1" actId="20577"/>
        <pc:sldMkLst>
          <pc:docMk/>
          <pc:sldMk cId="3034374644" sldId="277"/>
        </pc:sldMkLst>
        <pc:spChg chg="mod">
          <ac:chgData name="Sean Kelleher" userId="17a24dc8bb8dc661" providerId="LiveId" clId="{E8328044-964F-4E8B-991B-4425056F1751}" dt="2026-05-17T13:49:06.100" v="1" actId="20577"/>
          <ac:spMkLst>
            <pc:docMk/>
            <pc:sldMk cId="3034374644" sldId="277"/>
            <ac:spMk id="3" creationId="{25109037-709B-019C-A93A-AD585472F97D}"/>
          </ac:spMkLst>
        </pc:spChg>
      </pc:sldChg>
      <pc:sldChg chg="modSp mod">
        <pc:chgData name="Sean Kelleher" userId="17a24dc8bb8dc661" providerId="LiveId" clId="{E8328044-964F-4E8B-991B-4425056F1751}" dt="2026-05-17T13:49:11.752" v="2" actId="207"/>
        <pc:sldMkLst>
          <pc:docMk/>
          <pc:sldMk cId="1342367080" sldId="278"/>
        </pc:sldMkLst>
        <pc:spChg chg="mod">
          <ac:chgData name="Sean Kelleher" userId="17a24dc8bb8dc661" providerId="LiveId" clId="{E8328044-964F-4E8B-991B-4425056F1751}" dt="2026-05-17T13:49:11.752" v="2" actId="207"/>
          <ac:spMkLst>
            <pc:docMk/>
            <pc:sldMk cId="1342367080" sldId="278"/>
            <ac:spMk id="3" creationId="{64A47859-AA4F-6244-0DE2-CFE65F7FFCD6}"/>
          </ac:spMkLst>
        </pc:spChg>
      </pc:sldChg>
      <pc:sldChg chg="modSp mod">
        <pc:chgData name="Sean Kelleher" userId="17a24dc8bb8dc661" providerId="LiveId" clId="{E8328044-964F-4E8B-991B-4425056F1751}" dt="2026-05-17T13:49:28.416" v="7" actId="207"/>
        <pc:sldMkLst>
          <pc:docMk/>
          <pc:sldMk cId="1606643895" sldId="279"/>
        </pc:sldMkLst>
        <pc:spChg chg="mod">
          <ac:chgData name="Sean Kelleher" userId="17a24dc8bb8dc661" providerId="LiveId" clId="{E8328044-964F-4E8B-991B-4425056F1751}" dt="2026-05-17T13:49:17.594" v="3" actId="207"/>
          <ac:spMkLst>
            <pc:docMk/>
            <pc:sldMk cId="1606643895" sldId="279"/>
            <ac:spMk id="3" creationId="{BAC1FCAB-82E0-FF07-47EE-8B2E2AB8365E}"/>
          </ac:spMkLst>
        </pc:spChg>
        <pc:spChg chg="mod">
          <ac:chgData name="Sean Kelleher" userId="17a24dc8bb8dc661" providerId="LiveId" clId="{E8328044-964F-4E8B-991B-4425056F1751}" dt="2026-05-17T13:49:24.924" v="6" actId="207"/>
          <ac:spMkLst>
            <pc:docMk/>
            <pc:sldMk cId="1606643895" sldId="279"/>
            <ac:spMk id="5" creationId="{18C12D20-384E-2992-3CB3-2877E5630595}"/>
          </ac:spMkLst>
        </pc:spChg>
        <pc:spChg chg="mod">
          <ac:chgData name="Sean Kelleher" userId="17a24dc8bb8dc661" providerId="LiveId" clId="{E8328044-964F-4E8B-991B-4425056F1751}" dt="2026-05-17T13:49:28.416" v="7" actId="207"/>
          <ac:spMkLst>
            <pc:docMk/>
            <pc:sldMk cId="1606643895" sldId="279"/>
            <ac:spMk id="6" creationId="{F2D19D5D-18C8-1425-280A-28415D8E19A6}"/>
          </ac:spMkLst>
        </pc:spChg>
      </pc:sldChg>
      <pc:sldChg chg="modSp mod">
        <pc:chgData name="Sean Kelleher" userId="17a24dc8bb8dc661" providerId="LiveId" clId="{E8328044-964F-4E8B-991B-4425056F1751}" dt="2026-05-17T13:49:35.254" v="8" actId="207"/>
        <pc:sldMkLst>
          <pc:docMk/>
          <pc:sldMk cId="4067606971" sldId="280"/>
        </pc:sldMkLst>
        <pc:spChg chg="mod">
          <ac:chgData name="Sean Kelleher" userId="17a24dc8bb8dc661" providerId="LiveId" clId="{E8328044-964F-4E8B-991B-4425056F1751}" dt="2026-05-17T13:49:35.254" v="8" actId="207"/>
          <ac:spMkLst>
            <pc:docMk/>
            <pc:sldMk cId="4067606971" sldId="280"/>
            <ac:spMk id="3" creationId="{B2C4BF91-6A39-E0C0-F16E-D68A15BBBD0A}"/>
          </ac:spMkLst>
        </pc:spChg>
      </pc:sldChg>
      <pc:sldChg chg="delSp modSp mod">
        <pc:chgData name="Sean Kelleher" userId="17a24dc8bb8dc661" providerId="LiveId" clId="{E8328044-964F-4E8B-991B-4425056F1751}" dt="2026-05-17T13:50:09.034" v="15" actId="207"/>
        <pc:sldMkLst>
          <pc:docMk/>
          <pc:sldMk cId="357977" sldId="281"/>
        </pc:sldMkLst>
        <pc:spChg chg="mod">
          <ac:chgData name="Sean Kelleher" userId="17a24dc8bb8dc661" providerId="LiveId" clId="{E8328044-964F-4E8B-991B-4425056F1751}" dt="2026-05-17T13:50:09.034" v="15" actId="207"/>
          <ac:spMkLst>
            <pc:docMk/>
            <pc:sldMk cId="357977" sldId="281"/>
            <ac:spMk id="3" creationId="{7A62997D-80D6-06AF-E3DE-8713204A521E}"/>
          </ac:spMkLst>
        </pc:spChg>
        <pc:picChg chg="del">
          <ac:chgData name="Sean Kelleher" userId="17a24dc8bb8dc661" providerId="LiveId" clId="{E8328044-964F-4E8B-991B-4425056F1751}" dt="2026-05-17T13:49:56.532" v="12" actId="478"/>
          <ac:picMkLst>
            <pc:docMk/>
            <pc:sldMk cId="357977" sldId="281"/>
            <ac:picMk id="4" creationId="{6B0F1B81-BF78-619C-9201-B8E30254EFFB}"/>
          </ac:picMkLst>
        </pc:picChg>
      </pc:sldChg>
      <pc:sldChg chg="modSp mod">
        <pc:chgData name="Sean Kelleher" userId="17a24dc8bb8dc661" providerId="LiveId" clId="{E8328044-964F-4E8B-991B-4425056F1751}" dt="2026-05-17T13:50:23.809" v="17" actId="207"/>
        <pc:sldMkLst>
          <pc:docMk/>
          <pc:sldMk cId="2551897317" sldId="283"/>
        </pc:sldMkLst>
        <pc:spChg chg="mod">
          <ac:chgData name="Sean Kelleher" userId="17a24dc8bb8dc661" providerId="LiveId" clId="{E8328044-964F-4E8B-991B-4425056F1751}" dt="2026-05-17T13:50:20.379" v="16" actId="207"/>
          <ac:spMkLst>
            <pc:docMk/>
            <pc:sldMk cId="2551897317" sldId="283"/>
            <ac:spMk id="2" creationId="{F263CDB6-F996-E355-65E1-ED5E1CCAD18E}"/>
          </ac:spMkLst>
        </pc:spChg>
        <pc:spChg chg="mod">
          <ac:chgData name="Sean Kelleher" userId="17a24dc8bb8dc661" providerId="LiveId" clId="{E8328044-964F-4E8B-991B-4425056F1751}" dt="2026-05-17T13:50:23.809" v="17" actId="207"/>
          <ac:spMkLst>
            <pc:docMk/>
            <pc:sldMk cId="2551897317" sldId="283"/>
            <ac:spMk id="3" creationId="{8D775313-1A7B-E1A9-8C66-90279545A488}"/>
          </ac:spMkLst>
        </pc:spChg>
      </pc:sldChg>
      <pc:sldChg chg="modSp mod">
        <pc:chgData name="Sean Kelleher" userId="17a24dc8bb8dc661" providerId="LiveId" clId="{E8328044-964F-4E8B-991B-4425056F1751}" dt="2026-05-17T13:50:38.162" v="20" actId="207"/>
        <pc:sldMkLst>
          <pc:docMk/>
          <pc:sldMk cId="0" sldId="284"/>
        </pc:sldMkLst>
        <pc:spChg chg="mod">
          <ac:chgData name="Sean Kelleher" userId="17a24dc8bb8dc661" providerId="LiveId" clId="{E8328044-964F-4E8B-991B-4425056F1751}" dt="2026-05-17T13:50:31.428" v="18" actId="207"/>
          <ac:spMkLst>
            <pc:docMk/>
            <pc:sldMk cId="0" sldId="284"/>
            <ac:spMk id="2" creationId="{00000000-0000-0000-0000-000000000000}"/>
          </ac:spMkLst>
        </pc:spChg>
        <pc:spChg chg="mod">
          <ac:chgData name="Sean Kelleher" userId="17a24dc8bb8dc661" providerId="LiveId" clId="{E8328044-964F-4E8B-991B-4425056F1751}" dt="2026-05-17T13:50:38.162" v="20" actId="207"/>
          <ac:spMkLst>
            <pc:docMk/>
            <pc:sldMk cId="0" sldId="284"/>
            <ac:spMk id="3" creationId="{00000000-0000-0000-0000-000000000000}"/>
          </ac:spMkLst>
        </pc:spChg>
      </pc:sldChg>
      <pc:sldChg chg="modSp mod">
        <pc:chgData name="Sean Kelleher" userId="17a24dc8bb8dc661" providerId="LiveId" clId="{E8328044-964F-4E8B-991B-4425056F1751}" dt="2026-05-17T13:50:48.240" v="22" actId="207"/>
        <pc:sldMkLst>
          <pc:docMk/>
          <pc:sldMk cId="0" sldId="285"/>
        </pc:sldMkLst>
        <pc:spChg chg="mod">
          <ac:chgData name="Sean Kelleher" userId="17a24dc8bb8dc661" providerId="LiveId" clId="{E8328044-964F-4E8B-991B-4425056F1751}" dt="2026-05-17T13:50:48.240" v="22" actId="207"/>
          <ac:spMkLst>
            <pc:docMk/>
            <pc:sldMk cId="0" sldId="285"/>
            <ac:spMk id="2" creationId="{00000000-0000-0000-0000-000000000000}"/>
          </ac:spMkLst>
        </pc:spChg>
        <pc:spChg chg="mod">
          <ac:chgData name="Sean Kelleher" userId="17a24dc8bb8dc661" providerId="LiveId" clId="{E8328044-964F-4E8B-991B-4425056F1751}" dt="2026-05-17T13:50:44.359" v="21" actId="207"/>
          <ac:spMkLst>
            <pc:docMk/>
            <pc:sldMk cId="0" sldId="28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CA2C47-B1C5-443C-9881-DAB5E3FE0717}" type="datetimeFigureOut">
              <a:rPr lang="en-IE" smtClean="0"/>
              <a:t>18/05/2026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836BF-776F-4E5E-A7AA-D3BEC53869A8}" type="slidenum">
              <a:rPr lang="en-IE" smtClean="0"/>
              <a:t>‹#›</a:t>
            </a:fld>
            <a:endParaRPr lang="en-IE"/>
          </a:p>
        </p:txBody>
      </p:sp>
    </p:spTree>
    <p:extLst>
      <p:ext uri="{BB962C8B-B14F-4D97-AF65-F5344CB8AC3E}">
        <p14:creationId xmlns:p14="http://schemas.microsoft.com/office/powerpoint/2010/main" val="1866151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Unit 4. Cleaning.</a:t>
            </a:r>
          </a:p>
          <a:p>
            <a:endParaRPr lang="en-IE" dirty="0"/>
          </a:p>
          <a:p>
            <a:r>
              <a:rPr lang="en-US" dirty="0"/>
              <a:t>On completion of this unit, learners will be able to:</a:t>
            </a:r>
          </a:p>
          <a:p>
            <a:r>
              <a:rPr lang="en-US" dirty="0"/>
              <a:t>Distinguish between the different types of cleaning chemical and how they should be used,</a:t>
            </a:r>
          </a:p>
          <a:p>
            <a:r>
              <a:rPr lang="en-US" dirty="0"/>
              <a:t>List the 5 steps in the deep cleaning process,</a:t>
            </a:r>
          </a:p>
          <a:p>
            <a:r>
              <a:rPr lang="en-US" dirty="0"/>
              <a:t>Ensure the safe storage of cleaning chemicals,</a:t>
            </a:r>
          </a:p>
          <a:p>
            <a:r>
              <a:rPr lang="en-US" dirty="0"/>
              <a:t>Implement corrective actions when required, and,</a:t>
            </a:r>
          </a:p>
          <a:p>
            <a:r>
              <a:rPr lang="en-US" dirty="0"/>
              <a:t>Complete documentation in relation to cleaning.</a:t>
            </a:r>
          </a:p>
        </p:txBody>
      </p:sp>
      <p:sp>
        <p:nvSpPr>
          <p:cNvPr id="4" name="Slide Number Placeholder 3"/>
          <p:cNvSpPr>
            <a:spLocks noGrp="1"/>
          </p:cNvSpPr>
          <p:nvPr>
            <p:ph type="sldNum" sz="quarter" idx="5"/>
          </p:nvPr>
        </p:nvSpPr>
        <p:spPr/>
        <p:txBody>
          <a:bodyPr/>
          <a:lstStyle/>
          <a:p>
            <a:fld id="{49F49193-05F7-4666-A4BD-2F059898095C}" type="slidenum">
              <a:rPr lang="en-IE" smtClean="0"/>
              <a:t>1</a:t>
            </a:fld>
            <a:endParaRPr lang="en-IE"/>
          </a:p>
        </p:txBody>
      </p:sp>
    </p:spTree>
    <p:extLst>
      <p:ext uri="{BB962C8B-B14F-4D97-AF65-F5344CB8AC3E}">
        <p14:creationId xmlns:p14="http://schemas.microsoft.com/office/powerpoint/2010/main" val="668324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Cleaning.</a:t>
            </a:r>
          </a:p>
          <a:p>
            <a:r>
              <a:rPr lang="en-US" dirty="0"/>
              <a:t>Cleaning means removing visible dirt, including food residues, grease, spills and general dirt.</a:t>
            </a:r>
          </a:p>
          <a:p>
            <a:r>
              <a:rPr lang="en-US" dirty="0"/>
              <a:t>It is a physical process. If a surface looks dirty, it cannot be disinfected properly because dirt blocks the disinfectant from reaching bacteria.</a:t>
            </a:r>
          </a:p>
          <a:p>
            <a:r>
              <a:rPr lang="en-US" dirty="0"/>
              <a:t>Cleaning is essential because:</a:t>
            </a:r>
          </a:p>
          <a:p>
            <a:r>
              <a:rPr lang="en-US" dirty="0"/>
              <a:t>It prevents food poisoning.</a:t>
            </a:r>
          </a:p>
          <a:p>
            <a:r>
              <a:rPr lang="en-US" dirty="0"/>
              <a:t>Proper cleaning and disinfection reduce harmful bacteria to safe levels.</a:t>
            </a:r>
          </a:p>
          <a:p>
            <a:r>
              <a:rPr lang="en-US" dirty="0"/>
              <a:t>It keeps the workplace safe.</a:t>
            </a:r>
          </a:p>
          <a:p>
            <a:r>
              <a:rPr lang="en-US" dirty="0"/>
              <a:t>Cleaning must happen throughout the day, not just at closing time. This prevents build ups of dirt, spills, and bacteria.</a:t>
            </a:r>
          </a:p>
          <a:p>
            <a:r>
              <a:rPr lang="en-US" dirty="0"/>
              <a:t>It keeps food safe.</a:t>
            </a:r>
          </a:p>
          <a:p>
            <a:r>
              <a:rPr lang="en-US" dirty="0"/>
              <a:t>Clean surfaces prevent cross contamination between raw and ready to eat foods.</a:t>
            </a:r>
          </a:p>
          <a:p>
            <a:r>
              <a:rPr lang="en-US" dirty="0"/>
              <a:t>Cleaning isn’t just about hygiene,  it protects the business, the staff, and the customer.</a:t>
            </a:r>
          </a:p>
          <a:p>
            <a:endParaRPr lang="en-IE" dirty="0"/>
          </a:p>
        </p:txBody>
      </p:sp>
      <p:sp>
        <p:nvSpPr>
          <p:cNvPr id="4" name="Slide Number Placeholder 3"/>
          <p:cNvSpPr>
            <a:spLocks noGrp="1"/>
          </p:cNvSpPr>
          <p:nvPr>
            <p:ph type="sldNum" sz="quarter" idx="5"/>
          </p:nvPr>
        </p:nvSpPr>
        <p:spPr/>
        <p:txBody>
          <a:bodyPr/>
          <a:lstStyle/>
          <a:p>
            <a:fld id="{49F49193-05F7-4666-A4BD-2F059898095C}" type="slidenum">
              <a:rPr lang="en-IE" smtClean="0"/>
              <a:t>2</a:t>
            </a:fld>
            <a:endParaRPr lang="en-IE"/>
          </a:p>
        </p:txBody>
      </p:sp>
    </p:spTree>
    <p:extLst>
      <p:ext uri="{BB962C8B-B14F-4D97-AF65-F5344CB8AC3E}">
        <p14:creationId xmlns:p14="http://schemas.microsoft.com/office/powerpoint/2010/main" val="932687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of chemicals in a food business.</a:t>
            </a:r>
          </a:p>
          <a:p>
            <a:r>
              <a:rPr lang="en-US" dirty="0"/>
              <a:t>There are four categories of chemicals in a food business. Each one has a different purpose, and using the wrong one can lead to poor cleaning, unsafe food, or legal non compliance.</a:t>
            </a:r>
          </a:p>
          <a:p>
            <a:r>
              <a:rPr lang="en-US" dirty="0"/>
              <a:t>Detergent.</a:t>
            </a:r>
          </a:p>
          <a:p>
            <a:r>
              <a:rPr lang="en-US" dirty="0"/>
              <a:t>•	This removes dirt, grease, and food residues</a:t>
            </a:r>
          </a:p>
          <a:p>
            <a:r>
              <a:rPr lang="en-US" dirty="0"/>
              <a:t>•	It does not kill bacteria.</a:t>
            </a:r>
          </a:p>
          <a:p>
            <a:r>
              <a:rPr lang="en-US" dirty="0"/>
              <a:t>It is used for everyday cleaning (mild detergents) and heavy-duty jobs like ovens, grills, and fryers (strong degreasers).</a:t>
            </a:r>
          </a:p>
          <a:p>
            <a:r>
              <a:rPr lang="en-US" dirty="0"/>
              <a:t>Cleaning must happen before disinfection because disinfectants don’t work on dirty surfaces.</a:t>
            </a:r>
          </a:p>
          <a:p>
            <a:r>
              <a:rPr lang="en-US" dirty="0"/>
              <a:t>Disinfectant.</a:t>
            </a:r>
          </a:p>
          <a:p>
            <a:r>
              <a:rPr lang="en-US" dirty="0"/>
              <a:t>This reduces bacteria to a safe level. It does not kill all bacteria.</a:t>
            </a:r>
          </a:p>
          <a:p>
            <a:r>
              <a:rPr lang="en-US" dirty="0"/>
              <a:t>•	Disinfectants do not work properly on dirty surfaces.</a:t>
            </a:r>
          </a:p>
          <a:p>
            <a:r>
              <a:rPr lang="en-US" dirty="0"/>
              <a:t>•	Heat over 82 degrees Celsius or steam can also act as a disinfectant.</a:t>
            </a:r>
          </a:p>
          <a:p>
            <a:r>
              <a:rPr lang="en-US" dirty="0"/>
              <a:t>•	Follow instructions for correct dilution and contact time.</a:t>
            </a:r>
          </a:p>
          <a:p>
            <a:r>
              <a:rPr lang="en-US" dirty="0"/>
              <a:t>An example is </a:t>
            </a:r>
            <a:r>
              <a:rPr lang="en-US" dirty="0" err="1"/>
              <a:t>milton</a:t>
            </a:r>
            <a:r>
              <a:rPr lang="en-US" dirty="0"/>
              <a:t> works as a disinfectant when mixed correctly and left for 5 minutes.</a:t>
            </a:r>
          </a:p>
          <a:p>
            <a:r>
              <a:rPr lang="en-US" dirty="0" err="1"/>
              <a:t>Sanitiser</a:t>
            </a:r>
            <a:r>
              <a:rPr lang="en-US" dirty="0"/>
              <a:t>.</a:t>
            </a:r>
          </a:p>
          <a:p>
            <a:r>
              <a:rPr lang="en-US" dirty="0"/>
              <a:t>•	This is a detergent + disinfectant combined</a:t>
            </a:r>
          </a:p>
          <a:p>
            <a:r>
              <a:rPr lang="en-US" dirty="0"/>
              <a:t>•	It removes dirt and reduces bacteria</a:t>
            </a:r>
          </a:p>
          <a:p>
            <a:r>
              <a:rPr lang="en-US" dirty="0"/>
              <a:t>•	Follow manufacturer instructions.</a:t>
            </a:r>
          </a:p>
          <a:p>
            <a:r>
              <a:rPr lang="en-US" dirty="0"/>
              <a:t>•	It needs contact time to work</a:t>
            </a:r>
          </a:p>
          <a:p>
            <a:r>
              <a:rPr lang="en-US" dirty="0"/>
              <a:t>•	It should be used twice, first to remove dirt, second to kill bacteria.</a:t>
            </a:r>
          </a:p>
          <a:p>
            <a:r>
              <a:rPr lang="en-US" dirty="0"/>
              <a:t>An example is a multi purpose cleaner which removes grease and kills germs.</a:t>
            </a:r>
          </a:p>
          <a:p>
            <a:r>
              <a:rPr lang="en-US" dirty="0"/>
              <a:t>Sterilant.</a:t>
            </a:r>
          </a:p>
          <a:p>
            <a:r>
              <a:rPr lang="en-US" dirty="0"/>
              <a:t>•	</a:t>
            </a:r>
          </a:p>
          <a:p>
            <a:r>
              <a:rPr lang="en-US" dirty="0"/>
              <a:t>•	This kills or permanently inactivates all bacteria, fungi, viruses, and spores.</a:t>
            </a:r>
          </a:p>
          <a:p>
            <a:r>
              <a:rPr lang="en-US" dirty="0"/>
              <a:t>•	It is the strongest type of chemical control,</a:t>
            </a:r>
          </a:p>
          <a:p>
            <a:r>
              <a:rPr lang="en-US" dirty="0"/>
              <a:t>•	Milton becomes a sterilant if left on a surface for 15 minutes.</a:t>
            </a:r>
          </a:p>
          <a:p>
            <a:r>
              <a:rPr lang="en-US" dirty="0"/>
              <a:t>Using the right chemical for the right job is essential for:</a:t>
            </a:r>
          </a:p>
          <a:p>
            <a:r>
              <a:rPr lang="en-US" dirty="0"/>
              <a:t>•	Preventing food poisoning,</a:t>
            </a:r>
          </a:p>
          <a:p>
            <a:r>
              <a:rPr lang="en-US" dirty="0"/>
              <a:t>•	Meeting legal requirements,</a:t>
            </a:r>
          </a:p>
          <a:p>
            <a:r>
              <a:rPr lang="en-US" dirty="0"/>
              <a:t>•	Keeping equipment safe and hygienic, and,</a:t>
            </a:r>
          </a:p>
          <a:p>
            <a:r>
              <a:rPr lang="en-US" dirty="0"/>
              <a:t>•	Ensuring disinfectants and </a:t>
            </a:r>
            <a:r>
              <a:rPr lang="en-US" dirty="0" err="1"/>
              <a:t>sanitisers</a:t>
            </a:r>
            <a:r>
              <a:rPr lang="en-US" dirty="0"/>
              <a:t> actually work.</a:t>
            </a:r>
          </a:p>
          <a:p>
            <a:endParaRPr lang="en-IE" dirty="0"/>
          </a:p>
        </p:txBody>
      </p:sp>
      <p:sp>
        <p:nvSpPr>
          <p:cNvPr id="4" name="Slide Number Placeholder 3"/>
          <p:cNvSpPr>
            <a:spLocks noGrp="1"/>
          </p:cNvSpPr>
          <p:nvPr>
            <p:ph type="sldNum" sz="quarter" idx="5"/>
          </p:nvPr>
        </p:nvSpPr>
        <p:spPr/>
        <p:txBody>
          <a:bodyPr/>
          <a:lstStyle/>
          <a:p>
            <a:fld id="{49F49193-05F7-4666-A4BD-2F059898095C}" type="slidenum">
              <a:rPr lang="en-IE" smtClean="0"/>
              <a:t>3</a:t>
            </a:fld>
            <a:endParaRPr lang="en-IE"/>
          </a:p>
        </p:txBody>
      </p:sp>
    </p:spTree>
    <p:extLst>
      <p:ext uri="{BB962C8B-B14F-4D97-AF65-F5344CB8AC3E}">
        <p14:creationId xmlns:p14="http://schemas.microsoft.com/office/powerpoint/2010/main" val="2407004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chemicals.</a:t>
            </a:r>
          </a:p>
          <a:p>
            <a:r>
              <a:rPr lang="en-US" dirty="0"/>
              <a:t>All chemicals used in food areas must be food grade, non perfumed, nontoxic, and always used according to the manufacturer’s instructions. Incorrect use leads to unsafe food, ineffective cleaning, and legal risks. chemicals must be food grade, they must be stored away from food and staff must know how to mix them and how long to leave them on </a:t>
            </a:r>
            <a:r>
              <a:rPr lang="en-US" dirty="0" err="1"/>
              <a:t>surfaces.some</a:t>
            </a:r>
            <a:r>
              <a:rPr lang="en-US" dirty="0"/>
              <a:t> chemicals also require rinsing after use, depending on the product.</a:t>
            </a:r>
          </a:p>
          <a:p>
            <a:r>
              <a:rPr lang="en-US" dirty="0"/>
              <a:t>Dilution rate.</a:t>
            </a:r>
          </a:p>
          <a:p>
            <a:r>
              <a:rPr lang="en-US" dirty="0"/>
              <a:t>Many cleaning chemicals come in concentrated form. They must be diluted with water before use.</a:t>
            </a:r>
          </a:p>
          <a:p>
            <a:r>
              <a:rPr lang="en-US" dirty="0"/>
              <a:t>If too much water is used, the chemical becomes too weak and won’t clean or disinfect properly</a:t>
            </a:r>
          </a:p>
          <a:p>
            <a:r>
              <a:rPr lang="en-US" dirty="0"/>
              <a:t>If too </a:t>
            </a:r>
            <a:r>
              <a:rPr lang="en-US" dirty="0" err="1"/>
              <a:t>oo</a:t>
            </a:r>
            <a:r>
              <a:rPr lang="en-US" dirty="0"/>
              <a:t> little water, the chemical becomes too strong and may damage surfaces or leave unsafe residues</a:t>
            </a:r>
          </a:p>
          <a:p>
            <a:r>
              <a:rPr lang="en-US" dirty="0"/>
              <a:t>This is why following the manufacturer’s instructions is essential.</a:t>
            </a:r>
          </a:p>
          <a:p>
            <a:r>
              <a:rPr lang="en-US" dirty="0"/>
              <a:t>Contact time.</a:t>
            </a:r>
          </a:p>
          <a:p>
            <a:r>
              <a:rPr lang="en-US" dirty="0"/>
              <a:t>Contact time is the period the chemical must remain on the surface to remove dirt and grease and kill or reduce bacteria.</a:t>
            </a:r>
          </a:p>
          <a:p>
            <a:r>
              <a:rPr lang="en-US" dirty="0"/>
              <a:t>If the chemical is wiped off too soon, it cannot work effectively. This applies to disinfectants and </a:t>
            </a:r>
            <a:r>
              <a:rPr lang="en-US" dirty="0" err="1"/>
              <a:t>sanitisers</a:t>
            </a:r>
            <a:r>
              <a:rPr lang="en-US" dirty="0"/>
              <a:t> in particular.</a:t>
            </a:r>
          </a:p>
          <a:p>
            <a:r>
              <a:rPr lang="en-US" dirty="0"/>
              <a:t>Industrial cleaning chemicals.</a:t>
            </a:r>
          </a:p>
          <a:p>
            <a:r>
              <a:rPr lang="en-US" dirty="0"/>
              <a:t>Staff must be trained in how to use each chemical, how to store chemicals safely and what safety precautions to take such as gloves and ventilation.</a:t>
            </a:r>
          </a:p>
          <a:p>
            <a:r>
              <a:rPr lang="en-US" dirty="0"/>
              <a:t>When industrial chemicals are used, a safety data sheet (</a:t>
            </a:r>
            <a:r>
              <a:rPr lang="en-US" dirty="0" err="1"/>
              <a:t>sds</a:t>
            </a:r>
            <a:r>
              <a:rPr lang="en-US" dirty="0"/>
              <a:t>) must be available. The </a:t>
            </a:r>
            <a:r>
              <a:rPr lang="en-US" dirty="0" err="1"/>
              <a:t>sds</a:t>
            </a:r>
            <a:r>
              <a:rPr lang="en-US" dirty="0"/>
              <a:t> explains what to do in case of spills, skin contact, eye exposure, inhalation and accidental ingestion.</a:t>
            </a:r>
          </a:p>
          <a:p>
            <a:r>
              <a:rPr lang="en-US" dirty="0"/>
              <a:t>This ensures staff can respond safely to any chemical incident.</a:t>
            </a:r>
          </a:p>
          <a:p>
            <a:r>
              <a:rPr lang="en-US" dirty="0"/>
              <a:t>Using chemicals incorrectly can lead to ineffective cleaning, surfaces that still contain .</a:t>
            </a:r>
            <a:endParaRPr lang="en-IE" dirty="0"/>
          </a:p>
        </p:txBody>
      </p:sp>
      <p:sp>
        <p:nvSpPr>
          <p:cNvPr id="4" name="Slide Number Placeholder 3"/>
          <p:cNvSpPr>
            <a:spLocks noGrp="1"/>
          </p:cNvSpPr>
          <p:nvPr>
            <p:ph type="sldNum" sz="quarter" idx="5"/>
          </p:nvPr>
        </p:nvSpPr>
        <p:spPr/>
        <p:txBody>
          <a:bodyPr/>
          <a:lstStyle/>
          <a:p>
            <a:fld id="{49F49193-05F7-4666-A4BD-2F059898095C}" type="slidenum">
              <a:rPr lang="en-IE" smtClean="0"/>
              <a:t>4</a:t>
            </a:fld>
            <a:endParaRPr lang="en-IE"/>
          </a:p>
        </p:txBody>
      </p:sp>
    </p:spTree>
    <p:extLst>
      <p:ext uri="{BB962C8B-B14F-4D97-AF65-F5344CB8AC3E}">
        <p14:creationId xmlns:p14="http://schemas.microsoft.com/office/powerpoint/2010/main" val="354402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Deep cleaning.</a:t>
            </a:r>
          </a:p>
          <a:p>
            <a:r>
              <a:rPr lang="en-US" dirty="0"/>
              <a:t>Deep cleaning is a systematic process used to remove hidden dirt, grease, and bacteria from food preparation areas and equipment. It goes beyond routine cleaning and is essential for maintaining hygiene and preventing food poisoning. The following is a 5-step process to deep cleaning.</a:t>
            </a:r>
          </a:p>
          <a:p>
            <a:r>
              <a:rPr lang="en-US" dirty="0"/>
              <a:t>Step 1: pre-clean.</a:t>
            </a:r>
          </a:p>
          <a:p>
            <a:r>
              <a:rPr lang="en-US" dirty="0"/>
              <a:t>Remove loose debris, dirt, and grime.</a:t>
            </a:r>
          </a:p>
          <a:p>
            <a:r>
              <a:rPr lang="en-US" dirty="0"/>
              <a:t>Unplug and dismantle equipment safely.</a:t>
            </a:r>
          </a:p>
          <a:p>
            <a:r>
              <a:rPr lang="en-US" dirty="0"/>
              <a:t>This prepares the surface and exposes hidden areas for thorough cleaning.</a:t>
            </a:r>
          </a:p>
          <a:p>
            <a:r>
              <a:rPr lang="en-US" dirty="0"/>
              <a:t>Step 2: main clean.</a:t>
            </a:r>
          </a:p>
          <a:p>
            <a:r>
              <a:rPr lang="en-US" dirty="0"/>
              <a:t>Wash with hot water and detergent.</a:t>
            </a:r>
          </a:p>
          <a:p>
            <a:r>
              <a:rPr lang="en-US" dirty="0"/>
              <a:t>Clean all corners, crevices, and hard-to-reach areas</a:t>
            </a:r>
          </a:p>
          <a:p>
            <a:r>
              <a:rPr lang="en-US" dirty="0"/>
              <a:t>This removes grease and visible contamination.</a:t>
            </a:r>
          </a:p>
          <a:p>
            <a:r>
              <a:rPr lang="en-US" dirty="0"/>
              <a:t>Step 3: rinse.</a:t>
            </a:r>
          </a:p>
          <a:p>
            <a:r>
              <a:rPr lang="en-US" dirty="0"/>
              <a:t>Rinse with clean water to remove detergent and loosened dirt</a:t>
            </a:r>
          </a:p>
          <a:p>
            <a:r>
              <a:rPr lang="en-US" dirty="0"/>
              <a:t>This step is essential before disinfection. Disinfectants don’t work on dirty surfaces.</a:t>
            </a:r>
          </a:p>
          <a:p>
            <a:r>
              <a:rPr lang="en-US" dirty="0"/>
              <a:t>Step 4: disinfect.</a:t>
            </a:r>
          </a:p>
          <a:p>
            <a:r>
              <a:rPr lang="en-US" dirty="0"/>
              <a:t>Use steam or chemical disinfectant.</a:t>
            </a:r>
          </a:p>
          <a:p>
            <a:r>
              <a:rPr lang="en-US" dirty="0"/>
              <a:t>Apply for the correct contact time.</a:t>
            </a:r>
          </a:p>
          <a:p>
            <a:r>
              <a:rPr lang="en-US" dirty="0"/>
              <a:t>Rinse if required by the product instructions</a:t>
            </a:r>
          </a:p>
          <a:p>
            <a:r>
              <a:rPr lang="en-US" dirty="0"/>
              <a:t>This reduces bacteria to a safe level</a:t>
            </a:r>
          </a:p>
          <a:p>
            <a:r>
              <a:rPr lang="en-US" dirty="0"/>
              <a:t>Step 5: air dry.</a:t>
            </a:r>
          </a:p>
          <a:p>
            <a:r>
              <a:rPr lang="en-US" dirty="0"/>
              <a:t>Air dry where possible.</a:t>
            </a:r>
          </a:p>
          <a:p>
            <a:r>
              <a:rPr lang="en-US" dirty="0"/>
              <a:t>If not, use a paper towel and dispose of it in a bin.</a:t>
            </a:r>
          </a:p>
          <a:p>
            <a:r>
              <a:rPr lang="en-US" dirty="0"/>
              <a:t>Drying prevents bacteria from spreading on wet surfaces.</a:t>
            </a:r>
          </a:p>
        </p:txBody>
      </p:sp>
      <p:sp>
        <p:nvSpPr>
          <p:cNvPr id="4" name="Slide Number Placeholder 3"/>
          <p:cNvSpPr>
            <a:spLocks noGrp="1"/>
          </p:cNvSpPr>
          <p:nvPr>
            <p:ph type="sldNum" sz="quarter" idx="5"/>
          </p:nvPr>
        </p:nvSpPr>
        <p:spPr/>
        <p:txBody>
          <a:bodyPr/>
          <a:lstStyle/>
          <a:p>
            <a:fld id="{49F49193-05F7-4666-A4BD-2F059898095C}" type="slidenum">
              <a:rPr lang="en-IE" smtClean="0"/>
              <a:t>5</a:t>
            </a:fld>
            <a:endParaRPr lang="en-IE"/>
          </a:p>
        </p:txBody>
      </p:sp>
    </p:spTree>
    <p:extLst>
      <p:ext uri="{BB962C8B-B14F-4D97-AF65-F5344CB8AC3E}">
        <p14:creationId xmlns:p14="http://schemas.microsoft.com/office/powerpoint/2010/main" val="3745496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Wash-up area.</a:t>
            </a:r>
          </a:p>
          <a:p>
            <a:r>
              <a:rPr lang="en-US" dirty="0"/>
              <a:t>Wash-up areas must be well </a:t>
            </a:r>
            <a:r>
              <a:rPr lang="en-US" dirty="0" err="1"/>
              <a:t>organised</a:t>
            </a:r>
            <a:r>
              <a:rPr lang="en-US" dirty="0"/>
              <a:t> to prevent cross-contamination between dirty and clean items. This is especially important in busy kitchens where dishes, utensils, and equipment are constantly in use.</a:t>
            </a:r>
          </a:p>
          <a:p>
            <a:r>
              <a:rPr lang="en-US" dirty="0"/>
              <a:t>Required facilities.</a:t>
            </a:r>
          </a:p>
          <a:p>
            <a:r>
              <a:rPr lang="en-US" dirty="0"/>
              <a:t>The wash-up area must include:</a:t>
            </a:r>
          </a:p>
          <a:p>
            <a:r>
              <a:rPr lang="en-US" dirty="0"/>
              <a:t>•	A double sink with drainer for washing and rinsing separately (or a dishwasher plus a deep single sink with drainer)</a:t>
            </a:r>
          </a:p>
          <a:p>
            <a:r>
              <a:rPr lang="en-US" dirty="0"/>
              <a:t>•	A drop-off area for scraping, stacking, and storing dirty items before washing</a:t>
            </a:r>
          </a:p>
          <a:p>
            <a:r>
              <a:rPr lang="en-US" dirty="0"/>
              <a:t>•	A draining area for air drying clean items after washing — this prevents bacteria from spreading on wet surfaces</a:t>
            </a:r>
          </a:p>
          <a:p>
            <a:r>
              <a:rPr lang="en-US" dirty="0"/>
              <a:t>Hygiene rules.</a:t>
            </a:r>
          </a:p>
          <a:p>
            <a:r>
              <a:rPr lang="en-US" dirty="0"/>
              <a:t>•	No crossover between clean and dirty items dirty dishes must never touch clean ones — this is a key food safety principle</a:t>
            </a:r>
          </a:p>
          <a:p>
            <a:r>
              <a:rPr lang="en-US" dirty="0"/>
              <a:t>•	High-pressure hoses must not cause contamination spray from hoses can spread bacteria if used carelessly</a:t>
            </a:r>
          </a:p>
          <a:p>
            <a:r>
              <a:rPr lang="en-US" dirty="0"/>
              <a:t>•	Food waste must be removed regularly, at least daily waste attracts pests and increases the risk of cross-contamination</a:t>
            </a:r>
          </a:p>
          <a:p>
            <a:endParaRPr lang="en-IE" dirty="0"/>
          </a:p>
        </p:txBody>
      </p:sp>
      <p:sp>
        <p:nvSpPr>
          <p:cNvPr id="4" name="Slide Number Placeholder 3"/>
          <p:cNvSpPr>
            <a:spLocks noGrp="1"/>
          </p:cNvSpPr>
          <p:nvPr>
            <p:ph type="sldNum" sz="quarter" idx="5"/>
          </p:nvPr>
        </p:nvSpPr>
        <p:spPr/>
        <p:txBody>
          <a:bodyPr/>
          <a:lstStyle/>
          <a:p>
            <a:fld id="{49F49193-05F7-4666-A4BD-2F059898095C}" type="slidenum">
              <a:rPr lang="en-IE" smtClean="0"/>
              <a:t>6</a:t>
            </a:fld>
            <a:endParaRPr lang="en-IE"/>
          </a:p>
        </p:txBody>
      </p:sp>
    </p:spTree>
    <p:extLst>
      <p:ext uri="{BB962C8B-B14F-4D97-AF65-F5344CB8AC3E}">
        <p14:creationId xmlns:p14="http://schemas.microsoft.com/office/powerpoint/2010/main" val="590537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Storage of cleaning materials.</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The following are the essential rules for storing chemicals and cleaning tools in a food business. The goal is to keep food safe, prevent accidents, and ensure cleaning equipment does not become a source of contamination.</a:t>
            </a:r>
          </a:p>
          <a:p>
            <a:r>
              <a:rPr lang="en-IE" sz="1200" b="1" kern="1200" dirty="0">
                <a:solidFill>
                  <a:schemeClr val="tx1"/>
                </a:solidFill>
                <a:effectLst/>
                <a:latin typeface="+mn-lt"/>
                <a:ea typeface="+mn-ea"/>
                <a:cs typeface="+mn-cs"/>
              </a:rPr>
              <a:t>Store chemicals safely.</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Chemicals must be </a:t>
            </a:r>
            <a:r>
              <a:rPr lang="en-IE" sz="1200" b="1" kern="1200" dirty="0">
                <a:solidFill>
                  <a:schemeClr val="tx1"/>
                </a:solidFill>
                <a:effectLst/>
                <a:latin typeface="+mn-lt"/>
                <a:ea typeface="+mn-ea"/>
                <a:cs typeface="+mn-cs"/>
              </a:rPr>
              <a:t>stored away from food</a:t>
            </a:r>
            <a:r>
              <a:rPr lang="en-IE" sz="1200" kern="1200" dirty="0">
                <a:solidFill>
                  <a:schemeClr val="tx1"/>
                </a:solidFill>
                <a:effectLst/>
                <a:latin typeface="+mn-lt"/>
                <a:ea typeface="+mn-ea"/>
                <a:cs typeface="+mn-cs"/>
              </a:rPr>
              <a:t> </a:t>
            </a:r>
            <a:r>
              <a:rPr lang="en-IE" sz="1200" b="1" kern="1200" dirty="0">
                <a:solidFill>
                  <a:schemeClr val="tx1"/>
                </a:solidFill>
                <a:effectLst/>
                <a:latin typeface="+mn-lt"/>
                <a:ea typeface="+mn-ea"/>
                <a:cs typeface="+mn-cs"/>
              </a:rPr>
              <a:t>kept in a locker area or ventilated sluice room</a:t>
            </a:r>
            <a:r>
              <a:rPr lang="en-IE" sz="1200" kern="1200" dirty="0">
                <a:solidFill>
                  <a:schemeClr val="tx1"/>
                </a:solidFill>
                <a:effectLst/>
                <a:latin typeface="+mn-lt"/>
                <a:ea typeface="+mn-ea"/>
                <a:cs typeface="+mn-cs"/>
              </a:rPr>
              <a:t> and </a:t>
            </a:r>
            <a:r>
              <a:rPr lang="en-IE" sz="1200" b="1" kern="1200" dirty="0">
                <a:solidFill>
                  <a:schemeClr val="tx1"/>
                </a:solidFill>
                <a:effectLst/>
                <a:latin typeface="+mn-lt"/>
                <a:ea typeface="+mn-ea"/>
                <a:cs typeface="+mn-cs"/>
              </a:rPr>
              <a:t>clearly labelled</a:t>
            </a:r>
            <a:r>
              <a:rPr lang="en-IE" sz="1200" kern="1200" dirty="0">
                <a:solidFill>
                  <a:schemeClr val="tx1"/>
                </a:solidFill>
                <a:effectLst/>
                <a:latin typeface="+mn-lt"/>
                <a:ea typeface="+mn-ea"/>
                <a:cs typeface="+mn-cs"/>
              </a:rPr>
              <a:t>.</a:t>
            </a:r>
          </a:p>
          <a:p>
            <a:r>
              <a:rPr lang="en-IE" sz="1200" b="1" kern="1200" dirty="0">
                <a:solidFill>
                  <a:schemeClr val="tx1"/>
                </a:solidFill>
                <a:effectLst/>
                <a:latin typeface="+mn-lt"/>
                <a:ea typeface="+mn-ea"/>
                <a:cs typeface="+mn-cs"/>
              </a:rPr>
              <a:t>Colour‑coded cleaning equipment.</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Colour coding helps prevent cross‑contamination. For example:</a:t>
            </a:r>
          </a:p>
          <a:p>
            <a:pPr lvl="0"/>
            <a:r>
              <a:rPr lang="en-IE" sz="1200" kern="1200" dirty="0">
                <a:solidFill>
                  <a:schemeClr val="tx1"/>
                </a:solidFill>
                <a:effectLst/>
                <a:latin typeface="+mn-lt"/>
                <a:ea typeface="+mn-ea"/>
                <a:cs typeface="+mn-cs"/>
              </a:rPr>
              <a:t>Red for toilets,</a:t>
            </a:r>
          </a:p>
          <a:p>
            <a:pPr lvl="0"/>
            <a:r>
              <a:rPr lang="en-IE" sz="1200" kern="1200" dirty="0">
                <a:solidFill>
                  <a:schemeClr val="tx1"/>
                </a:solidFill>
                <a:effectLst/>
                <a:latin typeface="+mn-lt"/>
                <a:ea typeface="+mn-ea"/>
                <a:cs typeface="+mn-cs"/>
              </a:rPr>
              <a:t>Blue for general areas,</a:t>
            </a:r>
          </a:p>
          <a:p>
            <a:pPr lvl="0"/>
            <a:r>
              <a:rPr lang="en-IE" sz="1200" kern="1200" dirty="0">
                <a:solidFill>
                  <a:schemeClr val="tx1"/>
                </a:solidFill>
                <a:effectLst/>
                <a:latin typeface="+mn-lt"/>
                <a:ea typeface="+mn-ea"/>
                <a:cs typeface="+mn-cs"/>
              </a:rPr>
              <a:t>Green for food preparation areas, and,</a:t>
            </a:r>
          </a:p>
          <a:p>
            <a:pPr lvl="0"/>
            <a:r>
              <a:rPr lang="en-IE" sz="1200" kern="1200" dirty="0">
                <a:solidFill>
                  <a:schemeClr val="tx1"/>
                </a:solidFill>
                <a:effectLst/>
                <a:latin typeface="+mn-lt"/>
                <a:ea typeface="+mn-ea"/>
                <a:cs typeface="+mn-cs"/>
              </a:rPr>
              <a:t>Yellow for washrooms.</a:t>
            </a:r>
          </a:p>
          <a:p>
            <a:r>
              <a:rPr lang="en-IE" sz="1200" b="1" kern="1200" dirty="0">
                <a:solidFill>
                  <a:schemeClr val="tx1"/>
                </a:solidFill>
                <a:effectLst/>
                <a:latin typeface="+mn-lt"/>
                <a:ea typeface="+mn-ea"/>
                <a:cs typeface="+mn-cs"/>
              </a:rPr>
              <a:t>Separate equipment must be provided</a:t>
            </a:r>
            <a:r>
              <a:rPr lang="en-IE" sz="1200" kern="1200" dirty="0">
                <a:solidFill>
                  <a:schemeClr val="tx1"/>
                </a:solidFill>
                <a:effectLst/>
                <a:latin typeface="+mn-lt"/>
                <a:ea typeface="+mn-ea"/>
                <a:cs typeface="+mn-cs"/>
              </a:rPr>
              <a:t> for toilets, public areas, and external areas.</a:t>
            </a:r>
          </a:p>
          <a:p>
            <a:r>
              <a:rPr lang="en-IE" sz="1200" b="1" kern="1200" dirty="0">
                <a:solidFill>
                  <a:schemeClr val="tx1"/>
                </a:solidFill>
                <a:effectLst/>
                <a:latin typeface="+mn-lt"/>
                <a:ea typeface="+mn-ea"/>
                <a:cs typeface="+mn-cs"/>
              </a:rPr>
              <a:t>Care of mops, buckets, and tools.</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To prevent bacteria growth, mops and buckets must be </a:t>
            </a:r>
            <a:r>
              <a:rPr lang="en-IE" sz="1200" b="1" kern="1200" dirty="0">
                <a:solidFill>
                  <a:schemeClr val="tx1"/>
                </a:solidFill>
                <a:effectLst/>
                <a:latin typeface="+mn-lt"/>
                <a:ea typeface="+mn-ea"/>
                <a:cs typeface="+mn-cs"/>
              </a:rPr>
              <a:t>cleaned after use</a:t>
            </a:r>
            <a:r>
              <a:rPr lang="en-IE" sz="1200" kern="1200" dirty="0">
                <a:solidFill>
                  <a:schemeClr val="tx1"/>
                </a:solidFill>
                <a:effectLst/>
                <a:latin typeface="+mn-lt"/>
                <a:ea typeface="+mn-ea"/>
                <a:cs typeface="+mn-cs"/>
              </a:rPr>
              <a:t>, buckets must be </a:t>
            </a:r>
            <a:r>
              <a:rPr lang="en-IE" sz="1200" b="1" kern="1200" dirty="0">
                <a:solidFill>
                  <a:schemeClr val="tx1"/>
                </a:solidFill>
                <a:effectLst/>
                <a:latin typeface="+mn-lt"/>
                <a:ea typeface="+mn-ea"/>
                <a:cs typeface="+mn-cs"/>
              </a:rPr>
              <a:t>emptied out</a:t>
            </a:r>
            <a:r>
              <a:rPr lang="en-IE" sz="1200" kern="1200" dirty="0">
                <a:solidFill>
                  <a:schemeClr val="tx1"/>
                </a:solidFill>
                <a:effectLst/>
                <a:latin typeface="+mn-lt"/>
                <a:ea typeface="+mn-ea"/>
                <a:cs typeface="+mn-cs"/>
              </a:rPr>
              <a:t> and equipment must be stored </a:t>
            </a:r>
            <a:r>
              <a:rPr lang="en-IE" sz="1200" b="1" kern="1200" dirty="0">
                <a:solidFill>
                  <a:schemeClr val="tx1"/>
                </a:solidFill>
                <a:effectLst/>
                <a:latin typeface="+mn-lt"/>
                <a:ea typeface="+mn-ea"/>
                <a:cs typeface="+mn-cs"/>
              </a:rPr>
              <a:t>dry</a:t>
            </a:r>
            <a:r>
              <a:rPr lang="en-IE" sz="1200" kern="1200" dirty="0">
                <a:solidFill>
                  <a:schemeClr val="tx1"/>
                </a:solidFill>
                <a:effectLst/>
                <a:latin typeface="+mn-lt"/>
                <a:ea typeface="+mn-ea"/>
                <a:cs typeface="+mn-cs"/>
              </a:rPr>
              <a:t> to prevent mould and smells.</a:t>
            </a:r>
          </a:p>
          <a:p>
            <a:r>
              <a:rPr lang="en-IE" sz="1200" b="1" kern="1200" dirty="0">
                <a:solidFill>
                  <a:schemeClr val="tx1"/>
                </a:solidFill>
                <a:effectLst/>
                <a:latin typeface="+mn-lt"/>
                <a:ea typeface="+mn-ea"/>
                <a:cs typeface="+mn-cs"/>
              </a:rPr>
              <a:t>Cleaning cloths and scrubbing tools.</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Cloths, pot scrubs, and similar items must be </a:t>
            </a:r>
            <a:r>
              <a:rPr lang="en-IE" sz="1200" b="1" kern="1200" dirty="0">
                <a:solidFill>
                  <a:schemeClr val="tx1"/>
                </a:solidFill>
                <a:effectLst/>
                <a:latin typeface="+mn-lt"/>
                <a:ea typeface="+mn-ea"/>
                <a:cs typeface="+mn-cs"/>
              </a:rPr>
              <a:t>clean and sanitised</a:t>
            </a:r>
            <a:r>
              <a:rPr lang="en-IE" sz="1200" kern="1200" dirty="0">
                <a:solidFill>
                  <a:schemeClr val="tx1"/>
                </a:solidFill>
                <a:effectLst/>
                <a:latin typeface="+mn-lt"/>
                <a:ea typeface="+mn-ea"/>
                <a:cs typeface="+mn-cs"/>
              </a:rPr>
              <a:t> after use, </a:t>
            </a:r>
            <a:r>
              <a:rPr lang="en-IE" sz="1200" b="1" kern="1200" dirty="0">
                <a:solidFill>
                  <a:schemeClr val="tx1"/>
                </a:solidFill>
                <a:effectLst/>
                <a:latin typeface="+mn-lt"/>
                <a:ea typeface="+mn-ea"/>
                <a:cs typeface="+mn-cs"/>
              </a:rPr>
              <a:t>disposed of</a:t>
            </a:r>
            <a:r>
              <a:rPr lang="en-IE" sz="1200" kern="1200" dirty="0">
                <a:solidFill>
                  <a:schemeClr val="tx1"/>
                </a:solidFill>
                <a:effectLst/>
                <a:latin typeface="+mn-lt"/>
                <a:ea typeface="+mn-ea"/>
                <a:cs typeface="+mn-cs"/>
              </a:rPr>
              <a:t> if single‑use and washed in a </a:t>
            </a:r>
            <a:r>
              <a:rPr lang="en-IE" sz="1200" b="1" kern="1200" dirty="0">
                <a:solidFill>
                  <a:schemeClr val="tx1"/>
                </a:solidFill>
                <a:effectLst/>
                <a:latin typeface="+mn-lt"/>
                <a:ea typeface="+mn-ea"/>
                <a:cs typeface="+mn-cs"/>
              </a:rPr>
              <a:t>hot washing machine cycle</a:t>
            </a:r>
            <a:r>
              <a:rPr lang="en-IE" sz="1200" kern="1200" dirty="0">
                <a:solidFill>
                  <a:schemeClr val="tx1"/>
                </a:solidFill>
                <a:effectLst/>
                <a:latin typeface="+mn-lt"/>
                <a:ea typeface="+mn-ea"/>
                <a:cs typeface="+mn-cs"/>
              </a:rPr>
              <a:t>. A hot cycle kills bacteria and disinfects cloths</a:t>
            </a:r>
          </a:p>
          <a:p>
            <a:pPr lvl="0"/>
            <a:r>
              <a:rPr lang="en-IE" sz="1200" b="1" kern="1200" dirty="0">
                <a:solidFill>
                  <a:schemeClr val="tx1"/>
                </a:solidFill>
                <a:effectLst/>
                <a:latin typeface="+mn-lt"/>
                <a:ea typeface="+mn-ea"/>
                <a:cs typeface="+mn-cs"/>
              </a:rPr>
              <a:t>Cloths should not be worn on the person</a:t>
            </a:r>
            <a:r>
              <a:rPr lang="en-IE" sz="1200" kern="1200" dirty="0">
                <a:solidFill>
                  <a:schemeClr val="tx1"/>
                </a:solidFill>
                <a:effectLst/>
                <a:latin typeface="+mn-lt"/>
                <a:ea typeface="+mn-ea"/>
                <a:cs typeface="+mn-cs"/>
              </a:rPr>
              <a:t> such as tucked into aprons or pockets. This spreads bacteria and looks unprofessional.</a:t>
            </a:r>
          </a:p>
          <a:p>
            <a:endParaRPr lang="en-IE" dirty="0"/>
          </a:p>
        </p:txBody>
      </p:sp>
      <p:sp>
        <p:nvSpPr>
          <p:cNvPr id="4" name="Slide Number Placeholder 3"/>
          <p:cNvSpPr>
            <a:spLocks noGrp="1"/>
          </p:cNvSpPr>
          <p:nvPr>
            <p:ph type="sldNum" sz="quarter" idx="5"/>
          </p:nvPr>
        </p:nvSpPr>
        <p:spPr/>
        <p:txBody>
          <a:bodyPr/>
          <a:lstStyle/>
          <a:p>
            <a:fld id="{49F49193-05F7-4666-A4BD-2F059898095C}" type="slidenum">
              <a:rPr lang="en-IE" smtClean="0"/>
              <a:t>7</a:t>
            </a:fld>
            <a:endParaRPr lang="en-IE"/>
          </a:p>
        </p:txBody>
      </p:sp>
    </p:spTree>
    <p:extLst>
      <p:ext uri="{BB962C8B-B14F-4D97-AF65-F5344CB8AC3E}">
        <p14:creationId xmlns:p14="http://schemas.microsoft.com/office/powerpoint/2010/main" val="3216978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Cleaning after a vomiting or </a:t>
            </a:r>
            <a:r>
              <a:rPr lang="en-US" dirty="0" err="1"/>
              <a:t>diarrhoea</a:t>
            </a:r>
            <a:r>
              <a:rPr lang="en-US"/>
              <a:t> incident,</a:t>
            </a:r>
            <a:endParaRPr lang="en-US" dirty="0"/>
          </a:p>
          <a:p>
            <a:r>
              <a:rPr lang="en-US" dirty="0"/>
              <a:t>Vomiting and </a:t>
            </a:r>
            <a:r>
              <a:rPr lang="en-US" dirty="0" err="1"/>
              <a:t>diarrhoea</a:t>
            </a:r>
            <a:r>
              <a:rPr lang="en-US" dirty="0"/>
              <a:t> can spread millions of infectious particles. Cleaning must be immediate, controlled, and thorough to prevent contamination of food, staff, and customers.</a:t>
            </a:r>
          </a:p>
          <a:p>
            <a:r>
              <a:rPr lang="en-US" dirty="0"/>
              <a:t>1.	 cover the area.</a:t>
            </a:r>
          </a:p>
          <a:p>
            <a:r>
              <a:rPr lang="en-US" dirty="0"/>
              <a:t>•	Place paper towels or absorbent material over the spill. This prevents splashing and limits the spread of infectious particles.</a:t>
            </a:r>
          </a:p>
          <a:p>
            <a:r>
              <a:rPr lang="en-US" dirty="0"/>
              <a:t>2.	 clear all personnel.</a:t>
            </a:r>
          </a:p>
          <a:p>
            <a:r>
              <a:rPr lang="en-US" dirty="0"/>
              <a:t>•	Remove staff, customers, and anyone nearby. This reduces the risk of airborne or surface contamination.</a:t>
            </a:r>
          </a:p>
          <a:p>
            <a:r>
              <a:rPr lang="en-US" dirty="0"/>
              <a:t>3.	Cordon off the area.</a:t>
            </a:r>
          </a:p>
          <a:p>
            <a:r>
              <a:rPr lang="en-US" dirty="0"/>
              <a:t>•	Block access using signs or barriers. This ensures no one walks through the contaminated zone.</a:t>
            </a:r>
          </a:p>
          <a:p>
            <a:r>
              <a:rPr lang="en-US" dirty="0"/>
              <a:t>4. Call the trained staff member.</a:t>
            </a:r>
          </a:p>
          <a:p>
            <a:r>
              <a:rPr lang="en-US" dirty="0"/>
              <a:t>•	Only trained staff should carry out this type of cleaning. They must know the correct </a:t>
            </a:r>
            <a:r>
              <a:rPr lang="en-US" dirty="0" err="1"/>
              <a:t>ppe</a:t>
            </a:r>
            <a:r>
              <a:rPr lang="en-US" dirty="0"/>
              <a:t>, chemicals, and procedure.</a:t>
            </a:r>
          </a:p>
          <a:p>
            <a:r>
              <a:rPr lang="en-US" dirty="0"/>
              <a:t>5. Clean and decontaminate the area.</a:t>
            </a:r>
          </a:p>
          <a:p>
            <a:r>
              <a:rPr lang="en-US" dirty="0"/>
              <a:t>Clean a 3 </a:t>
            </a:r>
            <a:r>
              <a:rPr lang="en-US" dirty="0" err="1"/>
              <a:t>metre</a:t>
            </a:r>
            <a:r>
              <a:rPr lang="en-US" dirty="0"/>
              <a:t> radius. Norovirus can spread several </a:t>
            </a:r>
            <a:r>
              <a:rPr lang="en-US" dirty="0" err="1"/>
              <a:t>metres</a:t>
            </a:r>
            <a:r>
              <a:rPr lang="en-US" dirty="0"/>
              <a:t> from the original incident.</a:t>
            </a:r>
          </a:p>
          <a:p>
            <a:r>
              <a:rPr lang="en-US" dirty="0"/>
              <a:t>Use separate equipment, a dedicated mop, bucket and dustpan these must not be used for normal cleaning afterwards.</a:t>
            </a:r>
          </a:p>
          <a:p>
            <a:r>
              <a:rPr lang="en-US" dirty="0"/>
              <a:t>Disinfect heavily soiled area. Use appropriate disinfectant. Follow correct contact time</a:t>
            </a:r>
          </a:p>
          <a:p>
            <a:r>
              <a:rPr lang="en-US" dirty="0"/>
              <a:t>Wear disposable </a:t>
            </a:r>
            <a:r>
              <a:rPr lang="en-US" dirty="0" err="1"/>
              <a:t>ppe</a:t>
            </a:r>
            <a:r>
              <a:rPr lang="en-US" dirty="0"/>
              <a:t> such as gloves and apron. Dispose of </a:t>
            </a:r>
            <a:r>
              <a:rPr lang="en-US" dirty="0" err="1"/>
              <a:t>ppe</a:t>
            </a:r>
            <a:r>
              <a:rPr lang="en-US" dirty="0"/>
              <a:t> immediately after use.</a:t>
            </a:r>
          </a:p>
          <a:p>
            <a:r>
              <a:rPr lang="en-US" dirty="0"/>
              <a:t>Use heat where possible. Steam clean or wash surfaces at over 60 degrees </a:t>
            </a:r>
            <a:r>
              <a:rPr lang="en-US" dirty="0" err="1"/>
              <a:t>celsius</a:t>
            </a:r>
            <a:r>
              <a:rPr lang="en-US" dirty="0"/>
              <a:t>. Soft furnishings such as cushions and fabric must also be cleaned.</a:t>
            </a:r>
          </a:p>
          <a:p>
            <a:endParaRPr lang="en-IE" dirty="0"/>
          </a:p>
        </p:txBody>
      </p:sp>
      <p:sp>
        <p:nvSpPr>
          <p:cNvPr id="4" name="Slide Number Placeholder 3"/>
          <p:cNvSpPr>
            <a:spLocks noGrp="1"/>
          </p:cNvSpPr>
          <p:nvPr>
            <p:ph type="sldNum" sz="quarter" idx="5"/>
          </p:nvPr>
        </p:nvSpPr>
        <p:spPr/>
        <p:txBody>
          <a:bodyPr/>
          <a:lstStyle/>
          <a:p>
            <a:fld id="{49F49193-05F7-4666-A4BD-2F059898095C}" type="slidenum">
              <a:rPr lang="en-IE" smtClean="0"/>
              <a:t>8</a:t>
            </a:fld>
            <a:endParaRPr lang="en-IE"/>
          </a:p>
        </p:txBody>
      </p:sp>
    </p:spTree>
    <p:extLst>
      <p:ext uri="{BB962C8B-B14F-4D97-AF65-F5344CB8AC3E}">
        <p14:creationId xmlns:p14="http://schemas.microsoft.com/office/powerpoint/2010/main" val="606480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B0B84-A6B9-984B-2BEA-DB9CD44F1E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4318A0F7-A64C-A1A4-F4D8-6CD76BA5B8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804EA0C8-0E49-1DB5-A1C2-D6C60493865A}"/>
              </a:ext>
            </a:extLst>
          </p:cNvPr>
          <p:cNvSpPr>
            <a:spLocks noGrp="1"/>
          </p:cNvSpPr>
          <p:nvPr>
            <p:ph type="dt" sz="half" idx="10"/>
          </p:nvPr>
        </p:nvSpPr>
        <p:spPr/>
        <p:txBody>
          <a:bodyPr/>
          <a:lstStyle/>
          <a:p>
            <a:fld id="{BCAC79FC-99B8-4D03-BD3C-446275B14D54}" type="datetimeFigureOut">
              <a:rPr lang="en-IE" smtClean="0"/>
              <a:t>18/05/2026</a:t>
            </a:fld>
            <a:endParaRPr lang="en-IE"/>
          </a:p>
        </p:txBody>
      </p:sp>
      <p:sp>
        <p:nvSpPr>
          <p:cNvPr id="5" name="Footer Placeholder 4">
            <a:extLst>
              <a:ext uri="{FF2B5EF4-FFF2-40B4-BE49-F238E27FC236}">
                <a16:creationId xmlns:a16="http://schemas.microsoft.com/office/drawing/2014/main" id="{6920F376-766D-0F92-57C8-8B5B145C15C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807BDAA-938D-A146-0518-8D4C9FBA4752}"/>
              </a:ext>
            </a:extLst>
          </p:cNvPr>
          <p:cNvSpPr>
            <a:spLocks noGrp="1"/>
          </p:cNvSpPr>
          <p:nvPr>
            <p:ph type="sldNum" sz="quarter" idx="12"/>
          </p:nvPr>
        </p:nvSpPr>
        <p:spPr/>
        <p:txBody>
          <a:bodyPr/>
          <a:lstStyle/>
          <a:p>
            <a:fld id="{53EE5EE3-B240-406A-B037-EF07A52B59A4}" type="slidenum">
              <a:rPr lang="en-IE" smtClean="0"/>
              <a:t>‹#›</a:t>
            </a:fld>
            <a:endParaRPr lang="en-IE"/>
          </a:p>
        </p:txBody>
      </p:sp>
    </p:spTree>
    <p:extLst>
      <p:ext uri="{BB962C8B-B14F-4D97-AF65-F5344CB8AC3E}">
        <p14:creationId xmlns:p14="http://schemas.microsoft.com/office/powerpoint/2010/main" val="798720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E5EE9-E3EC-CFC1-F681-D66BA3B427F4}"/>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9CD3FE4-023E-3409-3522-35B76668E7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14B4DE6-7ACD-8220-FA86-0744DFB764DD}"/>
              </a:ext>
            </a:extLst>
          </p:cNvPr>
          <p:cNvSpPr>
            <a:spLocks noGrp="1"/>
          </p:cNvSpPr>
          <p:nvPr>
            <p:ph type="dt" sz="half" idx="10"/>
          </p:nvPr>
        </p:nvSpPr>
        <p:spPr/>
        <p:txBody>
          <a:bodyPr/>
          <a:lstStyle/>
          <a:p>
            <a:fld id="{BCAC79FC-99B8-4D03-BD3C-446275B14D54}" type="datetimeFigureOut">
              <a:rPr lang="en-IE" smtClean="0"/>
              <a:t>18/05/2026</a:t>
            </a:fld>
            <a:endParaRPr lang="en-IE"/>
          </a:p>
        </p:txBody>
      </p:sp>
      <p:sp>
        <p:nvSpPr>
          <p:cNvPr id="5" name="Footer Placeholder 4">
            <a:extLst>
              <a:ext uri="{FF2B5EF4-FFF2-40B4-BE49-F238E27FC236}">
                <a16:creationId xmlns:a16="http://schemas.microsoft.com/office/drawing/2014/main" id="{6F5C91FD-B1D9-BCEC-4E3D-6392E576398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0CD961C-F8EE-C81D-EDA3-9CEA9FAC3F80}"/>
              </a:ext>
            </a:extLst>
          </p:cNvPr>
          <p:cNvSpPr>
            <a:spLocks noGrp="1"/>
          </p:cNvSpPr>
          <p:nvPr>
            <p:ph type="sldNum" sz="quarter" idx="12"/>
          </p:nvPr>
        </p:nvSpPr>
        <p:spPr/>
        <p:txBody>
          <a:bodyPr/>
          <a:lstStyle/>
          <a:p>
            <a:fld id="{53EE5EE3-B240-406A-B037-EF07A52B59A4}" type="slidenum">
              <a:rPr lang="en-IE" smtClean="0"/>
              <a:t>‹#›</a:t>
            </a:fld>
            <a:endParaRPr lang="en-IE"/>
          </a:p>
        </p:txBody>
      </p:sp>
    </p:spTree>
    <p:extLst>
      <p:ext uri="{BB962C8B-B14F-4D97-AF65-F5344CB8AC3E}">
        <p14:creationId xmlns:p14="http://schemas.microsoft.com/office/powerpoint/2010/main" val="73640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E91864-0824-F977-54D9-C8F9F1841E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117F0F7-6A1E-5A1C-27EF-0252050F6A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47D469A-5CFF-98DF-4047-8FD388659E2C}"/>
              </a:ext>
            </a:extLst>
          </p:cNvPr>
          <p:cNvSpPr>
            <a:spLocks noGrp="1"/>
          </p:cNvSpPr>
          <p:nvPr>
            <p:ph type="dt" sz="half" idx="10"/>
          </p:nvPr>
        </p:nvSpPr>
        <p:spPr/>
        <p:txBody>
          <a:bodyPr/>
          <a:lstStyle/>
          <a:p>
            <a:fld id="{BCAC79FC-99B8-4D03-BD3C-446275B14D54}" type="datetimeFigureOut">
              <a:rPr lang="en-IE" smtClean="0"/>
              <a:t>18/05/2026</a:t>
            </a:fld>
            <a:endParaRPr lang="en-IE"/>
          </a:p>
        </p:txBody>
      </p:sp>
      <p:sp>
        <p:nvSpPr>
          <p:cNvPr id="5" name="Footer Placeholder 4">
            <a:extLst>
              <a:ext uri="{FF2B5EF4-FFF2-40B4-BE49-F238E27FC236}">
                <a16:creationId xmlns:a16="http://schemas.microsoft.com/office/drawing/2014/main" id="{C3FDAFFC-7534-DC21-E41F-7B485FF4A9D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EBEB3E1-C07A-DD17-9EF9-8BA7FF3E2A8D}"/>
              </a:ext>
            </a:extLst>
          </p:cNvPr>
          <p:cNvSpPr>
            <a:spLocks noGrp="1"/>
          </p:cNvSpPr>
          <p:nvPr>
            <p:ph type="sldNum" sz="quarter" idx="12"/>
          </p:nvPr>
        </p:nvSpPr>
        <p:spPr/>
        <p:txBody>
          <a:bodyPr/>
          <a:lstStyle/>
          <a:p>
            <a:fld id="{53EE5EE3-B240-406A-B037-EF07A52B59A4}" type="slidenum">
              <a:rPr lang="en-IE" smtClean="0"/>
              <a:t>‹#›</a:t>
            </a:fld>
            <a:endParaRPr lang="en-IE"/>
          </a:p>
        </p:txBody>
      </p:sp>
    </p:spTree>
    <p:extLst>
      <p:ext uri="{BB962C8B-B14F-4D97-AF65-F5344CB8AC3E}">
        <p14:creationId xmlns:p14="http://schemas.microsoft.com/office/powerpoint/2010/main" val="276818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23B40-13CD-8D04-3BB2-993E05B8BD6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AA9BB598-BD9D-066A-93C4-05AA68C217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B55AE96-BEB5-EC86-5B85-72F6E03351B3}"/>
              </a:ext>
            </a:extLst>
          </p:cNvPr>
          <p:cNvSpPr>
            <a:spLocks noGrp="1"/>
          </p:cNvSpPr>
          <p:nvPr>
            <p:ph type="dt" sz="half" idx="10"/>
          </p:nvPr>
        </p:nvSpPr>
        <p:spPr/>
        <p:txBody>
          <a:bodyPr/>
          <a:lstStyle/>
          <a:p>
            <a:fld id="{BCAC79FC-99B8-4D03-BD3C-446275B14D54}" type="datetimeFigureOut">
              <a:rPr lang="en-IE" smtClean="0"/>
              <a:t>18/05/2026</a:t>
            </a:fld>
            <a:endParaRPr lang="en-IE"/>
          </a:p>
        </p:txBody>
      </p:sp>
      <p:sp>
        <p:nvSpPr>
          <p:cNvPr id="5" name="Footer Placeholder 4">
            <a:extLst>
              <a:ext uri="{FF2B5EF4-FFF2-40B4-BE49-F238E27FC236}">
                <a16:creationId xmlns:a16="http://schemas.microsoft.com/office/drawing/2014/main" id="{F262425F-B324-C358-D26F-CBCAF7688C3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BFB4251-6DD2-B9F6-465E-20916B7DC421}"/>
              </a:ext>
            </a:extLst>
          </p:cNvPr>
          <p:cNvSpPr>
            <a:spLocks noGrp="1"/>
          </p:cNvSpPr>
          <p:nvPr>
            <p:ph type="sldNum" sz="quarter" idx="12"/>
          </p:nvPr>
        </p:nvSpPr>
        <p:spPr/>
        <p:txBody>
          <a:bodyPr/>
          <a:lstStyle/>
          <a:p>
            <a:fld id="{53EE5EE3-B240-406A-B037-EF07A52B59A4}" type="slidenum">
              <a:rPr lang="en-IE" smtClean="0"/>
              <a:t>‹#›</a:t>
            </a:fld>
            <a:endParaRPr lang="en-IE"/>
          </a:p>
        </p:txBody>
      </p:sp>
    </p:spTree>
    <p:extLst>
      <p:ext uri="{BB962C8B-B14F-4D97-AF65-F5344CB8AC3E}">
        <p14:creationId xmlns:p14="http://schemas.microsoft.com/office/powerpoint/2010/main" val="266131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CEF21-625F-B66D-9584-5D38BC620A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D5D0200-88E2-F66C-8526-B3B0C906EBA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F0A343-78A6-779A-522C-D668D0B999C9}"/>
              </a:ext>
            </a:extLst>
          </p:cNvPr>
          <p:cNvSpPr>
            <a:spLocks noGrp="1"/>
          </p:cNvSpPr>
          <p:nvPr>
            <p:ph type="dt" sz="half" idx="10"/>
          </p:nvPr>
        </p:nvSpPr>
        <p:spPr/>
        <p:txBody>
          <a:bodyPr/>
          <a:lstStyle/>
          <a:p>
            <a:fld id="{BCAC79FC-99B8-4D03-BD3C-446275B14D54}" type="datetimeFigureOut">
              <a:rPr lang="en-IE" smtClean="0"/>
              <a:t>18/05/2026</a:t>
            </a:fld>
            <a:endParaRPr lang="en-IE"/>
          </a:p>
        </p:txBody>
      </p:sp>
      <p:sp>
        <p:nvSpPr>
          <p:cNvPr id="5" name="Footer Placeholder 4">
            <a:extLst>
              <a:ext uri="{FF2B5EF4-FFF2-40B4-BE49-F238E27FC236}">
                <a16:creationId xmlns:a16="http://schemas.microsoft.com/office/drawing/2014/main" id="{4374FDF0-4EFD-080C-76EC-A4B00F89C2B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09B4EFC-9808-E6CB-2B9F-04F8CC8B817A}"/>
              </a:ext>
            </a:extLst>
          </p:cNvPr>
          <p:cNvSpPr>
            <a:spLocks noGrp="1"/>
          </p:cNvSpPr>
          <p:nvPr>
            <p:ph type="sldNum" sz="quarter" idx="12"/>
          </p:nvPr>
        </p:nvSpPr>
        <p:spPr/>
        <p:txBody>
          <a:bodyPr/>
          <a:lstStyle/>
          <a:p>
            <a:fld id="{53EE5EE3-B240-406A-B037-EF07A52B59A4}" type="slidenum">
              <a:rPr lang="en-IE" smtClean="0"/>
              <a:t>‹#›</a:t>
            </a:fld>
            <a:endParaRPr lang="en-IE"/>
          </a:p>
        </p:txBody>
      </p:sp>
    </p:spTree>
    <p:extLst>
      <p:ext uri="{BB962C8B-B14F-4D97-AF65-F5344CB8AC3E}">
        <p14:creationId xmlns:p14="http://schemas.microsoft.com/office/powerpoint/2010/main" val="223101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F7C27-1B56-DD3C-23F7-FD3B1A2B576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496ED302-D4A5-3251-D423-8BD5EB4C92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BE639850-2616-E649-C0C9-FA3BDEF5C2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1FD837EE-3EC0-B65B-B6D4-B03CBAE87A11}"/>
              </a:ext>
            </a:extLst>
          </p:cNvPr>
          <p:cNvSpPr>
            <a:spLocks noGrp="1"/>
          </p:cNvSpPr>
          <p:nvPr>
            <p:ph type="dt" sz="half" idx="10"/>
          </p:nvPr>
        </p:nvSpPr>
        <p:spPr/>
        <p:txBody>
          <a:bodyPr/>
          <a:lstStyle/>
          <a:p>
            <a:fld id="{BCAC79FC-99B8-4D03-BD3C-446275B14D54}" type="datetimeFigureOut">
              <a:rPr lang="en-IE" smtClean="0"/>
              <a:t>18/05/2026</a:t>
            </a:fld>
            <a:endParaRPr lang="en-IE"/>
          </a:p>
        </p:txBody>
      </p:sp>
      <p:sp>
        <p:nvSpPr>
          <p:cNvPr id="6" name="Footer Placeholder 5">
            <a:extLst>
              <a:ext uri="{FF2B5EF4-FFF2-40B4-BE49-F238E27FC236}">
                <a16:creationId xmlns:a16="http://schemas.microsoft.com/office/drawing/2014/main" id="{4168F28D-60DA-47CD-1DFF-F7FC9EA5D0F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F924C5F-242F-3B88-549F-6CFBBC888B6F}"/>
              </a:ext>
            </a:extLst>
          </p:cNvPr>
          <p:cNvSpPr>
            <a:spLocks noGrp="1"/>
          </p:cNvSpPr>
          <p:nvPr>
            <p:ph type="sldNum" sz="quarter" idx="12"/>
          </p:nvPr>
        </p:nvSpPr>
        <p:spPr/>
        <p:txBody>
          <a:bodyPr/>
          <a:lstStyle/>
          <a:p>
            <a:fld id="{53EE5EE3-B240-406A-B037-EF07A52B59A4}" type="slidenum">
              <a:rPr lang="en-IE" smtClean="0"/>
              <a:t>‹#›</a:t>
            </a:fld>
            <a:endParaRPr lang="en-IE"/>
          </a:p>
        </p:txBody>
      </p:sp>
    </p:spTree>
    <p:extLst>
      <p:ext uri="{BB962C8B-B14F-4D97-AF65-F5344CB8AC3E}">
        <p14:creationId xmlns:p14="http://schemas.microsoft.com/office/powerpoint/2010/main" val="692160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006BE-F9C1-E422-E264-7FC343A1050A}"/>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9E25E6C-3124-EA1C-79B1-6D61D0199C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E32178-DE21-CE6B-3FE5-C04707D35D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8943E55F-65DB-9744-FE0D-B175568A8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43F186-6A05-62C5-B3B6-E519AD3989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B8F6E8BF-2A89-0FE2-D6F0-2752782FA79A}"/>
              </a:ext>
            </a:extLst>
          </p:cNvPr>
          <p:cNvSpPr>
            <a:spLocks noGrp="1"/>
          </p:cNvSpPr>
          <p:nvPr>
            <p:ph type="dt" sz="half" idx="10"/>
          </p:nvPr>
        </p:nvSpPr>
        <p:spPr/>
        <p:txBody>
          <a:bodyPr/>
          <a:lstStyle/>
          <a:p>
            <a:fld id="{BCAC79FC-99B8-4D03-BD3C-446275B14D54}" type="datetimeFigureOut">
              <a:rPr lang="en-IE" smtClean="0"/>
              <a:t>18/05/2026</a:t>
            </a:fld>
            <a:endParaRPr lang="en-IE"/>
          </a:p>
        </p:txBody>
      </p:sp>
      <p:sp>
        <p:nvSpPr>
          <p:cNvPr id="8" name="Footer Placeholder 7">
            <a:extLst>
              <a:ext uri="{FF2B5EF4-FFF2-40B4-BE49-F238E27FC236}">
                <a16:creationId xmlns:a16="http://schemas.microsoft.com/office/drawing/2014/main" id="{972ED3B7-2164-2330-85C8-42D3B2F7A3A8}"/>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59E1F2AC-8ABA-6506-A44A-D941F92CF002}"/>
              </a:ext>
            </a:extLst>
          </p:cNvPr>
          <p:cNvSpPr>
            <a:spLocks noGrp="1"/>
          </p:cNvSpPr>
          <p:nvPr>
            <p:ph type="sldNum" sz="quarter" idx="12"/>
          </p:nvPr>
        </p:nvSpPr>
        <p:spPr/>
        <p:txBody>
          <a:bodyPr/>
          <a:lstStyle/>
          <a:p>
            <a:fld id="{53EE5EE3-B240-406A-B037-EF07A52B59A4}" type="slidenum">
              <a:rPr lang="en-IE" smtClean="0"/>
              <a:t>‹#›</a:t>
            </a:fld>
            <a:endParaRPr lang="en-IE"/>
          </a:p>
        </p:txBody>
      </p:sp>
    </p:spTree>
    <p:extLst>
      <p:ext uri="{BB962C8B-B14F-4D97-AF65-F5344CB8AC3E}">
        <p14:creationId xmlns:p14="http://schemas.microsoft.com/office/powerpoint/2010/main" val="574041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F10C1-7013-DFB0-7780-2604F7D4B90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3963213-4056-9EE7-F202-94F6A595128F}"/>
              </a:ext>
            </a:extLst>
          </p:cNvPr>
          <p:cNvSpPr>
            <a:spLocks noGrp="1"/>
          </p:cNvSpPr>
          <p:nvPr>
            <p:ph type="dt" sz="half" idx="10"/>
          </p:nvPr>
        </p:nvSpPr>
        <p:spPr/>
        <p:txBody>
          <a:bodyPr/>
          <a:lstStyle/>
          <a:p>
            <a:fld id="{BCAC79FC-99B8-4D03-BD3C-446275B14D54}" type="datetimeFigureOut">
              <a:rPr lang="en-IE" smtClean="0"/>
              <a:t>18/05/2026</a:t>
            </a:fld>
            <a:endParaRPr lang="en-IE"/>
          </a:p>
        </p:txBody>
      </p:sp>
      <p:sp>
        <p:nvSpPr>
          <p:cNvPr id="4" name="Footer Placeholder 3">
            <a:extLst>
              <a:ext uri="{FF2B5EF4-FFF2-40B4-BE49-F238E27FC236}">
                <a16:creationId xmlns:a16="http://schemas.microsoft.com/office/drawing/2014/main" id="{EFB54E64-BDC8-39F4-2451-1707F6321FA8}"/>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95535BAB-352C-3E8A-4344-27048683CF42}"/>
              </a:ext>
            </a:extLst>
          </p:cNvPr>
          <p:cNvSpPr>
            <a:spLocks noGrp="1"/>
          </p:cNvSpPr>
          <p:nvPr>
            <p:ph type="sldNum" sz="quarter" idx="12"/>
          </p:nvPr>
        </p:nvSpPr>
        <p:spPr/>
        <p:txBody>
          <a:bodyPr/>
          <a:lstStyle/>
          <a:p>
            <a:fld id="{53EE5EE3-B240-406A-B037-EF07A52B59A4}" type="slidenum">
              <a:rPr lang="en-IE" smtClean="0"/>
              <a:t>‹#›</a:t>
            </a:fld>
            <a:endParaRPr lang="en-IE"/>
          </a:p>
        </p:txBody>
      </p:sp>
    </p:spTree>
    <p:extLst>
      <p:ext uri="{BB962C8B-B14F-4D97-AF65-F5344CB8AC3E}">
        <p14:creationId xmlns:p14="http://schemas.microsoft.com/office/powerpoint/2010/main" val="392016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87778F-8F2E-97B3-7C6A-C00AEAAB976C}"/>
              </a:ext>
            </a:extLst>
          </p:cNvPr>
          <p:cNvSpPr>
            <a:spLocks noGrp="1"/>
          </p:cNvSpPr>
          <p:nvPr>
            <p:ph type="dt" sz="half" idx="10"/>
          </p:nvPr>
        </p:nvSpPr>
        <p:spPr/>
        <p:txBody>
          <a:bodyPr/>
          <a:lstStyle/>
          <a:p>
            <a:fld id="{BCAC79FC-99B8-4D03-BD3C-446275B14D54}" type="datetimeFigureOut">
              <a:rPr lang="en-IE" smtClean="0"/>
              <a:t>18/05/2026</a:t>
            </a:fld>
            <a:endParaRPr lang="en-IE"/>
          </a:p>
        </p:txBody>
      </p:sp>
      <p:sp>
        <p:nvSpPr>
          <p:cNvPr id="3" name="Footer Placeholder 2">
            <a:extLst>
              <a:ext uri="{FF2B5EF4-FFF2-40B4-BE49-F238E27FC236}">
                <a16:creationId xmlns:a16="http://schemas.microsoft.com/office/drawing/2014/main" id="{0F89275A-672A-1203-7B9D-D3A1F2ED3375}"/>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D7938660-E5E0-DC06-BB89-75898EC4B2F4}"/>
              </a:ext>
            </a:extLst>
          </p:cNvPr>
          <p:cNvSpPr>
            <a:spLocks noGrp="1"/>
          </p:cNvSpPr>
          <p:nvPr>
            <p:ph type="sldNum" sz="quarter" idx="12"/>
          </p:nvPr>
        </p:nvSpPr>
        <p:spPr/>
        <p:txBody>
          <a:bodyPr/>
          <a:lstStyle/>
          <a:p>
            <a:fld id="{53EE5EE3-B240-406A-B037-EF07A52B59A4}" type="slidenum">
              <a:rPr lang="en-IE" smtClean="0"/>
              <a:t>‹#›</a:t>
            </a:fld>
            <a:endParaRPr lang="en-IE"/>
          </a:p>
        </p:txBody>
      </p:sp>
    </p:spTree>
    <p:extLst>
      <p:ext uri="{BB962C8B-B14F-4D97-AF65-F5344CB8AC3E}">
        <p14:creationId xmlns:p14="http://schemas.microsoft.com/office/powerpoint/2010/main" val="31142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4F8D7-9976-EC12-EC62-3C2B968AF3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42CC7CB3-CA89-1EE6-193A-8F42BD76BA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CEDF4517-2339-65DA-2E17-2C5FA648A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7D6CF8-EC48-768F-E180-4C1D76762460}"/>
              </a:ext>
            </a:extLst>
          </p:cNvPr>
          <p:cNvSpPr>
            <a:spLocks noGrp="1"/>
          </p:cNvSpPr>
          <p:nvPr>
            <p:ph type="dt" sz="half" idx="10"/>
          </p:nvPr>
        </p:nvSpPr>
        <p:spPr/>
        <p:txBody>
          <a:bodyPr/>
          <a:lstStyle/>
          <a:p>
            <a:fld id="{BCAC79FC-99B8-4D03-BD3C-446275B14D54}" type="datetimeFigureOut">
              <a:rPr lang="en-IE" smtClean="0"/>
              <a:t>18/05/2026</a:t>
            </a:fld>
            <a:endParaRPr lang="en-IE"/>
          </a:p>
        </p:txBody>
      </p:sp>
      <p:sp>
        <p:nvSpPr>
          <p:cNvPr id="6" name="Footer Placeholder 5">
            <a:extLst>
              <a:ext uri="{FF2B5EF4-FFF2-40B4-BE49-F238E27FC236}">
                <a16:creationId xmlns:a16="http://schemas.microsoft.com/office/drawing/2014/main" id="{C51F2BB0-77EC-F417-FDE9-D668A9FC39A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7F214BD-FCC5-6DF2-55CC-A5DE9FC3ACB6}"/>
              </a:ext>
            </a:extLst>
          </p:cNvPr>
          <p:cNvSpPr>
            <a:spLocks noGrp="1"/>
          </p:cNvSpPr>
          <p:nvPr>
            <p:ph type="sldNum" sz="quarter" idx="12"/>
          </p:nvPr>
        </p:nvSpPr>
        <p:spPr/>
        <p:txBody>
          <a:bodyPr/>
          <a:lstStyle/>
          <a:p>
            <a:fld id="{53EE5EE3-B240-406A-B037-EF07A52B59A4}" type="slidenum">
              <a:rPr lang="en-IE" smtClean="0"/>
              <a:t>‹#›</a:t>
            </a:fld>
            <a:endParaRPr lang="en-IE"/>
          </a:p>
        </p:txBody>
      </p:sp>
    </p:spTree>
    <p:extLst>
      <p:ext uri="{BB962C8B-B14F-4D97-AF65-F5344CB8AC3E}">
        <p14:creationId xmlns:p14="http://schemas.microsoft.com/office/powerpoint/2010/main" val="866387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03D9A-21C3-04CD-1D1A-4CE0CFCD1E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3FBE298-70A8-8245-1626-C38C4A2213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FACA18EF-9692-4472-1E6C-08C3D5592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807D5D-D05D-1C7F-16CE-8AA35BA4BD43}"/>
              </a:ext>
            </a:extLst>
          </p:cNvPr>
          <p:cNvSpPr>
            <a:spLocks noGrp="1"/>
          </p:cNvSpPr>
          <p:nvPr>
            <p:ph type="dt" sz="half" idx="10"/>
          </p:nvPr>
        </p:nvSpPr>
        <p:spPr/>
        <p:txBody>
          <a:bodyPr/>
          <a:lstStyle/>
          <a:p>
            <a:fld id="{BCAC79FC-99B8-4D03-BD3C-446275B14D54}" type="datetimeFigureOut">
              <a:rPr lang="en-IE" smtClean="0"/>
              <a:t>18/05/2026</a:t>
            </a:fld>
            <a:endParaRPr lang="en-IE"/>
          </a:p>
        </p:txBody>
      </p:sp>
      <p:sp>
        <p:nvSpPr>
          <p:cNvPr id="6" name="Footer Placeholder 5">
            <a:extLst>
              <a:ext uri="{FF2B5EF4-FFF2-40B4-BE49-F238E27FC236}">
                <a16:creationId xmlns:a16="http://schemas.microsoft.com/office/drawing/2014/main" id="{7527DE72-D156-A0AC-A5B4-41A7F04226A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A914E52-7009-648C-BECD-BF9E5A1B2781}"/>
              </a:ext>
            </a:extLst>
          </p:cNvPr>
          <p:cNvSpPr>
            <a:spLocks noGrp="1"/>
          </p:cNvSpPr>
          <p:nvPr>
            <p:ph type="sldNum" sz="quarter" idx="12"/>
          </p:nvPr>
        </p:nvSpPr>
        <p:spPr/>
        <p:txBody>
          <a:bodyPr/>
          <a:lstStyle/>
          <a:p>
            <a:fld id="{53EE5EE3-B240-406A-B037-EF07A52B59A4}" type="slidenum">
              <a:rPr lang="en-IE" smtClean="0"/>
              <a:t>‹#›</a:t>
            </a:fld>
            <a:endParaRPr lang="en-IE"/>
          </a:p>
        </p:txBody>
      </p:sp>
    </p:spTree>
    <p:extLst>
      <p:ext uri="{BB962C8B-B14F-4D97-AF65-F5344CB8AC3E}">
        <p14:creationId xmlns:p14="http://schemas.microsoft.com/office/powerpoint/2010/main" val="4129157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2EFEEA-936C-C16F-2E44-4DEF558C8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8A0E3B9-E2A6-EEE0-CA50-954A86C36F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C4DBCD4-2F83-8B96-0938-317DD6DB4A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AC79FC-99B8-4D03-BD3C-446275B14D54}" type="datetimeFigureOut">
              <a:rPr lang="en-IE" smtClean="0"/>
              <a:t>18/05/2026</a:t>
            </a:fld>
            <a:endParaRPr lang="en-IE"/>
          </a:p>
        </p:txBody>
      </p:sp>
      <p:sp>
        <p:nvSpPr>
          <p:cNvPr id="5" name="Footer Placeholder 4">
            <a:extLst>
              <a:ext uri="{FF2B5EF4-FFF2-40B4-BE49-F238E27FC236}">
                <a16:creationId xmlns:a16="http://schemas.microsoft.com/office/drawing/2014/main" id="{42C49958-0D11-0836-4E93-4A330B6F0D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AA4C0D8A-0820-7CA1-2A42-606A191476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EE5EE3-B240-406A-B037-EF07A52B59A4}" type="slidenum">
              <a:rPr lang="en-IE" smtClean="0"/>
              <a:t>‹#›</a:t>
            </a:fld>
            <a:endParaRPr lang="en-IE"/>
          </a:p>
        </p:txBody>
      </p:sp>
    </p:spTree>
    <p:extLst>
      <p:ext uri="{BB962C8B-B14F-4D97-AF65-F5344CB8AC3E}">
        <p14:creationId xmlns:p14="http://schemas.microsoft.com/office/powerpoint/2010/main" val="3563012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AC6A-9075-C8CB-1A13-7F1083FD48B0}"/>
              </a:ext>
            </a:extLst>
          </p:cNvPr>
          <p:cNvSpPr>
            <a:spLocks noGrp="1"/>
          </p:cNvSpPr>
          <p:nvPr>
            <p:ph type="title"/>
          </p:nvPr>
        </p:nvSpPr>
        <p:spPr/>
        <p:txBody>
          <a:bodyPr/>
          <a:lstStyle/>
          <a:p>
            <a:r>
              <a:rPr lang="en-IE" dirty="0"/>
              <a:t>Unit 4</a:t>
            </a:r>
            <a:r>
              <a:rPr lang="en-IE"/>
              <a:t>: Cleaning</a:t>
            </a:r>
            <a:endParaRPr lang="en-IE" dirty="0"/>
          </a:p>
        </p:txBody>
      </p:sp>
      <p:sp>
        <p:nvSpPr>
          <p:cNvPr id="3" name="Content Placeholder 2">
            <a:extLst>
              <a:ext uri="{FF2B5EF4-FFF2-40B4-BE49-F238E27FC236}">
                <a16:creationId xmlns:a16="http://schemas.microsoft.com/office/drawing/2014/main" id="{C1EF7551-BE61-6916-B26D-038CF1369310}"/>
              </a:ext>
            </a:extLst>
          </p:cNvPr>
          <p:cNvSpPr>
            <a:spLocks noGrp="1"/>
          </p:cNvSpPr>
          <p:nvPr>
            <p:ph idx="1"/>
          </p:nvPr>
        </p:nvSpPr>
        <p:spPr/>
        <p:txBody>
          <a:bodyPr/>
          <a:lstStyle/>
          <a:p>
            <a:pPr marL="0" indent="0">
              <a:buNone/>
            </a:pPr>
            <a:r>
              <a:rPr lang="en-US" dirty="0"/>
              <a:t>On completion of this unit, learners will be able to:</a:t>
            </a:r>
          </a:p>
          <a:p>
            <a:r>
              <a:rPr lang="en-US" dirty="0"/>
              <a:t>Distinguish between the different types of cleaning chemical and how they should be used,</a:t>
            </a:r>
          </a:p>
          <a:p>
            <a:r>
              <a:rPr lang="en-US" dirty="0"/>
              <a:t>List the 5 steps in the deep cleaning process,</a:t>
            </a:r>
          </a:p>
          <a:p>
            <a:r>
              <a:rPr lang="en-US" dirty="0"/>
              <a:t>Ensure the safe storage of cleaning chemicals,</a:t>
            </a:r>
          </a:p>
          <a:p>
            <a:r>
              <a:rPr lang="en-US" dirty="0"/>
              <a:t>Implement corrective actions when required, </a:t>
            </a:r>
          </a:p>
          <a:p>
            <a:r>
              <a:rPr lang="en-US" dirty="0"/>
              <a:t>Complete documentation in relation to cleaning.</a:t>
            </a:r>
          </a:p>
          <a:p>
            <a:endParaRPr lang="en-IE" dirty="0"/>
          </a:p>
        </p:txBody>
      </p:sp>
    </p:spTree>
    <p:extLst>
      <p:ext uri="{BB962C8B-B14F-4D97-AF65-F5344CB8AC3E}">
        <p14:creationId xmlns:p14="http://schemas.microsoft.com/office/powerpoint/2010/main" val="1747216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Unit 4 Cleaning – Recap Questions</a:t>
            </a:r>
          </a:p>
        </p:txBody>
      </p:sp>
      <p:sp>
        <p:nvSpPr>
          <p:cNvPr id="3" name="Content Placeholder 2"/>
          <p:cNvSpPr>
            <a:spLocks noGrp="1"/>
          </p:cNvSpPr>
          <p:nvPr>
            <p:ph idx="1"/>
          </p:nvPr>
        </p:nvSpPr>
        <p:spPr/>
        <p:txBody>
          <a:bodyPr/>
          <a:lstStyle/>
          <a:p>
            <a:pPr marL="0" indent="0">
              <a:buNone/>
              <a:defRPr sz="2200"/>
            </a:pPr>
            <a:r>
              <a:rPr dirty="0"/>
              <a:t>1. What is the difference between cleaning and disinfecting?</a:t>
            </a:r>
          </a:p>
          <a:p>
            <a:pPr marL="0" indent="0">
              <a:buNone/>
              <a:defRPr sz="2200"/>
            </a:pPr>
            <a:r>
              <a:rPr dirty="0"/>
              <a:t>2. Why is contact time important when using chemicals?</a:t>
            </a:r>
          </a:p>
          <a:p>
            <a:pPr marL="0" indent="0">
              <a:buNone/>
              <a:defRPr sz="2200"/>
            </a:pPr>
            <a:r>
              <a:rPr dirty="0"/>
              <a:t>3. List the 5 steps of deep cleaning.</a:t>
            </a:r>
          </a:p>
          <a:p>
            <a:pPr marL="0" indent="0">
              <a:buNone/>
              <a:defRPr sz="2200"/>
            </a:pPr>
            <a:r>
              <a:rPr dirty="0"/>
              <a:t>4. Why should chemicals be stored away from food?</a:t>
            </a:r>
          </a:p>
          <a:p>
            <a:pPr marL="0" indent="0">
              <a:buNone/>
              <a:defRPr sz="2200"/>
            </a:pPr>
            <a:r>
              <a:rPr dirty="0"/>
              <a:t>5. What should happen after a vomiting incident?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Cleaning Scenario Activity</a:t>
            </a:r>
          </a:p>
        </p:txBody>
      </p:sp>
      <p:sp>
        <p:nvSpPr>
          <p:cNvPr id="3" name="Content Placeholder 2"/>
          <p:cNvSpPr>
            <a:spLocks noGrp="1"/>
          </p:cNvSpPr>
          <p:nvPr>
            <p:ph idx="1"/>
          </p:nvPr>
        </p:nvSpPr>
        <p:spPr/>
        <p:txBody>
          <a:bodyPr/>
          <a:lstStyle/>
          <a:p>
            <a:pPr>
              <a:defRPr sz="2200"/>
            </a:pPr>
            <a:r>
              <a:rPr dirty="0"/>
              <a:t>A food preparation area still smells strongly of chemicals after cleaning.</a:t>
            </a:r>
          </a:p>
          <a:p>
            <a:pPr>
              <a:defRPr sz="2200"/>
            </a:pPr>
            <a:r>
              <a:rPr dirty="0"/>
              <a:t>• Identify the food safety hazard.</a:t>
            </a:r>
          </a:p>
          <a:p>
            <a:pPr>
              <a:defRPr sz="2200"/>
            </a:pPr>
            <a:r>
              <a:rPr dirty="0"/>
              <a:t>• What may have gone wrong during cleaning?</a:t>
            </a:r>
          </a:p>
          <a:p>
            <a:pPr>
              <a:defRPr sz="2200"/>
            </a:pPr>
            <a:r>
              <a:rPr dirty="0"/>
              <a:t>• What corrective actions should be taken?</a:t>
            </a:r>
          </a:p>
          <a:p>
            <a:pPr>
              <a:defRPr sz="2200"/>
            </a:pPr>
            <a:r>
              <a:rPr dirty="0"/>
              <a:t>• What documentation should be completed?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FDBF7-F809-64B2-10E8-9A0253CE800C}"/>
              </a:ext>
            </a:extLst>
          </p:cNvPr>
          <p:cNvSpPr>
            <a:spLocks noGrp="1"/>
          </p:cNvSpPr>
          <p:nvPr>
            <p:ph type="title"/>
          </p:nvPr>
        </p:nvSpPr>
        <p:spPr/>
        <p:txBody>
          <a:bodyPr/>
          <a:lstStyle/>
          <a:p>
            <a:r>
              <a:rPr lang="en-IE" dirty="0"/>
              <a:t>Cleaning </a:t>
            </a:r>
          </a:p>
        </p:txBody>
      </p:sp>
      <p:sp>
        <p:nvSpPr>
          <p:cNvPr id="3" name="Content Placeholder 2">
            <a:extLst>
              <a:ext uri="{FF2B5EF4-FFF2-40B4-BE49-F238E27FC236}">
                <a16:creationId xmlns:a16="http://schemas.microsoft.com/office/drawing/2014/main" id="{E4BD857C-2877-7663-C3B7-1DC70AD94AF7}"/>
              </a:ext>
            </a:extLst>
          </p:cNvPr>
          <p:cNvSpPr>
            <a:spLocks noGrp="1"/>
          </p:cNvSpPr>
          <p:nvPr>
            <p:ph idx="1"/>
          </p:nvPr>
        </p:nvSpPr>
        <p:spPr/>
        <p:txBody>
          <a:bodyPr/>
          <a:lstStyle/>
          <a:p>
            <a:pPr marL="0" indent="0">
              <a:buNone/>
            </a:pPr>
            <a:r>
              <a:rPr lang="en-US" dirty="0"/>
              <a:t>Removing visible dirt, including Food residues, Grease, Spills and General dirt.</a:t>
            </a:r>
          </a:p>
          <a:p>
            <a:pPr marL="0" indent="0">
              <a:buNone/>
            </a:pPr>
            <a:r>
              <a:rPr lang="en-US" b="1" dirty="0"/>
              <a:t>Benefits:</a:t>
            </a:r>
          </a:p>
          <a:p>
            <a:pPr marL="0" indent="0">
              <a:buNone/>
            </a:pPr>
            <a:r>
              <a:rPr lang="en-US" dirty="0"/>
              <a:t>Prevents food poisoning</a:t>
            </a:r>
          </a:p>
          <a:p>
            <a:pPr marL="0" indent="0">
              <a:buNone/>
            </a:pPr>
            <a:r>
              <a:rPr lang="en-US" dirty="0"/>
              <a:t>Keeps the workplace safe</a:t>
            </a:r>
          </a:p>
          <a:p>
            <a:pPr marL="0" indent="0">
              <a:buNone/>
            </a:pPr>
            <a:r>
              <a:rPr lang="en-US" dirty="0"/>
              <a:t>Keeps food safe</a:t>
            </a:r>
          </a:p>
        </p:txBody>
      </p:sp>
    </p:spTree>
    <p:extLst>
      <p:ext uri="{BB962C8B-B14F-4D97-AF65-F5344CB8AC3E}">
        <p14:creationId xmlns:p14="http://schemas.microsoft.com/office/powerpoint/2010/main" val="1658251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375C-669A-53F1-83D9-DF080EBFB4BD}"/>
              </a:ext>
            </a:extLst>
          </p:cNvPr>
          <p:cNvSpPr>
            <a:spLocks noGrp="1"/>
          </p:cNvSpPr>
          <p:nvPr>
            <p:ph type="title"/>
          </p:nvPr>
        </p:nvSpPr>
        <p:spPr/>
        <p:txBody>
          <a:bodyPr/>
          <a:lstStyle/>
          <a:p>
            <a:r>
              <a:rPr lang="en-US" dirty="0"/>
              <a:t>Types of Chemicals in a Food Business </a:t>
            </a:r>
            <a:endParaRPr lang="en-IE" dirty="0"/>
          </a:p>
        </p:txBody>
      </p:sp>
      <p:sp>
        <p:nvSpPr>
          <p:cNvPr id="3" name="Content Placeholder 2">
            <a:extLst>
              <a:ext uri="{FF2B5EF4-FFF2-40B4-BE49-F238E27FC236}">
                <a16:creationId xmlns:a16="http://schemas.microsoft.com/office/drawing/2014/main" id="{25109037-709B-019C-A93A-AD585472F97D}"/>
              </a:ext>
            </a:extLst>
          </p:cNvPr>
          <p:cNvSpPr>
            <a:spLocks noGrp="1"/>
          </p:cNvSpPr>
          <p:nvPr>
            <p:ph idx="1"/>
          </p:nvPr>
        </p:nvSpPr>
        <p:spPr/>
        <p:txBody>
          <a:bodyPr/>
          <a:lstStyle/>
          <a:p>
            <a:r>
              <a:rPr lang="en-IE" dirty="0"/>
              <a:t>Detergent </a:t>
            </a:r>
          </a:p>
          <a:p>
            <a:r>
              <a:rPr lang="en-IE" dirty="0"/>
              <a:t>Disinfectant</a:t>
            </a:r>
          </a:p>
          <a:p>
            <a:r>
              <a:rPr lang="en-IE" dirty="0"/>
              <a:t> Sanitiser</a:t>
            </a:r>
          </a:p>
        </p:txBody>
      </p:sp>
      <p:pic>
        <p:nvPicPr>
          <p:cNvPr id="4" name="Picture 3">
            <a:extLst>
              <a:ext uri="{FF2B5EF4-FFF2-40B4-BE49-F238E27FC236}">
                <a16:creationId xmlns:a16="http://schemas.microsoft.com/office/drawing/2014/main" id="{A5970A0F-84E5-CE7F-AF5A-CF25988E46D0}"/>
              </a:ext>
            </a:extLst>
          </p:cNvPr>
          <p:cNvPicPr>
            <a:picLocks noChangeAspect="1"/>
          </p:cNvPicPr>
          <p:nvPr/>
        </p:nvPicPr>
        <p:blipFill>
          <a:blip r:embed="rId3"/>
          <a:stretch>
            <a:fillRect/>
          </a:stretch>
        </p:blipFill>
        <p:spPr>
          <a:xfrm>
            <a:off x="4019550" y="2238375"/>
            <a:ext cx="1752600" cy="2381250"/>
          </a:xfrm>
          <a:prstGeom prst="rect">
            <a:avLst/>
          </a:prstGeom>
        </p:spPr>
      </p:pic>
      <p:pic>
        <p:nvPicPr>
          <p:cNvPr id="5" name="Picture 4">
            <a:extLst>
              <a:ext uri="{FF2B5EF4-FFF2-40B4-BE49-F238E27FC236}">
                <a16:creationId xmlns:a16="http://schemas.microsoft.com/office/drawing/2014/main" id="{7FB354F7-44C9-2AF9-FA1B-65E1439592FD}"/>
              </a:ext>
            </a:extLst>
          </p:cNvPr>
          <p:cNvPicPr>
            <a:picLocks noChangeAspect="1"/>
          </p:cNvPicPr>
          <p:nvPr/>
        </p:nvPicPr>
        <p:blipFill>
          <a:blip r:embed="rId4"/>
          <a:stretch>
            <a:fillRect/>
          </a:stretch>
        </p:blipFill>
        <p:spPr>
          <a:xfrm>
            <a:off x="6174532" y="2247900"/>
            <a:ext cx="1557433" cy="2371725"/>
          </a:xfrm>
          <a:prstGeom prst="rect">
            <a:avLst/>
          </a:prstGeom>
        </p:spPr>
      </p:pic>
      <p:pic>
        <p:nvPicPr>
          <p:cNvPr id="7" name="Picture 6">
            <a:extLst>
              <a:ext uri="{FF2B5EF4-FFF2-40B4-BE49-F238E27FC236}">
                <a16:creationId xmlns:a16="http://schemas.microsoft.com/office/drawing/2014/main" id="{D75D677A-DF63-F033-CA3C-1F2A1FD7AB88}"/>
              </a:ext>
            </a:extLst>
          </p:cNvPr>
          <p:cNvPicPr>
            <a:picLocks noChangeAspect="1"/>
          </p:cNvPicPr>
          <p:nvPr/>
        </p:nvPicPr>
        <p:blipFill>
          <a:blip r:embed="rId5"/>
          <a:stretch>
            <a:fillRect/>
          </a:stretch>
        </p:blipFill>
        <p:spPr>
          <a:xfrm flipH="1">
            <a:off x="8171656" y="2238375"/>
            <a:ext cx="1563688" cy="2381250"/>
          </a:xfrm>
          <a:prstGeom prst="rect">
            <a:avLst/>
          </a:prstGeom>
        </p:spPr>
      </p:pic>
      <p:pic>
        <p:nvPicPr>
          <p:cNvPr id="8" name="Picture 7">
            <a:extLst>
              <a:ext uri="{FF2B5EF4-FFF2-40B4-BE49-F238E27FC236}">
                <a16:creationId xmlns:a16="http://schemas.microsoft.com/office/drawing/2014/main" id="{C8A8BBA5-1821-3D48-A066-EEB8AB341C08}"/>
              </a:ext>
            </a:extLst>
          </p:cNvPr>
          <p:cNvPicPr>
            <a:picLocks noChangeAspect="1"/>
          </p:cNvPicPr>
          <p:nvPr/>
        </p:nvPicPr>
        <p:blipFill>
          <a:blip r:embed="rId6"/>
          <a:stretch>
            <a:fillRect/>
          </a:stretch>
        </p:blipFill>
        <p:spPr>
          <a:xfrm>
            <a:off x="10325779" y="2238375"/>
            <a:ext cx="1430403" cy="2630487"/>
          </a:xfrm>
          <a:prstGeom prst="rect">
            <a:avLst/>
          </a:prstGeom>
        </p:spPr>
      </p:pic>
    </p:spTree>
    <p:extLst>
      <p:ext uri="{BB962C8B-B14F-4D97-AF65-F5344CB8AC3E}">
        <p14:creationId xmlns:p14="http://schemas.microsoft.com/office/powerpoint/2010/main" val="3034374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4C75B-850B-6DBE-F0FF-D73296579DCB}"/>
              </a:ext>
            </a:extLst>
          </p:cNvPr>
          <p:cNvSpPr>
            <a:spLocks noGrp="1"/>
          </p:cNvSpPr>
          <p:nvPr>
            <p:ph type="title"/>
          </p:nvPr>
        </p:nvSpPr>
        <p:spPr/>
        <p:txBody>
          <a:bodyPr/>
          <a:lstStyle/>
          <a:p>
            <a:r>
              <a:rPr lang="en-IE" dirty="0"/>
              <a:t>Using Chemicals</a:t>
            </a:r>
          </a:p>
        </p:txBody>
      </p:sp>
      <p:sp>
        <p:nvSpPr>
          <p:cNvPr id="3" name="Content Placeholder 2">
            <a:extLst>
              <a:ext uri="{FF2B5EF4-FFF2-40B4-BE49-F238E27FC236}">
                <a16:creationId xmlns:a16="http://schemas.microsoft.com/office/drawing/2014/main" id="{64A47859-AA4F-6244-0DE2-CFE65F7FFCD6}"/>
              </a:ext>
            </a:extLst>
          </p:cNvPr>
          <p:cNvSpPr>
            <a:spLocks noGrp="1"/>
          </p:cNvSpPr>
          <p:nvPr>
            <p:ph idx="1"/>
          </p:nvPr>
        </p:nvSpPr>
        <p:spPr/>
        <p:txBody>
          <a:bodyPr/>
          <a:lstStyle/>
          <a:p>
            <a:r>
              <a:rPr lang="en-IE" dirty="0"/>
              <a:t>Dilution Rate</a:t>
            </a:r>
          </a:p>
          <a:p>
            <a:r>
              <a:rPr lang="en-IE" dirty="0"/>
              <a:t>Contact Time</a:t>
            </a:r>
          </a:p>
          <a:p>
            <a:r>
              <a:rPr lang="en-IE" dirty="0"/>
              <a:t>Industrial Cleaning Chemicals</a:t>
            </a:r>
          </a:p>
          <a:p>
            <a:r>
              <a:rPr lang="en-IE" dirty="0"/>
              <a:t>Chemical Training essential</a:t>
            </a:r>
          </a:p>
          <a:p>
            <a:r>
              <a:rPr lang="en-IE" dirty="0"/>
              <a:t>Appropriate PPE</a:t>
            </a:r>
          </a:p>
        </p:txBody>
      </p:sp>
      <p:pic>
        <p:nvPicPr>
          <p:cNvPr id="5" name="Picture 4">
            <a:extLst>
              <a:ext uri="{FF2B5EF4-FFF2-40B4-BE49-F238E27FC236}">
                <a16:creationId xmlns:a16="http://schemas.microsoft.com/office/drawing/2014/main" id="{08B6A1C7-333D-D1C1-7026-59E3FFBE3A38}"/>
              </a:ext>
            </a:extLst>
          </p:cNvPr>
          <p:cNvPicPr>
            <a:picLocks noChangeAspect="1"/>
          </p:cNvPicPr>
          <p:nvPr/>
        </p:nvPicPr>
        <p:blipFill>
          <a:blip r:embed="rId3"/>
          <a:stretch>
            <a:fillRect/>
          </a:stretch>
        </p:blipFill>
        <p:spPr>
          <a:xfrm>
            <a:off x="7176558" y="1253331"/>
            <a:ext cx="3662892" cy="5494338"/>
          </a:xfrm>
          <a:prstGeom prst="rect">
            <a:avLst/>
          </a:prstGeom>
        </p:spPr>
      </p:pic>
    </p:spTree>
    <p:extLst>
      <p:ext uri="{BB962C8B-B14F-4D97-AF65-F5344CB8AC3E}">
        <p14:creationId xmlns:p14="http://schemas.microsoft.com/office/powerpoint/2010/main" val="1342367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38BAD-4706-995B-471D-D0C580839919}"/>
              </a:ext>
            </a:extLst>
          </p:cNvPr>
          <p:cNvSpPr>
            <a:spLocks noGrp="1"/>
          </p:cNvSpPr>
          <p:nvPr>
            <p:ph type="title"/>
          </p:nvPr>
        </p:nvSpPr>
        <p:spPr/>
        <p:txBody>
          <a:bodyPr/>
          <a:lstStyle/>
          <a:p>
            <a:r>
              <a:rPr lang="en-IE" dirty="0"/>
              <a:t>Deep Cleaning </a:t>
            </a:r>
          </a:p>
        </p:txBody>
      </p:sp>
      <p:sp>
        <p:nvSpPr>
          <p:cNvPr id="4" name="Text Placeholder 3">
            <a:extLst>
              <a:ext uri="{FF2B5EF4-FFF2-40B4-BE49-F238E27FC236}">
                <a16:creationId xmlns:a16="http://schemas.microsoft.com/office/drawing/2014/main" id="{CA46A8AD-048D-C62B-B4A1-8EF7BAF7243C}"/>
              </a:ext>
            </a:extLst>
          </p:cNvPr>
          <p:cNvSpPr>
            <a:spLocks noGrp="1"/>
          </p:cNvSpPr>
          <p:nvPr>
            <p:ph type="body" idx="1"/>
          </p:nvPr>
        </p:nvSpPr>
        <p:spPr/>
        <p:txBody>
          <a:bodyPr/>
          <a:lstStyle/>
          <a:p>
            <a:r>
              <a:rPr lang="en-IE" dirty="0"/>
              <a:t>Deep Cleaning </a:t>
            </a:r>
          </a:p>
        </p:txBody>
      </p:sp>
      <p:sp>
        <p:nvSpPr>
          <p:cNvPr id="3" name="Content Placeholder 2">
            <a:extLst>
              <a:ext uri="{FF2B5EF4-FFF2-40B4-BE49-F238E27FC236}">
                <a16:creationId xmlns:a16="http://schemas.microsoft.com/office/drawing/2014/main" id="{BAC1FCAB-82E0-FF07-47EE-8B2E2AB8365E}"/>
              </a:ext>
            </a:extLst>
          </p:cNvPr>
          <p:cNvSpPr>
            <a:spLocks noGrp="1"/>
          </p:cNvSpPr>
          <p:nvPr>
            <p:ph sz="half" idx="2"/>
          </p:nvPr>
        </p:nvSpPr>
        <p:spPr/>
        <p:txBody>
          <a:bodyPr/>
          <a:lstStyle/>
          <a:p>
            <a:r>
              <a:rPr lang="en-IE" dirty="0"/>
              <a:t>Step 1: Pre-Clean by rinsing with water</a:t>
            </a:r>
          </a:p>
          <a:p>
            <a:r>
              <a:rPr lang="en-IE" dirty="0"/>
              <a:t>Step 2: Main Clean using detergent</a:t>
            </a:r>
          </a:p>
          <a:p>
            <a:r>
              <a:rPr lang="en-IE" dirty="0"/>
              <a:t>Step 3: Rinse</a:t>
            </a:r>
          </a:p>
          <a:p>
            <a:r>
              <a:rPr lang="en-IE" dirty="0"/>
              <a:t>Step 4: Disinfect</a:t>
            </a:r>
          </a:p>
          <a:p>
            <a:r>
              <a:rPr lang="en-IE" dirty="0"/>
              <a:t>Step 5: Air Dry</a:t>
            </a:r>
          </a:p>
        </p:txBody>
      </p:sp>
      <p:sp>
        <p:nvSpPr>
          <p:cNvPr id="5" name="Text Placeholder 4">
            <a:extLst>
              <a:ext uri="{FF2B5EF4-FFF2-40B4-BE49-F238E27FC236}">
                <a16:creationId xmlns:a16="http://schemas.microsoft.com/office/drawing/2014/main" id="{18C12D20-384E-2992-3CB3-2877E5630595}"/>
              </a:ext>
            </a:extLst>
          </p:cNvPr>
          <p:cNvSpPr>
            <a:spLocks noGrp="1"/>
          </p:cNvSpPr>
          <p:nvPr>
            <p:ph type="body" sz="quarter" idx="3"/>
          </p:nvPr>
        </p:nvSpPr>
        <p:spPr/>
        <p:txBody>
          <a:bodyPr/>
          <a:lstStyle/>
          <a:p>
            <a:r>
              <a:rPr lang="en-GB" dirty="0"/>
              <a:t>1-Step Cleaning Process </a:t>
            </a:r>
            <a:endParaRPr lang="en-IE" dirty="0"/>
          </a:p>
        </p:txBody>
      </p:sp>
      <p:sp>
        <p:nvSpPr>
          <p:cNvPr id="6" name="Content Placeholder 5">
            <a:extLst>
              <a:ext uri="{FF2B5EF4-FFF2-40B4-BE49-F238E27FC236}">
                <a16:creationId xmlns:a16="http://schemas.microsoft.com/office/drawing/2014/main" id="{F2D19D5D-18C8-1425-280A-28415D8E19A6}"/>
              </a:ext>
            </a:extLst>
          </p:cNvPr>
          <p:cNvSpPr>
            <a:spLocks noGrp="1"/>
          </p:cNvSpPr>
          <p:nvPr>
            <p:ph sz="quarter" idx="4"/>
          </p:nvPr>
        </p:nvSpPr>
        <p:spPr/>
        <p:txBody>
          <a:bodyPr/>
          <a:lstStyle/>
          <a:p>
            <a:r>
              <a:rPr lang="en-GB" dirty="0"/>
              <a:t>Wipe with sanitiser and clean cloth</a:t>
            </a:r>
          </a:p>
          <a:p>
            <a:r>
              <a:rPr lang="en-GB" dirty="0"/>
              <a:t>Contact time </a:t>
            </a:r>
          </a:p>
          <a:p>
            <a:r>
              <a:rPr lang="en-GB" dirty="0"/>
              <a:t>Airdry</a:t>
            </a:r>
            <a:endParaRPr lang="en-IE" dirty="0"/>
          </a:p>
        </p:txBody>
      </p:sp>
    </p:spTree>
    <p:extLst>
      <p:ext uri="{BB962C8B-B14F-4D97-AF65-F5344CB8AC3E}">
        <p14:creationId xmlns:p14="http://schemas.microsoft.com/office/powerpoint/2010/main" val="1606643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47376-AED4-F6A9-2F93-2019AEAA2A36}"/>
              </a:ext>
            </a:extLst>
          </p:cNvPr>
          <p:cNvSpPr>
            <a:spLocks noGrp="1"/>
          </p:cNvSpPr>
          <p:nvPr>
            <p:ph type="title"/>
          </p:nvPr>
        </p:nvSpPr>
        <p:spPr/>
        <p:txBody>
          <a:bodyPr/>
          <a:lstStyle/>
          <a:p>
            <a:r>
              <a:rPr lang="en-IE" dirty="0"/>
              <a:t>Wash-Up Area</a:t>
            </a:r>
          </a:p>
        </p:txBody>
      </p:sp>
      <p:sp>
        <p:nvSpPr>
          <p:cNvPr id="3" name="Content Placeholder 2">
            <a:extLst>
              <a:ext uri="{FF2B5EF4-FFF2-40B4-BE49-F238E27FC236}">
                <a16:creationId xmlns:a16="http://schemas.microsoft.com/office/drawing/2014/main" id="{B2C4BF91-6A39-E0C0-F16E-D68A15BBBD0A}"/>
              </a:ext>
            </a:extLst>
          </p:cNvPr>
          <p:cNvSpPr>
            <a:spLocks noGrp="1"/>
          </p:cNvSpPr>
          <p:nvPr>
            <p:ph idx="1"/>
          </p:nvPr>
        </p:nvSpPr>
        <p:spPr>
          <a:xfrm>
            <a:off x="142052" y="1825625"/>
            <a:ext cx="11211748" cy="4351338"/>
          </a:xfrm>
        </p:spPr>
        <p:txBody>
          <a:bodyPr vert="horz" lIns="91440" tIns="45720" rIns="91440" bIns="45720" rtlCol="0" anchor="t">
            <a:normAutofit/>
          </a:bodyPr>
          <a:lstStyle/>
          <a:p>
            <a:pPr marL="0" indent="0">
              <a:buNone/>
            </a:pPr>
            <a:r>
              <a:rPr lang="en-IE" b="1" dirty="0"/>
              <a:t>Required Facilities</a:t>
            </a:r>
          </a:p>
          <a:p>
            <a:r>
              <a:rPr lang="en-US" dirty="0"/>
              <a:t>Double sink with drainer or </a:t>
            </a:r>
            <a:r>
              <a:rPr lang="en-US" dirty="0" err="1"/>
              <a:t>sanitising</a:t>
            </a:r>
            <a:r>
              <a:rPr lang="en-US" dirty="0"/>
              <a:t> washer</a:t>
            </a:r>
          </a:p>
          <a:p>
            <a:r>
              <a:rPr lang="en-IE" dirty="0"/>
              <a:t>Drop-off area </a:t>
            </a:r>
          </a:p>
          <a:p>
            <a:r>
              <a:rPr lang="en-IE" dirty="0"/>
              <a:t>Draining area </a:t>
            </a:r>
          </a:p>
          <a:p>
            <a:pPr marL="0" indent="0">
              <a:buNone/>
            </a:pPr>
            <a:r>
              <a:rPr lang="en-IE" b="1" dirty="0"/>
              <a:t>Hygiene Rules</a:t>
            </a:r>
          </a:p>
          <a:p>
            <a:pPr marL="0" indent="0">
              <a:buNone/>
            </a:pPr>
            <a:r>
              <a:rPr lang="en-US" dirty="0"/>
              <a:t>•	No crossover between clean and dirty items </a:t>
            </a:r>
          </a:p>
          <a:p>
            <a:pPr marL="0" indent="0">
              <a:buNone/>
            </a:pPr>
            <a:r>
              <a:rPr lang="en-US" dirty="0"/>
              <a:t>•	High-pressure hoses must not cause contamination </a:t>
            </a:r>
          </a:p>
          <a:p>
            <a:pPr marL="0" indent="0">
              <a:buNone/>
            </a:pPr>
            <a:r>
              <a:rPr lang="en-US" dirty="0"/>
              <a:t>•	Food waste must be removed regularly </a:t>
            </a:r>
            <a:endParaRPr lang="en-IE" dirty="0"/>
          </a:p>
        </p:txBody>
      </p:sp>
      <p:pic>
        <p:nvPicPr>
          <p:cNvPr id="4" name="Picture 3">
            <a:extLst>
              <a:ext uri="{FF2B5EF4-FFF2-40B4-BE49-F238E27FC236}">
                <a16:creationId xmlns:a16="http://schemas.microsoft.com/office/drawing/2014/main" id="{9F23A219-C97D-B1EC-126F-CE7DD2D85E0F}"/>
              </a:ext>
            </a:extLst>
          </p:cNvPr>
          <p:cNvPicPr>
            <a:picLocks noChangeAspect="1"/>
          </p:cNvPicPr>
          <p:nvPr/>
        </p:nvPicPr>
        <p:blipFill>
          <a:blip r:embed="rId3"/>
          <a:stretch>
            <a:fillRect/>
          </a:stretch>
        </p:blipFill>
        <p:spPr>
          <a:xfrm>
            <a:off x="7603232" y="1385887"/>
            <a:ext cx="4050605" cy="2805113"/>
          </a:xfrm>
          <a:prstGeom prst="rect">
            <a:avLst/>
          </a:prstGeom>
        </p:spPr>
      </p:pic>
    </p:spTree>
    <p:extLst>
      <p:ext uri="{BB962C8B-B14F-4D97-AF65-F5344CB8AC3E}">
        <p14:creationId xmlns:p14="http://schemas.microsoft.com/office/powerpoint/2010/main" val="4067606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750CA-79DA-6B5C-83B2-A00FC93F8755}"/>
              </a:ext>
            </a:extLst>
          </p:cNvPr>
          <p:cNvSpPr>
            <a:spLocks noGrp="1"/>
          </p:cNvSpPr>
          <p:nvPr>
            <p:ph type="title"/>
          </p:nvPr>
        </p:nvSpPr>
        <p:spPr/>
        <p:txBody>
          <a:bodyPr/>
          <a:lstStyle/>
          <a:p>
            <a:r>
              <a:rPr lang="en-IE" dirty="0"/>
              <a:t>Storage of Cleaning Materials</a:t>
            </a:r>
          </a:p>
        </p:txBody>
      </p:sp>
      <p:sp>
        <p:nvSpPr>
          <p:cNvPr id="3" name="Content Placeholder 2">
            <a:extLst>
              <a:ext uri="{FF2B5EF4-FFF2-40B4-BE49-F238E27FC236}">
                <a16:creationId xmlns:a16="http://schemas.microsoft.com/office/drawing/2014/main" id="{7A62997D-80D6-06AF-E3DE-8713204A521E}"/>
              </a:ext>
            </a:extLst>
          </p:cNvPr>
          <p:cNvSpPr>
            <a:spLocks noGrp="1"/>
          </p:cNvSpPr>
          <p:nvPr>
            <p:ph idx="1"/>
          </p:nvPr>
        </p:nvSpPr>
        <p:spPr>
          <a:xfrm>
            <a:off x="323850" y="1825625"/>
            <a:ext cx="11868150" cy="4351338"/>
          </a:xfrm>
        </p:spPr>
        <p:txBody>
          <a:bodyPr vert="horz" lIns="91440" tIns="45720" rIns="91440" bIns="45720" rtlCol="0" anchor="t">
            <a:normAutofit/>
          </a:bodyPr>
          <a:lstStyle/>
          <a:p>
            <a:r>
              <a:rPr lang="en-IE" dirty="0"/>
              <a:t>Store chemicals safely</a:t>
            </a:r>
          </a:p>
          <a:p>
            <a:r>
              <a:rPr lang="en-IE" dirty="0"/>
              <a:t>Colour coded cleaning equipment</a:t>
            </a:r>
          </a:p>
          <a:p>
            <a:r>
              <a:rPr lang="en-US" dirty="0"/>
              <a:t>Care of mops, buckets, and tools</a:t>
            </a:r>
          </a:p>
          <a:p>
            <a:r>
              <a:rPr lang="en-US" dirty="0"/>
              <a:t>Mops must be clean after use and hung to air dry  </a:t>
            </a:r>
          </a:p>
          <a:p>
            <a:pPr marL="0" indent="0">
              <a:buNone/>
            </a:pPr>
            <a:r>
              <a:rPr lang="en-US" dirty="0"/>
              <a:t>Cleaning cloths and scrubbing tools</a:t>
            </a:r>
            <a:endParaRPr lang="en-IE" dirty="0"/>
          </a:p>
        </p:txBody>
      </p:sp>
    </p:spTree>
    <p:extLst>
      <p:ext uri="{BB962C8B-B14F-4D97-AF65-F5344CB8AC3E}">
        <p14:creationId xmlns:p14="http://schemas.microsoft.com/office/powerpoint/2010/main" val="357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85E17-D8F7-7969-64EA-24628BA42090}"/>
              </a:ext>
            </a:extLst>
          </p:cNvPr>
          <p:cNvSpPr>
            <a:spLocks noGrp="1"/>
          </p:cNvSpPr>
          <p:nvPr>
            <p:ph type="title"/>
          </p:nvPr>
        </p:nvSpPr>
        <p:spPr/>
        <p:txBody>
          <a:bodyPr/>
          <a:lstStyle/>
          <a:p>
            <a:r>
              <a:rPr lang="en-US" dirty="0"/>
              <a:t>Cleaning After a Vomiting or </a:t>
            </a:r>
            <a:r>
              <a:rPr lang="en-US" dirty="0" err="1"/>
              <a:t>Diarrhoea</a:t>
            </a:r>
            <a:r>
              <a:rPr lang="en-US" dirty="0"/>
              <a:t> Incident</a:t>
            </a:r>
            <a:endParaRPr lang="en-IE" dirty="0"/>
          </a:p>
        </p:txBody>
      </p:sp>
      <p:sp>
        <p:nvSpPr>
          <p:cNvPr id="3" name="Content Placeholder 2">
            <a:extLst>
              <a:ext uri="{FF2B5EF4-FFF2-40B4-BE49-F238E27FC236}">
                <a16:creationId xmlns:a16="http://schemas.microsoft.com/office/drawing/2014/main" id="{74607A02-5B4B-316E-0614-36F2E137BD3C}"/>
              </a:ext>
            </a:extLst>
          </p:cNvPr>
          <p:cNvSpPr>
            <a:spLocks noGrp="1"/>
          </p:cNvSpPr>
          <p:nvPr>
            <p:ph idx="1"/>
          </p:nvPr>
        </p:nvSpPr>
        <p:spPr/>
        <p:txBody>
          <a:bodyPr/>
          <a:lstStyle/>
          <a:p>
            <a:pPr marL="514350" indent="-514350">
              <a:buFont typeface="+mj-lt"/>
              <a:buAutoNum type="arabicPeriod"/>
            </a:pPr>
            <a:r>
              <a:rPr lang="en-IE" dirty="0"/>
              <a:t>Cover the Area</a:t>
            </a:r>
          </a:p>
          <a:p>
            <a:pPr marL="514350" indent="-514350">
              <a:buFont typeface="+mj-lt"/>
              <a:buAutoNum type="arabicPeriod"/>
            </a:pPr>
            <a:r>
              <a:rPr lang="en-IE" dirty="0"/>
              <a:t>Clear All Personnel</a:t>
            </a:r>
          </a:p>
          <a:p>
            <a:pPr marL="514350" indent="-514350">
              <a:buFont typeface="+mj-lt"/>
              <a:buAutoNum type="arabicPeriod"/>
            </a:pPr>
            <a:r>
              <a:rPr lang="en-IE" dirty="0"/>
              <a:t>Cordon Off the Area</a:t>
            </a:r>
          </a:p>
          <a:p>
            <a:pPr marL="514350" indent="-514350">
              <a:buFont typeface="+mj-lt"/>
              <a:buAutoNum type="arabicPeriod"/>
            </a:pPr>
            <a:r>
              <a:rPr lang="en-US" dirty="0"/>
              <a:t>Call the Trained Staff Member</a:t>
            </a:r>
          </a:p>
          <a:p>
            <a:pPr marL="514350" indent="-514350">
              <a:buFont typeface="+mj-lt"/>
              <a:buAutoNum type="arabicPeriod"/>
            </a:pPr>
            <a:r>
              <a:rPr lang="en-US" dirty="0"/>
              <a:t>Clean and Decontaminate the Area</a:t>
            </a:r>
            <a:endParaRPr lang="en-IE" dirty="0"/>
          </a:p>
        </p:txBody>
      </p:sp>
    </p:spTree>
    <p:extLst>
      <p:ext uri="{BB962C8B-B14F-4D97-AF65-F5344CB8AC3E}">
        <p14:creationId xmlns:p14="http://schemas.microsoft.com/office/powerpoint/2010/main" val="2589648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CDB6-F996-E355-65E1-ED5E1CCAD18E}"/>
              </a:ext>
            </a:extLst>
          </p:cNvPr>
          <p:cNvSpPr>
            <a:spLocks noGrp="1"/>
          </p:cNvSpPr>
          <p:nvPr>
            <p:ph type="title"/>
          </p:nvPr>
        </p:nvSpPr>
        <p:spPr/>
        <p:txBody>
          <a:bodyPr/>
          <a:lstStyle/>
          <a:p>
            <a:r>
              <a:rPr lang="en-US" dirty="0"/>
              <a:t>Cleaning Documentation</a:t>
            </a:r>
          </a:p>
        </p:txBody>
      </p:sp>
      <p:sp>
        <p:nvSpPr>
          <p:cNvPr id="3" name="Content Placeholder 2">
            <a:extLst>
              <a:ext uri="{FF2B5EF4-FFF2-40B4-BE49-F238E27FC236}">
                <a16:creationId xmlns:a16="http://schemas.microsoft.com/office/drawing/2014/main" id="{8D775313-1A7B-E1A9-8C66-90279545A488}"/>
              </a:ext>
            </a:extLst>
          </p:cNvPr>
          <p:cNvSpPr>
            <a:spLocks noGrp="1"/>
          </p:cNvSpPr>
          <p:nvPr>
            <p:ph idx="1"/>
          </p:nvPr>
        </p:nvSpPr>
        <p:spPr/>
        <p:txBody>
          <a:bodyPr vert="horz" lIns="91440" tIns="45720" rIns="91440" bIns="45720" rtlCol="0" anchor="t">
            <a:normAutofit/>
          </a:bodyPr>
          <a:lstStyle/>
          <a:p>
            <a:r>
              <a:rPr lang="en-US" dirty="0"/>
              <a:t>Follow the cleaning schedule</a:t>
            </a:r>
          </a:p>
          <a:p>
            <a:r>
              <a:rPr lang="en-US" dirty="0"/>
              <a:t>Document the area you cleaned on the daily cleaning </a:t>
            </a:r>
            <a:r>
              <a:rPr lang="en-US" dirty="0" err="1"/>
              <a:t>recor</a:t>
            </a:r>
            <a:r>
              <a:rPr lang="en-US" dirty="0"/>
              <a:t>d</a:t>
            </a:r>
          </a:p>
          <a:p>
            <a:r>
              <a:rPr lang="en-US" dirty="0"/>
              <a:t>Supervisor must monitor the quality of cleaning </a:t>
            </a:r>
          </a:p>
          <a:p>
            <a:r>
              <a:rPr lang="en-US" dirty="0"/>
              <a:t>Swab samples may be taken to verify the quality of cleaning.</a:t>
            </a:r>
          </a:p>
          <a:p>
            <a:r>
              <a:rPr lang="en-US" dirty="0"/>
              <a:t>Cleaning effectiveness is included in the hygiene inspection checklist</a:t>
            </a:r>
          </a:p>
        </p:txBody>
      </p:sp>
    </p:spTree>
    <p:extLst>
      <p:ext uri="{BB962C8B-B14F-4D97-AF65-F5344CB8AC3E}">
        <p14:creationId xmlns:p14="http://schemas.microsoft.com/office/powerpoint/2010/main" val="2551897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2116</Words>
  <Application>Microsoft Office PowerPoint</Application>
  <PresentationFormat>Widescreen</PresentationFormat>
  <Paragraphs>210</Paragraphs>
  <Slides>11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Unit 4: Cleaning</vt:lpstr>
      <vt:lpstr>Cleaning </vt:lpstr>
      <vt:lpstr>Types of Chemicals in a Food Business </vt:lpstr>
      <vt:lpstr>Using Chemicals</vt:lpstr>
      <vt:lpstr>Deep Cleaning </vt:lpstr>
      <vt:lpstr>Wash-Up Area</vt:lpstr>
      <vt:lpstr>Storage of Cleaning Materials</vt:lpstr>
      <vt:lpstr>Cleaning After a Vomiting or Diarrhoea Incident</vt:lpstr>
      <vt:lpstr>Cleaning Documentation</vt:lpstr>
      <vt:lpstr>Unit 4 Cleaning – Recap Questions</vt:lpstr>
      <vt:lpstr>Cleaning Scenario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Sean Kelleher</dc:creator>
  <cp:lastModifiedBy>Sean Kelleher</cp:lastModifiedBy>
  <cp:revision>251</cp:revision>
  <dcterms:created xsi:type="dcterms:W3CDTF">2026-02-03T17:34:22Z</dcterms:created>
  <dcterms:modified xsi:type="dcterms:W3CDTF">2026-05-18T09:16:17Z</dcterms:modified>
</cp:coreProperties>
</file>