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3" r:id="rId3"/>
    <p:sldId id="257" r:id="rId4"/>
    <p:sldId id="258" r:id="rId5"/>
    <p:sldId id="259" r:id="rId6"/>
    <p:sldId id="260" r:id="rId7"/>
    <p:sldId id="263" r:id="rId8"/>
    <p:sldId id="285" r:id="rId9"/>
    <p:sldId id="286" r:id="rId10"/>
    <p:sldId id="262" r:id="rId11"/>
    <p:sldId id="264" r:id="rId12"/>
    <p:sldId id="265" r:id="rId13"/>
    <p:sldId id="266" r:id="rId14"/>
    <p:sldId id="267" r:id="rId15"/>
    <p:sldId id="269" r:id="rId16"/>
    <p:sldId id="270" r:id="rId17"/>
    <p:sldId id="272" r:id="rId18"/>
    <p:sldId id="273" r:id="rId19"/>
    <p:sldId id="274" r:id="rId20"/>
    <p:sldId id="287" r:id="rId21"/>
    <p:sldId id="2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C9BBF3-F6C8-487B-96BD-77BA55790553}" v="14" dt="2026-05-18T08:57:35.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45400" autoAdjust="0"/>
  </p:normalViewPr>
  <p:slideViewPr>
    <p:cSldViewPr snapToGrid="0">
      <p:cViewPr varScale="1">
        <p:scale>
          <a:sx n="50" d="100"/>
          <a:sy n="50" d="100"/>
        </p:scale>
        <p:origin x="2268" y="32"/>
      </p:cViewPr>
      <p:guideLst/>
    </p:cSldViewPr>
  </p:slideViewPr>
  <p:notesTextViewPr>
    <p:cViewPr>
      <p:scale>
        <a:sx n="1" d="1"/>
        <a:sy n="1" d="1"/>
      </p:scale>
      <p:origin x="0" y="0"/>
    </p:cViewPr>
  </p:notesTextViewPr>
  <p:sorterViewPr>
    <p:cViewPr>
      <p:scale>
        <a:sx n="100" d="100"/>
        <a:sy n="100" d="100"/>
      </p:scale>
      <p:origin x="0" y="-5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Kelleher" userId="17a24dc8bb8dc661" providerId="LiveId" clId="{E8328044-964F-4E8B-991B-4425056F1751}"/>
    <pc:docChg chg="custSel delSld modSld">
      <pc:chgData name="Sean Kelleher" userId="17a24dc8bb8dc661" providerId="LiveId" clId="{E8328044-964F-4E8B-991B-4425056F1751}" dt="2026-05-18T08:57:42.658" v="136" actId="12"/>
      <pc:docMkLst>
        <pc:docMk/>
      </pc:docMkLst>
      <pc:sldChg chg="modAnim">
        <pc:chgData name="Sean Kelleher" userId="17a24dc8bb8dc661" providerId="LiveId" clId="{E8328044-964F-4E8B-991B-4425056F1751}" dt="2026-05-18T08:54:44.435" v="116"/>
        <pc:sldMkLst>
          <pc:docMk/>
          <pc:sldMk cId="1313482907" sldId="257"/>
        </pc:sldMkLst>
      </pc:sldChg>
      <pc:sldChg chg="modAnim">
        <pc:chgData name="Sean Kelleher" userId="17a24dc8bb8dc661" providerId="LiveId" clId="{E8328044-964F-4E8B-991B-4425056F1751}" dt="2026-05-18T08:54:49.215" v="117"/>
        <pc:sldMkLst>
          <pc:docMk/>
          <pc:sldMk cId="2839658267" sldId="258"/>
        </pc:sldMkLst>
      </pc:sldChg>
      <pc:sldChg chg="modSp mod modAnim">
        <pc:chgData name="Sean Kelleher" userId="17a24dc8bb8dc661" providerId="LiveId" clId="{E8328044-964F-4E8B-991B-4425056F1751}" dt="2026-05-18T08:55:13.479" v="119"/>
        <pc:sldMkLst>
          <pc:docMk/>
          <pc:sldMk cId="565691321" sldId="259"/>
        </pc:sldMkLst>
        <pc:spChg chg="mod">
          <ac:chgData name="Sean Kelleher" userId="17a24dc8bb8dc661" providerId="LiveId" clId="{E8328044-964F-4E8B-991B-4425056F1751}" dt="2026-05-18T08:55:00.420" v="118" actId="12"/>
          <ac:spMkLst>
            <pc:docMk/>
            <pc:sldMk cId="565691321" sldId="259"/>
            <ac:spMk id="3" creationId="{49D12C2E-4DAE-5B78-A613-81E15A3015E0}"/>
          </ac:spMkLst>
        </pc:spChg>
      </pc:sldChg>
      <pc:sldChg chg="modAnim">
        <pc:chgData name="Sean Kelleher" userId="17a24dc8bb8dc661" providerId="LiveId" clId="{E8328044-964F-4E8B-991B-4425056F1751}" dt="2026-05-18T08:55:20.182" v="120"/>
        <pc:sldMkLst>
          <pc:docMk/>
          <pc:sldMk cId="4147451607" sldId="260"/>
        </pc:sldMkLst>
      </pc:sldChg>
      <pc:sldChg chg="del">
        <pc:chgData name="Sean Kelleher" userId="17a24dc8bb8dc661" providerId="LiveId" clId="{E8328044-964F-4E8B-991B-4425056F1751}" dt="2026-05-18T08:55:29.011" v="121" actId="2696"/>
        <pc:sldMkLst>
          <pc:docMk/>
          <pc:sldMk cId="2124590455" sldId="261"/>
        </pc:sldMkLst>
      </pc:sldChg>
      <pc:sldChg chg="modSp mod">
        <pc:chgData name="Sean Kelleher" userId="17a24dc8bb8dc661" providerId="LiveId" clId="{E8328044-964F-4E8B-991B-4425056F1751}" dt="2026-05-17T13:47:22.108" v="26" actId="20577"/>
        <pc:sldMkLst>
          <pc:docMk/>
          <pc:sldMk cId="1312099329" sldId="262"/>
        </pc:sldMkLst>
        <pc:spChg chg="mod">
          <ac:chgData name="Sean Kelleher" userId="17a24dc8bb8dc661" providerId="LiveId" clId="{E8328044-964F-4E8B-991B-4425056F1751}" dt="2026-05-17T13:47:22.108" v="26" actId="20577"/>
          <ac:spMkLst>
            <pc:docMk/>
            <pc:sldMk cId="1312099329" sldId="262"/>
            <ac:spMk id="2" creationId="{1FDCD88E-3DC2-9E00-C5BB-73D41E281D42}"/>
          </ac:spMkLst>
        </pc:spChg>
      </pc:sldChg>
      <pc:sldChg chg="delSp modSp mod">
        <pc:chgData name="Sean Kelleher" userId="17a24dc8bb8dc661" providerId="LiveId" clId="{E8328044-964F-4E8B-991B-4425056F1751}" dt="2026-05-17T13:46:28.396" v="5" actId="14100"/>
        <pc:sldMkLst>
          <pc:docMk/>
          <pc:sldMk cId="3315601432" sldId="263"/>
        </pc:sldMkLst>
        <pc:spChg chg="del mod">
          <ac:chgData name="Sean Kelleher" userId="17a24dc8bb8dc661" providerId="LiveId" clId="{E8328044-964F-4E8B-991B-4425056F1751}" dt="2026-05-17T13:46:22.784" v="4" actId="478"/>
          <ac:spMkLst>
            <pc:docMk/>
            <pc:sldMk cId="3315601432" sldId="263"/>
            <ac:spMk id="2" creationId="{49037CF8-E57A-9668-1DCC-976DDE008FC1}"/>
          </ac:spMkLst>
        </pc:spChg>
        <pc:picChg chg="mod">
          <ac:chgData name="Sean Kelleher" userId="17a24dc8bb8dc661" providerId="LiveId" clId="{E8328044-964F-4E8B-991B-4425056F1751}" dt="2026-05-17T13:46:28.396" v="5" actId="14100"/>
          <ac:picMkLst>
            <pc:docMk/>
            <pc:sldMk cId="3315601432" sldId="263"/>
            <ac:picMk id="4" creationId="{6636AADD-3F9A-9804-B342-642152AD1625}"/>
          </ac:picMkLst>
        </pc:picChg>
      </pc:sldChg>
      <pc:sldChg chg="modAnim">
        <pc:chgData name="Sean Kelleher" userId="17a24dc8bb8dc661" providerId="LiveId" clId="{E8328044-964F-4E8B-991B-4425056F1751}" dt="2026-05-18T08:55:50.968" v="123"/>
        <pc:sldMkLst>
          <pc:docMk/>
          <pc:sldMk cId="2040832780" sldId="265"/>
        </pc:sldMkLst>
      </pc:sldChg>
      <pc:sldChg chg="modSp mod modNotesTx">
        <pc:chgData name="Sean Kelleher" userId="17a24dc8bb8dc661" providerId="LiveId" clId="{E8328044-964F-4E8B-991B-4425056F1751}" dt="2026-05-17T13:47:52.347" v="30" actId="20577"/>
        <pc:sldMkLst>
          <pc:docMk/>
          <pc:sldMk cId="3693911484" sldId="266"/>
        </pc:sldMkLst>
        <pc:spChg chg="mod">
          <ac:chgData name="Sean Kelleher" userId="17a24dc8bb8dc661" providerId="LiveId" clId="{E8328044-964F-4E8B-991B-4425056F1751}" dt="2026-05-17T13:47:43.851" v="28" actId="21"/>
          <ac:spMkLst>
            <pc:docMk/>
            <pc:sldMk cId="3693911484" sldId="266"/>
            <ac:spMk id="3" creationId="{977DFDD3-A7B5-2708-6074-888C4F18C989}"/>
          </ac:spMkLst>
        </pc:spChg>
      </pc:sldChg>
      <pc:sldChg chg="modSp mod">
        <pc:chgData name="Sean Kelleher" userId="17a24dc8bb8dc661" providerId="LiveId" clId="{E8328044-964F-4E8B-991B-4425056F1751}" dt="2026-05-18T08:56:21.915" v="124" actId="207"/>
        <pc:sldMkLst>
          <pc:docMk/>
          <pc:sldMk cId="2555494352" sldId="267"/>
        </pc:sldMkLst>
        <pc:spChg chg="mod">
          <ac:chgData name="Sean Kelleher" userId="17a24dc8bb8dc661" providerId="LiveId" clId="{E8328044-964F-4E8B-991B-4425056F1751}" dt="2026-05-18T08:56:21.915" v="124" actId="207"/>
          <ac:spMkLst>
            <pc:docMk/>
            <pc:sldMk cId="2555494352" sldId="267"/>
            <ac:spMk id="3" creationId="{737E8C3D-AF12-AD58-6DCB-AD9AA877E8E5}"/>
          </ac:spMkLst>
        </pc:spChg>
      </pc:sldChg>
      <pc:sldChg chg="modSp del mod">
        <pc:chgData name="Sean Kelleher" userId="17a24dc8bb8dc661" providerId="LiveId" clId="{E8328044-964F-4E8B-991B-4425056F1751}" dt="2026-05-18T08:56:41.085" v="126" actId="2696"/>
        <pc:sldMkLst>
          <pc:docMk/>
          <pc:sldMk cId="2025314086" sldId="268"/>
        </pc:sldMkLst>
        <pc:spChg chg="mod">
          <ac:chgData name="Sean Kelleher" userId="17a24dc8bb8dc661" providerId="LiveId" clId="{E8328044-964F-4E8B-991B-4425056F1751}" dt="2026-05-18T08:56:27.581" v="125" actId="207"/>
          <ac:spMkLst>
            <pc:docMk/>
            <pc:sldMk cId="2025314086" sldId="268"/>
            <ac:spMk id="3" creationId="{A61F4114-B705-38E1-2EF8-D28D23D3B2F9}"/>
          </ac:spMkLst>
        </pc:spChg>
      </pc:sldChg>
      <pc:sldChg chg="modAnim">
        <pc:chgData name="Sean Kelleher" userId="17a24dc8bb8dc661" providerId="LiveId" clId="{E8328044-964F-4E8B-991B-4425056F1751}" dt="2026-05-18T08:56:48.825" v="127"/>
        <pc:sldMkLst>
          <pc:docMk/>
          <pc:sldMk cId="1105441847" sldId="269"/>
        </pc:sldMkLst>
      </pc:sldChg>
      <pc:sldChg chg="modSp mod modAnim">
        <pc:chgData name="Sean Kelleher" userId="17a24dc8bb8dc661" providerId="LiveId" clId="{E8328044-964F-4E8B-991B-4425056F1751}" dt="2026-05-18T08:57:04.123" v="131" actId="12"/>
        <pc:sldMkLst>
          <pc:docMk/>
          <pc:sldMk cId="2631659867" sldId="270"/>
        </pc:sldMkLst>
        <pc:spChg chg="mod">
          <ac:chgData name="Sean Kelleher" userId="17a24dc8bb8dc661" providerId="LiveId" clId="{E8328044-964F-4E8B-991B-4425056F1751}" dt="2026-05-18T08:57:04.123" v="131" actId="12"/>
          <ac:spMkLst>
            <pc:docMk/>
            <pc:sldMk cId="2631659867" sldId="270"/>
            <ac:spMk id="3" creationId="{5DF2F253-C73C-012D-4060-2F47B37F6E76}"/>
          </ac:spMkLst>
        </pc:spChg>
      </pc:sldChg>
      <pc:sldChg chg="del">
        <pc:chgData name="Sean Kelleher" userId="17a24dc8bb8dc661" providerId="LiveId" clId="{E8328044-964F-4E8B-991B-4425056F1751}" dt="2026-05-18T08:57:13.032" v="132" actId="2696"/>
        <pc:sldMkLst>
          <pc:docMk/>
          <pc:sldMk cId="2213851861" sldId="271"/>
        </pc:sldMkLst>
      </pc:sldChg>
      <pc:sldChg chg="modAnim">
        <pc:chgData name="Sean Kelleher" userId="17a24dc8bb8dc661" providerId="LiveId" clId="{E8328044-964F-4E8B-991B-4425056F1751}" dt="2026-05-18T08:57:18.118" v="133"/>
        <pc:sldMkLst>
          <pc:docMk/>
          <pc:sldMk cId="1653371888" sldId="272"/>
        </pc:sldMkLst>
      </pc:sldChg>
      <pc:sldChg chg="modSp mod modAnim">
        <pc:chgData name="Sean Kelleher" userId="17a24dc8bb8dc661" providerId="LiveId" clId="{E8328044-964F-4E8B-991B-4425056F1751}" dt="2026-05-18T08:57:28.612" v="134"/>
        <pc:sldMkLst>
          <pc:docMk/>
          <pc:sldMk cId="144601456" sldId="273"/>
        </pc:sldMkLst>
        <pc:spChg chg="mod">
          <ac:chgData name="Sean Kelleher" userId="17a24dc8bb8dc661" providerId="LiveId" clId="{E8328044-964F-4E8B-991B-4425056F1751}" dt="2026-05-17T13:48:26.477" v="41" actId="207"/>
          <ac:spMkLst>
            <pc:docMk/>
            <pc:sldMk cId="144601456" sldId="273"/>
            <ac:spMk id="3" creationId="{BCDF12AE-B27B-4ABC-40E4-F7582C7988B1}"/>
          </ac:spMkLst>
        </pc:spChg>
      </pc:sldChg>
      <pc:sldChg chg="modAnim">
        <pc:chgData name="Sean Kelleher" userId="17a24dc8bb8dc661" providerId="LiveId" clId="{E8328044-964F-4E8B-991B-4425056F1751}" dt="2026-05-18T08:57:35.063" v="135"/>
        <pc:sldMkLst>
          <pc:docMk/>
          <pc:sldMk cId="309527354" sldId="274"/>
        </pc:sldMkLst>
      </pc:sldChg>
      <pc:sldChg chg="modSp mod">
        <pc:chgData name="Sean Kelleher" userId="17a24dc8bb8dc661" providerId="LiveId" clId="{E8328044-964F-4E8B-991B-4425056F1751}" dt="2026-05-18T08:54:33.426" v="115" actId="20577"/>
        <pc:sldMkLst>
          <pc:docMk/>
          <pc:sldMk cId="2117833921" sldId="283"/>
        </pc:sldMkLst>
        <pc:spChg chg="mod">
          <ac:chgData name="Sean Kelleher" userId="17a24dc8bb8dc661" providerId="LiveId" clId="{E8328044-964F-4E8B-991B-4425056F1751}" dt="2026-05-17T13:45:41.838" v="1" actId="207"/>
          <ac:spMkLst>
            <pc:docMk/>
            <pc:sldMk cId="2117833921" sldId="283"/>
            <ac:spMk id="2" creationId="{67FA7D7C-7691-E804-DA84-62E31659A05D}"/>
          </ac:spMkLst>
        </pc:spChg>
        <pc:spChg chg="mod">
          <ac:chgData name="Sean Kelleher" userId="17a24dc8bb8dc661" providerId="LiveId" clId="{E8328044-964F-4E8B-991B-4425056F1751}" dt="2026-05-18T08:54:33.426" v="115" actId="20577"/>
          <ac:spMkLst>
            <pc:docMk/>
            <pc:sldMk cId="2117833921" sldId="283"/>
            <ac:spMk id="3" creationId="{CEA7430A-F12F-8BA9-97C3-10D786BDA175}"/>
          </ac:spMkLst>
        </pc:spChg>
      </pc:sldChg>
      <pc:sldChg chg="modSp del mod">
        <pc:chgData name="Sean Kelleher" userId="17a24dc8bb8dc661" providerId="LiveId" clId="{E8328044-964F-4E8B-991B-4425056F1751}" dt="2026-05-17T13:47:29.801" v="27" actId="2696"/>
        <pc:sldMkLst>
          <pc:docMk/>
          <pc:sldMk cId="2743645847" sldId="284"/>
        </pc:sldMkLst>
        <pc:spChg chg="mod">
          <ac:chgData name="Sean Kelleher" userId="17a24dc8bb8dc661" providerId="LiveId" clId="{E8328044-964F-4E8B-991B-4425056F1751}" dt="2026-05-17T13:47:03.858" v="12" actId="207"/>
          <ac:spMkLst>
            <pc:docMk/>
            <pc:sldMk cId="2743645847" sldId="284"/>
            <ac:spMk id="3" creationId="{7B94D50C-561B-E5BA-E312-9C920A80526B}"/>
          </ac:spMkLst>
        </pc:spChg>
      </pc:sldChg>
      <pc:sldChg chg="modSp mod">
        <pc:chgData name="Sean Kelleher" userId="17a24dc8bb8dc661" providerId="LiveId" clId="{E8328044-964F-4E8B-991B-4425056F1751}" dt="2026-05-18T08:55:38.835" v="122" actId="12"/>
        <pc:sldMkLst>
          <pc:docMk/>
          <pc:sldMk cId="0" sldId="285"/>
        </pc:sldMkLst>
        <pc:spChg chg="mod">
          <ac:chgData name="Sean Kelleher" userId="17a24dc8bb8dc661" providerId="LiveId" clId="{E8328044-964F-4E8B-991B-4425056F1751}" dt="2026-05-17T13:46:36.881" v="7" actId="207"/>
          <ac:spMkLst>
            <pc:docMk/>
            <pc:sldMk cId="0" sldId="285"/>
            <ac:spMk id="2" creationId="{00000000-0000-0000-0000-000000000000}"/>
          </ac:spMkLst>
        </pc:spChg>
        <pc:spChg chg="mod">
          <ac:chgData name="Sean Kelleher" userId="17a24dc8bb8dc661" providerId="LiveId" clId="{E8328044-964F-4E8B-991B-4425056F1751}" dt="2026-05-18T08:55:38.835" v="122" actId="12"/>
          <ac:spMkLst>
            <pc:docMk/>
            <pc:sldMk cId="0" sldId="285"/>
            <ac:spMk id="3" creationId="{00000000-0000-0000-0000-000000000000}"/>
          </ac:spMkLst>
        </pc:spChg>
      </pc:sldChg>
      <pc:sldChg chg="modSp mod">
        <pc:chgData name="Sean Kelleher" userId="17a24dc8bb8dc661" providerId="LiveId" clId="{E8328044-964F-4E8B-991B-4425056F1751}" dt="2026-05-17T13:46:58.005" v="11" actId="12"/>
        <pc:sldMkLst>
          <pc:docMk/>
          <pc:sldMk cId="0" sldId="286"/>
        </pc:sldMkLst>
        <pc:spChg chg="mod">
          <ac:chgData name="Sean Kelleher" userId="17a24dc8bb8dc661" providerId="LiveId" clId="{E8328044-964F-4E8B-991B-4425056F1751}" dt="2026-05-17T13:46:46.869" v="8" actId="207"/>
          <ac:spMkLst>
            <pc:docMk/>
            <pc:sldMk cId="0" sldId="286"/>
            <ac:spMk id="2" creationId="{00000000-0000-0000-0000-000000000000}"/>
          </ac:spMkLst>
        </pc:spChg>
        <pc:spChg chg="mod">
          <ac:chgData name="Sean Kelleher" userId="17a24dc8bb8dc661" providerId="LiveId" clId="{E8328044-964F-4E8B-991B-4425056F1751}" dt="2026-05-17T13:46:58.005" v="11" actId="12"/>
          <ac:spMkLst>
            <pc:docMk/>
            <pc:sldMk cId="0" sldId="286"/>
            <ac:spMk id="3" creationId="{00000000-0000-0000-0000-000000000000}"/>
          </ac:spMkLst>
        </pc:spChg>
      </pc:sldChg>
      <pc:sldChg chg="modSp mod">
        <pc:chgData name="Sean Kelleher" userId="17a24dc8bb8dc661" providerId="LiveId" clId="{E8328044-964F-4E8B-991B-4425056F1751}" dt="2026-05-18T08:57:42.658" v="136" actId="12"/>
        <pc:sldMkLst>
          <pc:docMk/>
          <pc:sldMk cId="0" sldId="287"/>
        </pc:sldMkLst>
        <pc:spChg chg="mod">
          <ac:chgData name="Sean Kelleher" userId="17a24dc8bb8dc661" providerId="LiveId" clId="{E8328044-964F-4E8B-991B-4425056F1751}" dt="2026-05-17T13:48:35.741" v="42" actId="207"/>
          <ac:spMkLst>
            <pc:docMk/>
            <pc:sldMk cId="0" sldId="287"/>
            <ac:spMk id="2" creationId="{00000000-0000-0000-0000-000000000000}"/>
          </ac:spMkLst>
        </pc:spChg>
        <pc:spChg chg="mod">
          <ac:chgData name="Sean Kelleher" userId="17a24dc8bb8dc661" providerId="LiveId" clId="{E8328044-964F-4E8B-991B-4425056F1751}" dt="2026-05-18T08:57:42.658" v="136" actId="12"/>
          <ac:spMkLst>
            <pc:docMk/>
            <pc:sldMk cId="0" sldId="287"/>
            <ac:spMk id="3" creationId="{00000000-0000-0000-0000-000000000000}"/>
          </ac:spMkLst>
        </pc:spChg>
      </pc:sldChg>
      <pc:sldChg chg="modSp mod">
        <pc:chgData name="Sean Kelleher" userId="17a24dc8bb8dc661" providerId="LiveId" clId="{E8328044-964F-4E8B-991B-4425056F1751}" dt="2026-05-17T13:48:49.802" v="45" actId="207"/>
        <pc:sldMkLst>
          <pc:docMk/>
          <pc:sldMk cId="0" sldId="288"/>
        </pc:sldMkLst>
        <pc:spChg chg="mod">
          <ac:chgData name="Sean Kelleher" userId="17a24dc8bb8dc661" providerId="LiveId" clId="{E8328044-964F-4E8B-991B-4425056F1751}" dt="2026-05-17T13:48:49.802" v="45" actId="207"/>
          <ac:spMkLst>
            <pc:docMk/>
            <pc:sldMk cId="0" sldId="288"/>
            <ac:spMk id="2" creationId="{00000000-0000-0000-0000-000000000000}"/>
          </ac:spMkLst>
        </pc:spChg>
        <pc:spChg chg="mod">
          <ac:chgData name="Sean Kelleher" userId="17a24dc8bb8dc661" providerId="LiveId" clId="{E8328044-964F-4E8B-991B-4425056F1751}" dt="2026-05-17T13:48:46.210" v="44" actId="207"/>
          <ac:spMkLst>
            <pc:docMk/>
            <pc:sldMk cId="0" sldId="288"/>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619A22-27AF-466C-BDDB-FD3986FF10CD}" type="datetimeFigureOut">
              <a:rPr lang="en-IE" smtClean="0"/>
              <a:t>18/05/2026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F49193-05F7-4666-A4BD-2F059898095C}" type="slidenum">
              <a:rPr lang="en-IE" smtClean="0"/>
              <a:t>‹#›</a:t>
            </a:fld>
            <a:endParaRPr lang="en-IE"/>
          </a:p>
        </p:txBody>
      </p:sp>
    </p:spTree>
    <p:extLst>
      <p:ext uri="{BB962C8B-B14F-4D97-AF65-F5344CB8AC3E}">
        <p14:creationId xmlns:p14="http://schemas.microsoft.com/office/powerpoint/2010/main" val="101906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The house of food safety management systems (</a:t>
            </a:r>
            <a:r>
              <a:rPr lang="en-US" dirty="0" err="1"/>
              <a:t>fsms</a:t>
            </a:r>
            <a:r>
              <a:rPr lang="en-US" dirty="0"/>
              <a:t>).</a:t>
            </a:r>
          </a:p>
          <a:p>
            <a:r>
              <a:rPr lang="en-US" dirty="0"/>
              <a:t>The “house” shows that food safety is a structure. It only stands strong when every part is in place.</a:t>
            </a:r>
          </a:p>
          <a:p>
            <a:r>
              <a:rPr lang="en-US" dirty="0"/>
              <a:t>The foundations: pre requisite </a:t>
            </a:r>
            <a:r>
              <a:rPr lang="en-US" dirty="0" err="1"/>
              <a:t>programmes</a:t>
            </a:r>
            <a:r>
              <a:rPr lang="en-US" dirty="0"/>
              <a:t> (</a:t>
            </a:r>
            <a:r>
              <a:rPr lang="en-US" dirty="0" err="1"/>
              <a:t>prps</a:t>
            </a:r>
            <a:r>
              <a:rPr lang="en-US" dirty="0"/>
              <a:t>).</a:t>
            </a:r>
          </a:p>
          <a:p>
            <a:r>
              <a:rPr lang="en-US" dirty="0"/>
              <a:t>These are the basic hygiene and operational conditions that must exist before </a:t>
            </a:r>
            <a:r>
              <a:rPr lang="en-US" dirty="0" err="1"/>
              <a:t>haccp</a:t>
            </a:r>
            <a:r>
              <a:rPr lang="en-US" dirty="0"/>
              <a:t> can work. They support the whole system.</a:t>
            </a:r>
          </a:p>
          <a:p>
            <a:r>
              <a:rPr lang="en-US" dirty="0" err="1"/>
              <a:t>Prps</a:t>
            </a:r>
            <a:r>
              <a:rPr lang="en-US" dirty="0"/>
              <a:t> include: personal hygiene &amp; training, cleaning &amp; sanitation, layout &amp; design of premises, water &amp; ice, pest control, waste management, supplier control &amp; traceability and equipment, maintenance &amp; utilities.</a:t>
            </a:r>
          </a:p>
          <a:p>
            <a:r>
              <a:rPr lang="en-US" dirty="0"/>
              <a:t>If these foundations are weak, </a:t>
            </a:r>
            <a:r>
              <a:rPr lang="en-US" dirty="0" err="1"/>
              <a:t>haccp</a:t>
            </a:r>
            <a:r>
              <a:rPr lang="en-US" dirty="0"/>
              <a:t> will fail, just like a house built on sand.</a:t>
            </a:r>
          </a:p>
          <a:p>
            <a:r>
              <a:rPr lang="en-US" dirty="0"/>
              <a:t>The walls: </a:t>
            </a:r>
            <a:r>
              <a:rPr lang="en-US" dirty="0" err="1"/>
              <a:t>haccp</a:t>
            </a:r>
            <a:r>
              <a:rPr lang="en-US" dirty="0"/>
              <a:t> controls at each process step.</a:t>
            </a:r>
          </a:p>
          <a:p>
            <a:r>
              <a:rPr lang="en-US" dirty="0"/>
              <a:t>These are the specific controls applied to each stage of food production. They form the “walls” that protect the consumer.</a:t>
            </a:r>
          </a:p>
          <a:p>
            <a:r>
              <a:rPr lang="en-US" dirty="0"/>
              <a:t>The key operational steps: delivery, storage, preparation, cooking, cooling, reheating, service, decanting, thawing, cold chain maintenance, production planning, traceability, waste management, pest control, cleaning, personnel, structure, plant &amp; equipment and storage, distribution &amp; transport.</a:t>
            </a:r>
          </a:p>
          <a:p>
            <a:r>
              <a:rPr lang="en-US" dirty="0"/>
              <a:t>Each step must be assessed for hazards and controlled using the 7 principles of </a:t>
            </a:r>
            <a:r>
              <a:rPr lang="en-US" dirty="0" err="1"/>
              <a:t>haccp</a:t>
            </a:r>
            <a:r>
              <a:rPr lang="en-US" dirty="0"/>
              <a:t>.</a:t>
            </a:r>
          </a:p>
          <a:p>
            <a:r>
              <a:rPr lang="en-US" dirty="0"/>
              <a:t>The roof: verification &amp; maintenance of the </a:t>
            </a:r>
            <a:r>
              <a:rPr lang="en-US" dirty="0" err="1"/>
              <a:t>haccp</a:t>
            </a:r>
            <a:r>
              <a:rPr lang="en-US" dirty="0"/>
              <a:t> plan.</a:t>
            </a:r>
          </a:p>
          <a:p>
            <a:r>
              <a:rPr lang="en-US" dirty="0"/>
              <a:t>The roof protects the whole system. This includes verification through audits, thermometer accuracy checks, hygiene inspections, review of </a:t>
            </a:r>
            <a:r>
              <a:rPr lang="en-US" dirty="0" err="1"/>
              <a:t>haccp</a:t>
            </a:r>
            <a:r>
              <a:rPr lang="en-US" dirty="0"/>
              <a:t> plans, updating documentation, maintaining records and ensuring the system continues to work as intended.</a:t>
            </a:r>
          </a:p>
          <a:p>
            <a:r>
              <a:rPr lang="en-US" dirty="0"/>
              <a:t>Without the roof, the house is exposed, meaning food safety risks can enter the system.</a:t>
            </a:r>
          </a:p>
          <a:p>
            <a:r>
              <a:rPr lang="en-US" dirty="0"/>
              <a:t>Legal requirement.</a:t>
            </a:r>
          </a:p>
          <a:p>
            <a:r>
              <a:rPr lang="en-US" dirty="0"/>
              <a:t>Every food business must have a food safety management system based on </a:t>
            </a:r>
            <a:r>
              <a:rPr lang="en-US" dirty="0" err="1"/>
              <a:t>haccp</a:t>
            </a:r>
            <a:r>
              <a:rPr lang="en-US" dirty="0"/>
              <a:t> principles. This is a legal obligation, not optional.</a:t>
            </a:r>
          </a:p>
        </p:txBody>
      </p:sp>
      <p:sp>
        <p:nvSpPr>
          <p:cNvPr id="4" name="Slide Number Placeholder 3"/>
          <p:cNvSpPr>
            <a:spLocks noGrp="1"/>
          </p:cNvSpPr>
          <p:nvPr>
            <p:ph type="sldNum" sz="quarter" idx="5"/>
          </p:nvPr>
        </p:nvSpPr>
        <p:spPr/>
        <p:txBody>
          <a:bodyPr/>
          <a:lstStyle/>
          <a:p>
            <a:fld id="{49F49193-05F7-4666-A4BD-2F059898095C}" type="slidenum">
              <a:rPr lang="en-IE" smtClean="0"/>
              <a:t>3</a:t>
            </a:fld>
            <a:endParaRPr lang="en-IE"/>
          </a:p>
        </p:txBody>
      </p:sp>
    </p:spTree>
    <p:extLst>
      <p:ext uri="{BB962C8B-B14F-4D97-AF65-F5344CB8AC3E}">
        <p14:creationId xmlns:p14="http://schemas.microsoft.com/office/powerpoint/2010/main" val="1244461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Correct sequence when putting on a uniform.</a:t>
            </a:r>
          </a:p>
          <a:p>
            <a:r>
              <a:rPr lang="en-US" dirty="0"/>
              <a:t>Learners should follow this order to reduce contamination risk:</a:t>
            </a:r>
          </a:p>
          <a:p>
            <a:r>
              <a:rPr lang="en-US" dirty="0"/>
              <a:t>1. Hair protection first with Hairnet and snood for facial hair.</a:t>
            </a:r>
          </a:p>
          <a:p>
            <a:r>
              <a:rPr lang="en-US" dirty="0"/>
              <a:t>2. Clean protective clothing must cover personal clothes to below waist.</a:t>
            </a:r>
          </a:p>
          <a:p>
            <a:r>
              <a:rPr lang="en-US" dirty="0"/>
              <a:t>3. Apron or outer layer if used.</a:t>
            </a:r>
          </a:p>
          <a:p>
            <a:r>
              <a:rPr lang="en-US" dirty="0"/>
              <a:t>4. Wash hands thoroughly before entering food areas.</a:t>
            </a:r>
          </a:p>
          <a:p>
            <a:r>
              <a:rPr lang="en-US" dirty="0"/>
              <a:t>This sequence ensures that hair and personal clothing are fully covered before food handling begins.</a:t>
            </a:r>
          </a:p>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14</a:t>
            </a:fld>
            <a:endParaRPr lang="en-IE"/>
          </a:p>
        </p:txBody>
      </p:sp>
    </p:spTree>
    <p:extLst>
      <p:ext uri="{BB962C8B-B14F-4D97-AF65-F5344CB8AC3E}">
        <p14:creationId xmlns:p14="http://schemas.microsoft.com/office/powerpoint/2010/main" val="2974886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Hand washing facilities.</a:t>
            </a:r>
          </a:p>
          <a:p>
            <a:r>
              <a:rPr lang="en-US" dirty="0"/>
              <a:t>Handwashing is one of the most important actions a food worker can take to protect both themselves and customers. The surrounding page </a:t>
            </a:r>
            <a:r>
              <a:rPr lang="en-US" dirty="0" err="1"/>
              <a:t>emphasises</a:t>
            </a:r>
            <a:r>
              <a:rPr lang="en-US" dirty="0"/>
              <a:t> that even perfect technique won’t work unless the right facilities are available.</a:t>
            </a:r>
          </a:p>
          <a:p>
            <a:r>
              <a:rPr lang="en-US" dirty="0"/>
              <a:t>The following are the essential features of a proper handwashing station:</a:t>
            </a:r>
          </a:p>
          <a:p>
            <a:r>
              <a:rPr lang="en-US" dirty="0"/>
              <a:t>A clean, hand wash only sink.</a:t>
            </a:r>
          </a:p>
          <a:p>
            <a:r>
              <a:rPr lang="en-US" dirty="0"/>
              <a:t>This sink must be used only for washing hands, not for food, equipment, or cleaning cloths. This prevents cross contamination.</a:t>
            </a:r>
          </a:p>
          <a:p>
            <a:r>
              <a:rPr lang="en-US" dirty="0"/>
              <a:t>Hot and cold running water.</a:t>
            </a:r>
          </a:p>
          <a:p>
            <a:r>
              <a:rPr lang="en-US" dirty="0"/>
              <a:t>A constant supply is required so staff can wash hands effectively at any time.</a:t>
            </a:r>
          </a:p>
          <a:p>
            <a:r>
              <a:rPr lang="en-US" dirty="0"/>
              <a:t>Hands free taps.</a:t>
            </a:r>
          </a:p>
          <a:p>
            <a:r>
              <a:rPr lang="en-US" dirty="0"/>
              <a:t>Foot, knee, electronic, or pedal operated taps reduce the risk of re contaminating clean hands.</a:t>
            </a:r>
          </a:p>
          <a:p>
            <a:r>
              <a:rPr lang="en-US" dirty="0"/>
              <a:t>Liquid soap in dispensers.</a:t>
            </a:r>
          </a:p>
          <a:p>
            <a:r>
              <a:rPr lang="en-US" dirty="0"/>
              <a:t>These must be non perfumed.</a:t>
            </a:r>
          </a:p>
          <a:p>
            <a:r>
              <a:rPr lang="en-US" dirty="0"/>
              <a:t>Bars of soap are not allowed because they </a:t>
            </a:r>
            <a:r>
              <a:rPr lang="en-US" dirty="0" err="1"/>
              <a:t>harbour</a:t>
            </a:r>
            <a:r>
              <a:rPr lang="en-US" dirty="0"/>
              <a:t> bacteria.</a:t>
            </a:r>
          </a:p>
          <a:p>
            <a:r>
              <a:rPr lang="en-US" dirty="0"/>
              <a:t>Safe drying options.</a:t>
            </a:r>
          </a:p>
          <a:p>
            <a:r>
              <a:rPr lang="en-US" dirty="0"/>
              <a:t>Paper towels or cabinet roller towels.</a:t>
            </a:r>
          </a:p>
          <a:p>
            <a:r>
              <a:rPr lang="en-US" dirty="0"/>
              <a:t>Never use tea towels or kitchen cloths. They spread bacteria.</a:t>
            </a:r>
          </a:p>
          <a:p>
            <a:r>
              <a:rPr lang="en-US" dirty="0"/>
              <a:t>A pedal operated, lidded bin.</a:t>
            </a:r>
          </a:p>
          <a:p>
            <a:r>
              <a:rPr lang="en-US" dirty="0"/>
              <a:t>This allows safe disposal of paper towels without touching the bin lid.</a:t>
            </a:r>
          </a:p>
          <a:p>
            <a:r>
              <a:rPr lang="en-US" dirty="0"/>
              <a:t>Nail brushes</a:t>
            </a:r>
          </a:p>
          <a:p>
            <a:r>
              <a:rPr lang="en-US" dirty="0"/>
              <a:t>These should be avoided unless they are kept clean and disinfected.</a:t>
            </a:r>
          </a:p>
          <a:p>
            <a:r>
              <a:rPr lang="en-US" dirty="0"/>
              <a:t>If hot water, liquid soap or paper towels are not available, this must be reported to management. Do not start work until hands are clean</a:t>
            </a:r>
          </a:p>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15</a:t>
            </a:fld>
            <a:endParaRPr lang="en-IE"/>
          </a:p>
        </p:txBody>
      </p:sp>
    </p:spTree>
    <p:extLst>
      <p:ext uri="{BB962C8B-B14F-4D97-AF65-F5344CB8AC3E}">
        <p14:creationId xmlns:p14="http://schemas.microsoft.com/office/powerpoint/2010/main" val="35427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Hand washing technique.</a:t>
            </a:r>
          </a:p>
          <a:p>
            <a:r>
              <a:rPr lang="en-US" dirty="0"/>
              <a:t>Handwashing is one of the most important food safety controls. Poor technique leads to cross contamination, food poisoning, and breaches of hygiene law.</a:t>
            </a:r>
          </a:p>
          <a:p>
            <a:r>
              <a:rPr lang="en-US" dirty="0"/>
              <a:t>The following is the correct sequence for effective handwashing, which is essential for preventing cross contamination in food businesses. The workbook </a:t>
            </a:r>
            <a:r>
              <a:rPr lang="en-US" dirty="0" err="1"/>
              <a:t>emphasises</a:t>
            </a:r>
            <a:r>
              <a:rPr lang="en-US" dirty="0"/>
              <a:t> that even with good facilities, technique is what actually removes bacteria, viruses, dirt, and grease from hands.</a:t>
            </a:r>
          </a:p>
          <a:p>
            <a:r>
              <a:rPr lang="en-US" dirty="0"/>
              <a:t>1. Remove all </a:t>
            </a:r>
            <a:r>
              <a:rPr lang="en-US" dirty="0" err="1"/>
              <a:t>jewellery</a:t>
            </a:r>
            <a:r>
              <a:rPr lang="en-US" dirty="0"/>
              <a:t>.</a:t>
            </a:r>
          </a:p>
          <a:p>
            <a:r>
              <a:rPr lang="en-US" dirty="0" err="1"/>
              <a:t>Jewellery</a:t>
            </a:r>
            <a:r>
              <a:rPr lang="en-US" dirty="0"/>
              <a:t> traps dirt and bacteria and prevents proper cleaning of the skin underneath. Removing it ensures every part of the hand can be washed effectively.</a:t>
            </a:r>
          </a:p>
          <a:p>
            <a:r>
              <a:rPr lang="en-US" dirty="0"/>
              <a:t>2. Wet hands thoroughly.</a:t>
            </a:r>
          </a:p>
          <a:p>
            <a:r>
              <a:rPr lang="en-US" dirty="0"/>
              <a:t>Water helps spread the soap evenly and prepares the skin so the soap can lift dirt and microbes.</a:t>
            </a:r>
          </a:p>
          <a:p>
            <a:r>
              <a:rPr lang="en-US" dirty="0"/>
              <a:t>3. Apply liquid soap.</a:t>
            </a:r>
          </a:p>
          <a:p>
            <a:r>
              <a:rPr lang="en-US" dirty="0"/>
              <a:t>Liquid soap is required because bar soap can </a:t>
            </a:r>
            <a:r>
              <a:rPr lang="en-US" dirty="0" err="1"/>
              <a:t>harbour</a:t>
            </a:r>
            <a:r>
              <a:rPr lang="en-US" dirty="0"/>
              <a:t> bacteria. Soap helps break down oils and contamination on the skin.</a:t>
            </a:r>
          </a:p>
          <a:p>
            <a:r>
              <a:rPr lang="en-US" dirty="0"/>
              <a:t>4. Lather vigorously for 20 seconds.</a:t>
            </a:r>
          </a:p>
          <a:p>
            <a:r>
              <a:rPr lang="en-US" dirty="0"/>
              <a:t>This is the most important step. The workbook includes a chart showing how to rub palms, backs of hands, between fingers, thumbs, fingertips, and wrists. The 20 second lathering time ensures all surfaces are cleaned properly.</a:t>
            </a:r>
          </a:p>
          <a:p>
            <a:r>
              <a:rPr lang="en-US" dirty="0"/>
              <a:t>5. Rinse hands thoroughly.</a:t>
            </a:r>
          </a:p>
          <a:p>
            <a:r>
              <a:rPr lang="en-US" dirty="0"/>
              <a:t>Rinsing removes the loosened dirt, grease, and microorganisms. Poor rinsing leaves residue that can still contaminate food.</a:t>
            </a:r>
          </a:p>
          <a:p>
            <a:r>
              <a:rPr lang="en-US" dirty="0"/>
              <a:t>6. Dry hands thoroughly.</a:t>
            </a:r>
          </a:p>
          <a:p>
            <a:r>
              <a:rPr lang="en-US" dirty="0"/>
              <a:t>Wet hands transfer bacteria more easily than dry hands. Paper towels or roller towels must be used — never tea towels or cloths, which spread contamination.</a:t>
            </a:r>
          </a:p>
          <a:p>
            <a:r>
              <a:rPr lang="en-US" dirty="0"/>
              <a:t>7. Bin the towel.</a:t>
            </a:r>
          </a:p>
          <a:p>
            <a:r>
              <a:rPr lang="en-US" dirty="0"/>
              <a:t>If taps are not hands free, the towel is used to turn them off so clean hands don’t touch a contaminated surface. Afterwards, the towel is disposed of in a pedal operated lidded bin.</a:t>
            </a:r>
          </a:p>
        </p:txBody>
      </p:sp>
      <p:sp>
        <p:nvSpPr>
          <p:cNvPr id="4" name="Slide Number Placeholder 3"/>
          <p:cNvSpPr>
            <a:spLocks noGrp="1"/>
          </p:cNvSpPr>
          <p:nvPr>
            <p:ph type="sldNum" sz="quarter" idx="5"/>
          </p:nvPr>
        </p:nvSpPr>
        <p:spPr/>
        <p:txBody>
          <a:bodyPr/>
          <a:lstStyle/>
          <a:p>
            <a:fld id="{49F49193-05F7-4666-A4BD-2F059898095C}" type="slidenum">
              <a:rPr lang="en-IE" smtClean="0"/>
              <a:t>16</a:t>
            </a:fld>
            <a:endParaRPr lang="en-IE"/>
          </a:p>
        </p:txBody>
      </p:sp>
    </p:spTree>
    <p:extLst>
      <p:ext uri="{BB962C8B-B14F-4D97-AF65-F5344CB8AC3E}">
        <p14:creationId xmlns:p14="http://schemas.microsoft.com/office/powerpoint/2010/main" val="128001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Disposable Gloves.</a:t>
            </a:r>
          </a:p>
          <a:p>
            <a:r>
              <a:rPr lang="en-US" dirty="0"/>
              <a:t>Gloves can protect food from contamination, but only when used correctly. Gloves can give a false sense of security. If used incorrectly, they can spread contamination faster than bare hands. Gloves are not a replacement for good hand hygiene; they are an additional control.</a:t>
            </a:r>
          </a:p>
          <a:p>
            <a:r>
              <a:rPr lang="en-US" dirty="0"/>
              <a:t>The following are precautions to take with gloves.</a:t>
            </a:r>
          </a:p>
          <a:p>
            <a:r>
              <a:rPr lang="en-US" dirty="0"/>
              <a:t>Wash hands before putting on gloves.</a:t>
            </a:r>
          </a:p>
          <a:p>
            <a:r>
              <a:rPr lang="en-US" dirty="0"/>
              <a:t>Even clean gloves can become contaminated if hands are dirty.</a:t>
            </a:r>
          </a:p>
          <a:p>
            <a:r>
              <a:rPr lang="en-US" dirty="0"/>
              <a:t>Handwashing removes bacteria, viruses, and dirt before the glove goes on.</a:t>
            </a:r>
          </a:p>
          <a:p>
            <a:r>
              <a:rPr lang="en-US" dirty="0"/>
              <a:t>Only wear gloves for short periods.</a:t>
            </a:r>
          </a:p>
          <a:p>
            <a:r>
              <a:rPr lang="en-US" dirty="0"/>
              <a:t>Gloves make hands sweat, which encourages bacterial growth.</a:t>
            </a:r>
          </a:p>
          <a:p>
            <a:r>
              <a:rPr lang="en-US" dirty="0"/>
              <a:t>Wearing them too long creates a warm, moist environment where microbes multiply.</a:t>
            </a:r>
          </a:p>
          <a:p>
            <a:r>
              <a:rPr lang="en-US" dirty="0"/>
              <a:t>Change gloves after each task.</a:t>
            </a:r>
          </a:p>
          <a:p>
            <a:r>
              <a:rPr lang="en-US" dirty="0"/>
              <a:t>This prevents cross‑contamination.</a:t>
            </a:r>
          </a:p>
          <a:p>
            <a:r>
              <a:rPr lang="en-US" dirty="0"/>
              <a:t>Examples include changing gloves after Handling raw meat, Touching bins, Cleaning tasks and Moving from raw to ready‑to‑eat foods.</a:t>
            </a:r>
          </a:p>
          <a:p>
            <a:endParaRPr lang="en-US" dirty="0"/>
          </a:p>
          <a:p>
            <a:r>
              <a:rPr lang="en-US" dirty="0"/>
              <a:t>Gloves must be treated like hands, if the task changes, so must the gloves.</a:t>
            </a:r>
          </a:p>
          <a:p>
            <a:endParaRPr lang="en-US" dirty="0"/>
          </a:p>
          <a:p>
            <a:r>
              <a:rPr lang="en-US" dirty="0"/>
              <a:t>Gloves cannot be reused.</a:t>
            </a:r>
          </a:p>
          <a:p>
            <a:r>
              <a:rPr lang="en-US" dirty="0"/>
              <a:t>Once removed, gloves are contaminated on the outside and inside.</a:t>
            </a:r>
          </a:p>
          <a:p>
            <a:r>
              <a:rPr lang="en-US" dirty="0"/>
              <a:t>They must be thrown away immediately.</a:t>
            </a:r>
          </a:p>
          <a:p>
            <a:r>
              <a:rPr lang="en-US" dirty="0"/>
              <a:t>Hands must be washed again before putting on a new pair.</a:t>
            </a:r>
          </a:p>
          <a:p>
            <a:endParaRPr lang="en-US" dirty="0"/>
          </a:p>
          <a:p>
            <a:r>
              <a:rPr lang="en-US" dirty="0"/>
              <a:t>Use vinyl gloves, not latex.</a:t>
            </a:r>
          </a:p>
          <a:p>
            <a:r>
              <a:rPr lang="en-US" dirty="0"/>
              <a:t>latex can cause allergic reactions in some people.</a:t>
            </a:r>
          </a:p>
          <a:p>
            <a:r>
              <a:rPr lang="en-US" dirty="0"/>
              <a:t>Vinyl gloves are safer and more widely accepted in food businesses.</a:t>
            </a:r>
          </a:p>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17</a:t>
            </a:fld>
            <a:endParaRPr lang="en-IE"/>
          </a:p>
        </p:txBody>
      </p:sp>
    </p:spTree>
    <p:extLst>
      <p:ext uri="{BB962C8B-B14F-4D97-AF65-F5344CB8AC3E}">
        <p14:creationId xmlns:p14="http://schemas.microsoft.com/office/powerpoint/2010/main" val="1938526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Hand </a:t>
            </a:r>
            <a:r>
              <a:rPr lang="en-US" dirty="0" err="1"/>
              <a:t>sanitisers</a:t>
            </a:r>
            <a:r>
              <a:rPr lang="en-US" dirty="0"/>
              <a:t>.</a:t>
            </a:r>
          </a:p>
          <a:p>
            <a:r>
              <a:rPr lang="en-US" dirty="0"/>
              <a:t>Handwashing is the primary </a:t>
            </a:r>
            <a:r>
              <a:rPr lang="en-US" dirty="0" err="1"/>
              <a:t>defence</a:t>
            </a:r>
            <a:r>
              <a:rPr lang="en-US" dirty="0"/>
              <a:t> against contamination. </a:t>
            </a:r>
            <a:r>
              <a:rPr lang="en-US" dirty="0" err="1"/>
              <a:t>Sanitisers</a:t>
            </a:r>
            <a:r>
              <a:rPr lang="en-US" dirty="0"/>
              <a:t> are only a supporting measure, not a substitute.</a:t>
            </a:r>
          </a:p>
          <a:p>
            <a:r>
              <a:rPr lang="en-US" dirty="0"/>
              <a:t>Hand </a:t>
            </a:r>
            <a:r>
              <a:rPr lang="en-US" dirty="0" err="1"/>
              <a:t>sanitisers</a:t>
            </a:r>
            <a:r>
              <a:rPr lang="en-US" dirty="0"/>
              <a:t> only work on physically clean hands.</a:t>
            </a:r>
          </a:p>
          <a:p>
            <a:r>
              <a:rPr lang="en-US" dirty="0" err="1"/>
              <a:t>Sanitisers</a:t>
            </a:r>
            <a:r>
              <a:rPr lang="en-US" dirty="0"/>
              <a:t> cannot remove grease, dirt, food residues or organic matter.</a:t>
            </a:r>
          </a:p>
          <a:p>
            <a:r>
              <a:rPr lang="en-US" dirty="0"/>
              <a:t>If hands are visibly dirty, the </a:t>
            </a:r>
            <a:r>
              <a:rPr lang="en-US" dirty="0" err="1"/>
              <a:t>sanitiser</a:t>
            </a:r>
            <a:r>
              <a:rPr lang="en-US" dirty="0"/>
              <a:t> cannot reach the skin properly, meaning bacteria and viruses remain.</a:t>
            </a:r>
          </a:p>
          <a:p>
            <a:r>
              <a:rPr lang="en-US" dirty="0" err="1"/>
              <a:t>Sanitisers</a:t>
            </a:r>
            <a:r>
              <a:rPr lang="en-US" dirty="0"/>
              <a:t> must not replace handwashing.</a:t>
            </a:r>
          </a:p>
          <a:p>
            <a:r>
              <a:rPr lang="en-US" dirty="0"/>
              <a:t>They shall not be used as a method of hand disinfection unless hands have been thoroughly washed.</a:t>
            </a:r>
          </a:p>
          <a:p>
            <a:r>
              <a:rPr lang="en-US" dirty="0"/>
              <a:t>This means you must wash hands first and only then can </a:t>
            </a:r>
            <a:r>
              <a:rPr lang="en-US" dirty="0" err="1"/>
              <a:t>sanitiser</a:t>
            </a:r>
            <a:r>
              <a:rPr lang="en-US" dirty="0"/>
              <a:t> be used as an additional step.</a:t>
            </a:r>
          </a:p>
          <a:p>
            <a:r>
              <a:rPr lang="en-US" dirty="0"/>
              <a:t>•	</a:t>
            </a:r>
            <a:r>
              <a:rPr lang="en-US" dirty="0" err="1"/>
              <a:t>Sanitiser</a:t>
            </a:r>
            <a:r>
              <a:rPr lang="en-US" dirty="0"/>
              <a:t> alone is not acceptable in food handling environments.</a:t>
            </a:r>
          </a:p>
          <a:p>
            <a:r>
              <a:rPr lang="en-US" dirty="0"/>
              <a:t>Handwashing removes, physical dirt, oils, microorganisms and contamination picked up during work.</a:t>
            </a:r>
          </a:p>
          <a:p>
            <a:r>
              <a:rPr lang="en-US" dirty="0" err="1"/>
              <a:t>Sanitiser</a:t>
            </a:r>
            <a:r>
              <a:rPr lang="en-US" dirty="0"/>
              <a:t> can only kill some microbes, it cannot clean the hands. If hands are dirty, </a:t>
            </a:r>
            <a:r>
              <a:rPr lang="en-US" dirty="0" err="1"/>
              <a:t>sanitiser</a:t>
            </a:r>
            <a:r>
              <a:rPr lang="en-US" dirty="0"/>
              <a:t> simply spreads the contamination around.</a:t>
            </a:r>
          </a:p>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18</a:t>
            </a:fld>
            <a:endParaRPr lang="en-IE"/>
          </a:p>
        </p:txBody>
      </p:sp>
    </p:spTree>
    <p:extLst>
      <p:ext uri="{BB962C8B-B14F-4D97-AF65-F5344CB8AC3E}">
        <p14:creationId xmlns:p14="http://schemas.microsoft.com/office/powerpoint/2010/main" val="981888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Personal hygiene policy.</a:t>
            </a:r>
          </a:p>
          <a:p>
            <a:r>
              <a:rPr lang="en-US" dirty="0"/>
              <a:t>This policy </a:t>
            </a:r>
            <a:r>
              <a:rPr lang="en-US" dirty="0" err="1"/>
              <a:t>summarises</a:t>
            </a:r>
            <a:r>
              <a:rPr lang="en-US" dirty="0"/>
              <a:t> the key expectations for personal hygiene in a food business. It acts as a contract between the employee and employer to ensure safe food handling.</a:t>
            </a:r>
          </a:p>
          <a:p>
            <a:r>
              <a:rPr lang="en-US" dirty="0"/>
              <a:t>Maintain good personal hygiene</a:t>
            </a:r>
          </a:p>
          <a:p>
            <a:r>
              <a:rPr lang="en-US" dirty="0"/>
              <a:t>The policy highlights moments when handwashing is essential. Hands must be washed before starting work, after using the toilet, before handling food, after handling raw food, after coughing, sneezing, touching the face, hair, cuts, after smoking or taking breaks, after cleaning and after handling money or waste.</a:t>
            </a:r>
          </a:p>
          <a:p>
            <a:r>
              <a:rPr lang="en-US" dirty="0"/>
              <a:t>This reinforces the earlier workbook content: handwashing is the most important control against contamination.</a:t>
            </a:r>
          </a:p>
          <a:p>
            <a:r>
              <a:rPr lang="en-US" dirty="0"/>
              <a:t>Avoid unhygienic practices.</a:t>
            </a:r>
          </a:p>
          <a:p>
            <a:r>
              <a:rPr lang="en-US" dirty="0"/>
              <a:t>The following </a:t>
            </a:r>
            <a:r>
              <a:rPr lang="en-US" dirty="0" err="1"/>
              <a:t>behaviours</a:t>
            </a:r>
            <a:r>
              <a:rPr lang="en-US" dirty="0"/>
              <a:t> that can contaminate food and must be avoided:</a:t>
            </a:r>
          </a:p>
          <a:p>
            <a:r>
              <a:rPr lang="en-US" dirty="0"/>
              <a:t>Smoking, eating, chewing gum in food rooms.</a:t>
            </a:r>
          </a:p>
          <a:p>
            <a:r>
              <a:rPr lang="en-US" dirty="0"/>
              <a:t>Coughing or sneezing over food.</a:t>
            </a:r>
          </a:p>
          <a:p>
            <a:r>
              <a:rPr lang="en-US" dirty="0"/>
              <a:t>Nail biting.</a:t>
            </a:r>
          </a:p>
          <a:p>
            <a:r>
              <a:rPr lang="en-US" dirty="0"/>
              <a:t>Nose picking.</a:t>
            </a:r>
          </a:p>
          <a:p>
            <a:r>
              <a:rPr lang="en-US" dirty="0"/>
              <a:t>Finger tasting, and,</a:t>
            </a:r>
          </a:p>
          <a:p>
            <a:r>
              <a:rPr lang="en-US" dirty="0"/>
              <a:t>Wetting fingers to open bags.</a:t>
            </a:r>
          </a:p>
          <a:p>
            <a:r>
              <a:rPr lang="en-US" dirty="0"/>
              <a:t>These actions spread bacteria and violate food safety rules.</a:t>
            </a:r>
          </a:p>
          <a:p>
            <a:r>
              <a:rPr lang="en-US" dirty="0"/>
              <a:t>Appearance &amp; grooming standards.</a:t>
            </a:r>
          </a:p>
          <a:p>
            <a:r>
              <a:rPr lang="en-US" dirty="0"/>
              <a:t>Food workers must not have long nails, nail varnish, or false nails, watches or </a:t>
            </a:r>
            <a:r>
              <a:rPr lang="en-US" dirty="0" err="1"/>
              <a:t>jewellery</a:t>
            </a:r>
            <a:r>
              <a:rPr lang="en-US" dirty="0"/>
              <a:t> or strong perfume or aftershave.</a:t>
            </a:r>
          </a:p>
          <a:p>
            <a:r>
              <a:rPr lang="en-US" dirty="0"/>
              <a:t>Workplace hygiene responsibilities.</a:t>
            </a:r>
          </a:p>
          <a:p>
            <a:r>
              <a:rPr lang="en-US" dirty="0"/>
              <a:t>Food workers agree to keep work areas, utensils, and equipment clean and follow all food safety signs.</a:t>
            </a:r>
          </a:p>
          <a:p>
            <a:r>
              <a:rPr lang="en-US" dirty="0"/>
              <a:t>Illness reporting.</a:t>
            </a:r>
          </a:p>
          <a:p>
            <a:r>
              <a:rPr lang="en-US" dirty="0"/>
              <a:t>Workers must inform their supervisor if they have vomiting or </a:t>
            </a:r>
            <a:r>
              <a:rPr lang="en-US" dirty="0" err="1"/>
              <a:t>diarrhoea</a:t>
            </a:r>
            <a:r>
              <a:rPr lang="en-US" dirty="0"/>
              <a:t>, skin infections, boils, septic cuts, styes or infectious diseases.</a:t>
            </a:r>
          </a:p>
          <a:p>
            <a:r>
              <a:rPr lang="en-US" dirty="0"/>
              <a:t>Personal protective clothing.</a:t>
            </a:r>
          </a:p>
          <a:p>
            <a:r>
              <a:rPr lang="en-US" dirty="0"/>
              <a:t>Protective clothing must be clean, separate from outdoor clothing and not covered by personal items.</a:t>
            </a:r>
          </a:p>
          <a:p>
            <a:r>
              <a:rPr lang="en-US" dirty="0"/>
              <a:t>Training requirements.</a:t>
            </a:r>
          </a:p>
          <a:p>
            <a:r>
              <a:rPr lang="en-US" dirty="0"/>
              <a:t>All food handlers agree to be supervised, instructed and trained in food hygiene.</a:t>
            </a:r>
          </a:p>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19</a:t>
            </a:fld>
            <a:endParaRPr lang="en-IE"/>
          </a:p>
        </p:txBody>
      </p:sp>
    </p:spTree>
    <p:extLst>
      <p:ext uri="{BB962C8B-B14F-4D97-AF65-F5344CB8AC3E}">
        <p14:creationId xmlns:p14="http://schemas.microsoft.com/office/powerpoint/2010/main" val="94974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21</a:t>
            </a:fld>
            <a:endParaRPr lang="en-IE"/>
          </a:p>
        </p:txBody>
      </p:sp>
    </p:spTree>
    <p:extLst>
      <p:ext uri="{BB962C8B-B14F-4D97-AF65-F5344CB8AC3E}">
        <p14:creationId xmlns:p14="http://schemas.microsoft.com/office/powerpoint/2010/main" val="343341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Pre requisite </a:t>
            </a:r>
            <a:r>
              <a:rPr lang="en-US" dirty="0" err="1"/>
              <a:t>programmes</a:t>
            </a:r>
            <a:r>
              <a:rPr lang="en-US" dirty="0"/>
              <a:t> (</a:t>
            </a:r>
            <a:r>
              <a:rPr lang="en-US" dirty="0" err="1"/>
              <a:t>prps</a:t>
            </a:r>
            <a:r>
              <a:rPr lang="en-US" dirty="0"/>
              <a:t>).</a:t>
            </a:r>
          </a:p>
          <a:p>
            <a:r>
              <a:rPr lang="en-US" dirty="0" err="1"/>
              <a:t>Prps</a:t>
            </a:r>
            <a:r>
              <a:rPr lang="en-US" dirty="0"/>
              <a:t> are the basic hygiene and operational conditions that must be in place before a food business can implement a </a:t>
            </a:r>
            <a:r>
              <a:rPr lang="en-US" dirty="0" err="1"/>
              <a:t>haccp</a:t>
            </a:r>
            <a:r>
              <a:rPr lang="en-US" dirty="0"/>
              <a:t> plan. They’re not optional extras. They’re the minimum standards required to run a safe food business. In the house analogy, </a:t>
            </a:r>
            <a:r>
              <a:rPr lang="en-US" dirty="0" err="1"/>
              <a:t>prps</a:t>
            </a:r>
            <a:r>
              <a:rPr lang="en-US" dirty="0"/>
              <a:t> are the concrete foundation. If they’re weak or missing, the </a:t>
            </a:r>
            <a:r>
              <a:rPr lang="en-US" dirty="0" err="1"/>
              <a:t>haccp</a:t>
            </a:r>
            <a:r>
              <a:rPr lang="en-US" dirty="0"/>
              <a:t> “walls” above will collapse.</a:t>
            </a:r>
          </a:p>
          <a:p>
            <a:r>
              <a:rPr lang="en-US" dirty="0"/>
              <a:t>The following are key </a:t>
            </a:r>
            <a:r>
              <a:rPr lang="en-US" dirty="0" err="1"/>
              <a:t>prps</a:t>
            </a:r>
            <a:r>
              <a:rPr lang="en-US" dirty="0"/>
              <a:t> that every food business must manage:</a:t>
            </a:r>
          </a:p>
          <a:p>
            <a:r>
              <a:rPr lang="en-US" dirty="0"/>
              <a:t>Personal hygiene &amp; training. This ensures staff understand and follow hygiene rules to prevent contamination.</a:t>
            </a:r>
          </a:p>
          <a:p>
            <a:r>
              <a:rPr lang="en-US" dirty="0"/>
              <a:t>Cleaning &amp; sanitation. This prevents cross-contamination and microbial growth on surfaces and equipment.</a:t>
            </a:r>
          </a:p>
          <a:p>
            <a:r>
              <a:rPr lang="en-US" dirty="0"/>
              <a:t>Layout and design.	This supports safe workflow and zoning to separate raw and cooked areas.</a:t>
            </a:r>
          </a:p>
          <a:p>
            <a:r>
              <a:rPr lang="en-US" dirty="0"/>
              <a:t>Services.	This includes ventilation, lighting, and drainage. All must support hygiene.</a:t>
            </a:r>
          </a:p>
          <a:p>
            <a:r>
              <a:rPr lang="en-US" dirty="0"/>
              <a:t>Water and ice.	This must be potable and safe for food contact.</a:t>
            </a:r>
          </a:p>
          <a:p>
            <a:r>
              <a:rPr lang="en-US" dirty="0"/>
              <a:t>Pest control.	This prevents contamination from rodents, insects, and birds.</a:t>
            </a:r>
          </a:p>
          <a:p>
            <a:r>
              <a:rPr lang="en-US" dirty="0"/>
              <a:t>Waste management.	This ensures safe disposal of food waste and prevents attraction of pests.</a:t>
            </a:r>
          </a:p>
          <a:p>
            <a:r>
              <a:rPr lang="en-US" dirty="0"/>
              <a:t>Suppliers &amp; traceability.	This ensures ingredients are safe and traceable in case of recall.</a:t>
            </a:r>
          </a:p>
          <a:p>
            <a:r>
              <a:rPr lang="en-US" dirty="0"/>
              <a:t>Premises and structure.	This the building itself must be cleanable, well-maintained, and suitable for food operations.</a:t>
            </a:r>
          </a:p>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4</a:t>
            </a:fld>
            <a:endParaRPr lang="en-IE"/>
          </a:p>
        </p:txBody>
      </p:sp>
    </p:spTree>
    <p:extLst>
      <p:ext uri="{BB962C8B-B14F-4D97-AF65-F5344CB8AC3E}">
        <p14:creationId xmlns:p14="http://schemas.microsoft.com/office/powerpoint/2010/main" val="339887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The 7 </a:t>
            </a:r>
            <a:r>
              <a:rPr lang="en-US" dirty="0" err="1"/>
              <a:t>haccp</a:t>
            </a:r>
            <a:r>
              <a:rPr lang="en-US" dirty="0"/>
              <a:t> codex principles.</a:t>
            </a:r>
          </a:p>
          <a:p>
            <a:r>
              <a:rPr lang="en-US" dirty="0"/>
              <a:t>The 7 </a:t>
            </a:r>
            <a:r>
              <a:rPr lang="en-US" dirty="0" err="1"/>
              <a:t>haccp</a:t>
            </a:r>
            <a:r>
              <a:rPr lang="en-US" dirty="0"/>
              <a:t> codex principles helps food businesses produce safe, wholesome food and comply with </a:t>
            </a:r>
            <a:r>
              <a:rPr lang="en-US" dirty="0" err="1"/>
              <a:t>ec</a:t>
            </a:r>
            <a:r>
              <a:rPr lang="en-US" dirty="0"/>
              <a:t> 852/2004. </a:t>
            </a:r>
          </a:p>
          <a:p>
            <a:r>
              <a:rPr lang="en-US" dirty="0"/>
              <a:t>1. Conduct a hazard analysis.</a:t>
            </a:r>
          </a:p>
          <a:p>
            <a:r>
              <a:rPr lang="en-US" dirty="0"/>
              <a:t>Identify potential hazards at each step of food production. For example:</a:t>
            </a:r>
          </a:p>
          <a:p>
            <a:r>
              <a:rPr lang="en-US" dirty="0"/>
              <a:t>Hazard: bacterial growth.</a:t>
            </a:r>
          </a:p>
          <a:p>
            <a:r>
              <a:rPr lang="en-US" dirty="0"/>
              <a:t>•	Control: use of fridge to keep food cold.</a:t>
            </a:r>
          </a:p>
          <a:p>
            <a:r>
              <a:rPr lang="en-US" dirty="0"/>
              <a:t>2. Identify critical control points (</a:t>
            </a:r>
            <a:r>
              <a:rPr lang="en-US" dirty="0" err="1"/>
              <a:t>ccps</a:t>
            </a:r>
            <a:r>
              <a:rPr lang="en-US" dirty="0"/>
              <a:t>).</a:t>
            </a:r>
          </a:p>
          <a:p>
            <a:r>
              <a:rPr lang="en-US" dirty="0"/>
              <a:t>Pinpoint steps where control is essential to prevent or reduce hazards. For example:</a:t>
            </a:r>
          </a:p>
          <a:p>
            <a:r>
              <a:rPr lang="en-US" dirty="0"/>
              <a:t>•	Cooking to &gt;75 degrees Celsius to kill bacteria like e. Coli.</a:t>
            </a:r>
          </a:p>
          <a:p>
            <a:r>
              <a:rPr lang="en-US" dirty="0"/>
              <a:t>3. Establish critical limits</a:t>
            </a:r>
          </a:p>
          <a:p>
            <a:r>
              <a:rPr lang="en-US" dirty="0"/>
              <a:t>What to do: set measurable limits that separate safe from unsafe. Example:</a:t>
            </a:r>
          </a:p>
          <a:p>
            <a:r>
              <a:rPr lang="en-US" dirty="0"/>
              <a:t>•	Cook to &gt;75 degrees Celsius.</a:t>
            </a:r>
          </a:p>
          <a:p>
            <a:r>
              <a:rPr lang="en-US" dirty="0"/>
              <a:t>•	Cool within 2 hours.</a:t>
            </a:r>
          </a:p>
          <a:p>
            <a:r>
              <a:rPr lang="en-US" dirty="0"/>
              <a:t>•	Refrigerate below 5 degrees Celsius.</a:t>
            </a:r>
          </a:p>
          <a:p>
            <a:r>
              <a:rPr lang="en-US" dirty="0"/>
              <a:t>4. Establish monitoring procedures.</a:t>
            </a:r>
          </a:p>
          <a:p>
            <a:r>
              <a:rPr lang="en-US" dirty="0"/>
              <a:t>Regularly check and record that critical limits are being met. Examples include:</a:t>
            </a:r>
          </a:p>
          <a:p>
            <a:r>
              <a:rPr lang="en-US" dirty="0"/>
              <a:t>•	Temperature checks and, recording fridge and cooking temperatures.</a:t>
            </a:r>
          </a:p>
          <a:p>
            <a:r>
              <a:rPr lang="en-US" dirty="0"/>
              <a:t>5. Establish corrective actions.</a:t>
            </a:r>
          </a:p>
          <a:p>
            <a:r>
              <a:rPr lang="en-US" dirty="0"/>
              <a:t>Decide what to do if a critical limit is not met. For example:</a:t>
            </a:r>
          </a:p>
          <a:p>
            <a:r>
              <a:rPr lang="en-US" dirty="0"/>
              <a:t>•	If fridge temperature &gt;5 degrees Celsius for 4 or more hours, food must be disposed of.</a:t>
            </a:r>
          </a:p>
          <a:p>
            <a:r>
              <a:rPr lang="en-US" dirty="0"/>
              <a:t>6. Establish verification procedures.</a:t>
            </a:r>
          </a:p>
          <a:p>
            <a:r>
              <a:rPr lang="en-US" dirty="0"/>
              <a:t>Prove the </a:t>
            </a:r>
            <a:r>
              <a:rPr lang="en-US" dirty="0" err="1"/>
              <a:t>haccp</a:t>
            </a:r>
            <a:r>
              <a:rPr lang="en-US" dirty="0"/>
              <a:t> system is working effectively. Examples include hygiene audits and accuracy checks of thermometers.</a:t>
            </a:r>
          </a:p>
          <a:p>
            <a:r>
              <a:rPr lang="en-US" dirty="0"/>
              <a:t>7. Establish record keeping.</a:t>
            </a:r>
          </a:p>
          <a:p>
            <a:r>
              <a:rPr lang="en-US" dirty="0"/>
              <a:t>Keep documentation to show food safety is being managed. Examples include safe catering </a:t>
            </a:r>
            <a:r>
              <a:rPr lang="en-US" dirty="0" err="1"/>
              <a:t>haccp</a:t>
            </a:r>
            <a:r>
              <a:rPr lang="en-US" dirty="0"/>
              <a:t> system, temperature logs and corrective action records.</a:t>
            </a:r>
          </a:p>
          <a:p>
            <a:endParaRPr lang="en-US" dirty="0"/>
          </a:p>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5</a:t>
            </a:fld>
            <a:endParaRPr lang="en-IE"/>
          </a:p>
        </p:txBody>
      </p:sp>
    </p:spTree>
    <p:extLst>
      <p:ext uri="{BB962C8B-B14F-4D97-AF65-F5344CB8AC3E}">
        <p14:creationId xmlns:p14="http://schemas.microsoft.com/office/powerpoint/2010/main" val="1028879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Documents versus records in food safety.</a:t>
            </a:r>
          </a:p>
          <a:p>
            <a:r>
              <a:rPr lang="en-US" dirty="0"/>
              <a:t>Though they sound similar, documents and records serve very different purposes in a food safety management system.</a:t>
            </a:r>
          </a:p>
          <a:p>
            <a:r>
              <a:rPr lang="en-US" dirty="0"/>
              <a:t>Documents.</a:t>
            </a:r>
          </a:p>
          <a:p>
            <a:r>
              <a:rPr lang="en-US" dirty="0"/>
              <a:t>Documents are plans, procedures, and instructions created before something is done.</a:t>
            </a:r>
          </a:p>
          <a:p>
            <a:r>
              <a:rPr lang="en-US" dirty="0"/>
              <a:t>Examples include </a:t>
            </a:r>
            <a:r>
              <a:rPr lang="en-US" dirty="0" err="1"/>
              <a:t>haccp</a:t>
            </a:r>
            <a:r>
              <a:rPr lang="en-US" dirty="0"/>
              <a:t> plan, cleaning schedule, temperature monitoring procedure and supplier approval checklist.</a:t>
            </a:r>
          </a:p>
          <a:p>
            <a:r>
              <a:rPr lang="en-US" dirty="0"/>
              <a:t>Documents are created in advance, can be revised and updated and tell staff what to do.</a:t>
            </a:r>
          </a:p>
          <a:p>
            <a:r>
              <a:rPr lang="en-US" dirty="0"/>
              <a:t>Records.</a:t>
            </a:r>
          </a:p>
          <a:p>
            <a:r>
              <a:rPr lang="en-US" dirty="0"/>
              <a:t>Records are proof that something was done. They are created after the activity takes place.</a:t>
            </a:r>
          </a:p>
          <a:p>
            <a:r>
              <a:rPr lang="en-US" dirty="0"/>
              <a:t>Examples include:</a:t>
            </a:r>
          </a:p>
          <a:p>
            <a:r>
              <a:rPr lang="en-US" dirty="0"/>
              <a:t>Temperature logs, cleaning records, delivery checks and corrective action forms.</a:t>
            </a:r>
          </a:p>
          <a:p>
            <a:r>
              <a:rPr lang="en-US" dirty="0"/>
              <a:t>Records must not be changed, must be signed and dated, must be legible and traceable, can be handwritten (in biro) or electronic (non-editable) and must be retained for a specific time.</a:t>
            </a:r>
          </a:p>
          <a:p>
            <a:r>
              <a:rPr lang="en-US" dirty="0"/>
              <a:t>The success of the HACCP/food safety management systems depends on the facilities and the teamwork of management and staff to ensure that the system is implemented, monitored and</a:t>
            </a:r>
          </a:p>
          <a:p>
            <a:r>
              <a:rPr lang="en-US" dirty="0"/>
              <a:t>adhered to.</a:t>
            </a:r>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6</a:t>
            </a:fld>
            <a:endParaRPr lang="en-IE"/>
          </a:p>
        </p:txBody>
      </p:sp>
    </p:spTree>
    <p:extLst>
      <p:ext uri="{BB962C8B-B14F-4D97-AF65-F5344CB8AC3E}">
        <p14:creationId xmlns:p14="http://schemas.microsoft.com/office/powerpoint/2010/main" val="386953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IE" dirty="0"/>
              <a:t>This is an example of a Hygiene Inspection Checklist.</a:t>
            </a:r>
          </a:p>
        </p:txBody>
      </p:sp>
      <p:sp>
        <p:nvSpPr>
          <p:cNvPr id="4" name="Slide Number Placeholder 3"/>
          <p:cNvSpPr>
            <a:spLocks noGrp="1"/>
          </p:cNvSpPr>
          <p:nvPr>
            <p:ph type="sldNum" sz="quarter" idx="5"/>
          </p:nvPr>
        </p:nvSpPr>
        <p:spPr/>
        <p:txBody>
          <a:bodyPr/>
          <a:lstStyle/>
          <a:p>
            <a:fld id="{49F49193-05F7-4666-A4BD-2F059898095C}" type="slidenum">
              <a:rPr lang="en-IE" smtClean="0"/>
              <a:t>7</a:t>
            </a:fld>
            <a:endParaRPr lang="en-IE"/>
          </a:p>
        </p:txBody>
      </p:sp>
    </p:spTree>
    <p:extLst>
      <p:ext uri="{BB962C8B-B14F-4D97-AF65-F5344CB8AC3E}">
        <p14:creationId xmlns:p14="http://schemas.microsoft.com/office/powerpoint/2010/main" val="80741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Personal Hygiene.</a:t>
            </a:r>
          </a:p>
          <a:p>
            <a:r>
              <a:rPr lang="en-US" dirty="0"/>
              <a:t>On completion of this unit, learners will be able to:</a:t>
            </a:r>
          </a:p>
          <a:p>
            <a:r>
              <a:rPr lang="en-US" dirty="0"/>
              <a:t>Identify the importance of personal hygiene for food safety,</a:t>
            </a:r>
          </a:p>
          <a:p>
            <a:r>
              <a:rPr lang="en-US" dirty="0" err="1"/>
              <a:t>ldentify</a:t>
            </a:r>
            <a:r>
              <a:rPr lang="en-US" dirty="0"/>
              <a:t> poor personal hygiene practices,</a:t>
            </a:r>
          </a:p>
          <a:p>
            <a:r>
              <a:rPr lang="en-US" dirty="0"/>
              <a:t> List the food handlers legal and personal responsibilities,</a:t>
            </a:r>
          </a:p>
          <a:p>
            <a:r>
              <a:rPr lang="en-US" dirty="0"/>
              <a:t>Implement corrective actions when required, and,</a:t>
            </a:r>
          </a:p>
          <a:p>
            <a:r>
              <a:rPr lang="en-US" dirty="0"/>
              <a:t>Recognise the benefits of training for both the food worker and the business.</a:t>
            </a:r>
          </a:p>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10</a:t>
            </a:fld>
            <a:endParaRPr lang="en-IE"/>
          </a:p>
        </p:txBody>
      </p:sp>
    </p:spTree>
    <p:extLst>
      <p:ext uri="{BB962C8B-B14F-4D97-AF65-F5344CB8AC3E}">
        <p14:creationId xmlns:p14="http://schemas.microsoft.com/office/powerpoint/2010/main" val="90044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pPr>
              <a:lnSpc>
                <a:spcPct val="115000"/>
              </a:lnSpc>
              <a:spcAft>
                <a:spcPts val="800"/>
              </a:spcAft>
              <a:buNone/>
            </a:pPr>
            <a:r>
              <a:rPr lang="en-IE"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t>Conditions that must be reported</a:t>
            </a:r>
            <a:r>
              <a:rPr lang="en-IE" sz="1200" kern="100" dirty="0">
                <a:effectLst/>
                <a:latin typeface="Aptos" panose="020B0004020202020204" pitchFamily="34" charset="0"/>
                <a:ea typeface="DengXian" panose="02010600030101010101" pitchFamily="2" charset="-122"/>
                <a:cs typeface="Times New Roman" panose="02020603050405020304" pitchFamily="18" charset="0"/>
              </a:rPr>
              <a:t>  </a:t>
            </a:r>
            <a:r>
              <a:rPr lang="en-IE"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t>to a supervisor. </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effectLst/>
                <a:latin typeface="Times New Roman" panose="02020603050405020304" pitchFamily="18" charset="0"/>
                <a:ea typeface="Times New Roman" panose="02020603050405020304" pitchFamily="18" charset="0"/>
                <a:cs typeface="Times New Roman" panose="02020603050405020304" pitchFamily="18" charset="0"/>
              </a:rPr>
              <a:t>Food workers can carry harmful bacteria and viruses without knowing it. These can easily transfer to food, equipment, or surfaces, leading to food poisoning outbreaks.</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b="1" kern="0" dirty="0">
                <a:effectLst/>
                <a:latin typeface="Times New Roman" panose="02020603050405020304" pitchFamily="18" charset="0"/>
                <a:ea typeface="Times New Roman" panose="02020603050405020304" pitchFamily="18" charset="0"/>
                <a:cs typeface="Times New Roman" panose="02020603050405020304" pitchFamily="18" charset="0"/>
              </a:rPr>
              <a:t>Common pathogens carried by food workers include </a:t>
            </a:r>
            <a:r>
              <a:rPr lang="en-IE" sz="1200" i="1" kern="0" dirty="0">
                <a:effectLst/>
                <a:latin typeface="Times New Roman" panose="02020603050405020304" pitchFamily="18" charset="0"/>
                <a:ea typeface="Times New Roman" panose="02020603050405020304" pitchFamily="18" charset="0"/>
                <a:cs typeface="Times New Roman" panose="02020603050405020304" pitchFamily="18" charset="0"/>
              </a:rPr>
              <a:t>staphylococcus aureus</a:t>
            </a:r>
            <a:r>
              <a:rPr lang="en-IE"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E" sz="1200" i="1" kern="0" dirty="0">
                <a:effectLst/>
                <a:latin typeface="Times New Roman" panose="02020603050405020304" pitchFamily="18" charset="0"/>
                <a:ea typeface="Times New Roman" panose="02020603050405020304" pitchFamily="18" charset="0"/>
                <a:cs typeface="Times New Roman" panose="02020603050405020304" pitchFamily="18" charset="0"/>
              </a:rPr>
              <a:t>E. Coli</a:t>
            </a:r>
            <a:r>
              <a:rPr lang="en-IE" sz="1200" kern="0" dirty="0">
                <a:effectLst/>
                <a:latin typeface="Times New Roman" panose="02020603050405020304" pitchFamily="18" charset="0"/>
                <a:ea typeface="Times New Roman" panose="02020603050405020304" pitchFamily="18" charset="0"/>
                <a:cs typeface="Times New Roman" panose="02020603050405020304" pitchFamily="18" charset="0"/>
              </a:rPr>
              <a:t> and viruses like norovirus.</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effectLst/>
                <a:latin typeface="Times New Roman" panose="02020603050405020304" pitchFamily="18" charset="0"/>
                <a:ea typeface="Times New Roman" panose="02020603050405020304" pitchFamily="18" charset="0"/>
                <a:cs typeface="Times New Roman" panose="02020603050405020304" pitchFamily="18" charset="0"/>
              </a:rPr>
              <a:t>Anyone suffering from or carrying a disease that could be transmitted through food </a:t>
            </a:r>
            <a:r>
              <a:rPr lang="en-IE" sz="1200" b="1" kern="0" dirty="0">
                <a:effectLst/>
                <a:latin typeface="Times New Roman" panose="02020603050405020304" pitchFamily="18" charset="0"/>
                <a:ea typeface="Times New Roman" panose="02020603050405020304" pitchFamily="18" charset="0"/>
                <a:cs typeface="Times New Roman" panose="02020603050405020304" pitchFamily="18" charset="0"/>
              </a:rPr>
              <a:t>must not handle food or enter food areas</a:t>
            </a:r>
            <a:r>
              <a:rPr lang="en-IE"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following are conditions that must be reported and the actions required.</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Vomiting or diarrhoea.	 Stay off work until symptom-free for 48 hours or cleared by </a:t>
            </a:r>
            <a:r>
              <a:rPr lang="en-IE"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gp</a:t>
            </a: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Gastrointestinal illness while abroad.	Report this on return to work.</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Boils or infected wounds.	This must be covered or excluded.</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Skin infections on hands, face, forearms.	This may require exclusion.</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Flu, coughing, mouth/throat/ear/eye infections.	Assess the risk of transmission.</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Pus from eyes, ears, nose, mouth, gums.	Exclude until resolved.</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Hepatitis a.	Exclude for 7 days after jaundice/symptoms begin.</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Vtec</a:t>
            </a: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typhoid, paratyphoid, shigella </a:t>
            </a:r>
            <a:r>
              <a:rPr lang="en-IE"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dysenteriae</a:t>
            </a: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This must be cleared by doctor before returning.</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Travel to hepatitis outbreak area.	This may require medical clearance.</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11</a:t>
            </a:fld>
            <a:endParaRPr lang="en-IE"/>
          </a:p>
        </p:txBody>
      </p:sp>
    </p:spTree>
    <p:extLst>
      <p:ext uri="{BB962C8B-B14F-4D97-AF65-F5344CB8AC3E}">
        <p14:creationId xmlns:p14="http://schemas.microsoft.com/office/powerpoint/2010/main" val="3298638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Personal hygiene &amp; fitness to work.</a:t>
            </a:r>
          </a:p>
          <a:p>
            <a:r>
              <a:rPr lang="en-US" dirty="0"/>
              <a:t>Medical questionnaire &amp; fitness to work.</a:t>
            </a:r>
          </a:p>
          <a:p>
            <a:r>
              <a:rPr lang="en-US" dirty="0"/>
              <a:t>Before starting work in a food business, even if it’s temporary, staff must complete a medical questionnaire. This helps protect customers and colleagues.</a:t>
            </a:r>
          </a:p>
          <a:p>
            <a:r>
              <a:rPr lang="en-US" dirty="0"/>
              <a:t>All new staff, including temporary, must complete a medical questionnaire or screening.</a:t>
            </a:r>
          </a:p>
          <a:p>
            <a:r>
              <a:rPr lang="en-US" dirty="0"/>
              <a:t>The form asks about, allergies, personal medication and medical conditions that may affect food safety.</a:t>
            </a:r>
          </a:p>
          <a:p>
            <a:r>
              <a:rPr lang="en-US" dirty="0"/>
              <a:t>Cuts, sores &amp; burns.</a:t>
            </a:r>
          </a:p>
          <a:p>
            <a:r>
              <a:rPr lang="en-US" dirty="0"/>
              <a:t>Any cuts, sores, or burns must be covered with a bright blue waterproof plaster. First aid boxes must be checked and refilled regularly. Staff must notify management if items need replacing</a:t>
            </a:r>
          </a:p>
          <a:p>
            <a:r>
              <a:rPr lang="en-US" dirty="0"/>
              <a:t>Legal responsibilities of food workers.</a:t>
            </a:r>
          </a:p>
          <a:p>
            <a:r>
              <a:rPr lang="en-US" dirty="0"/>
              <a:t>Food workers have both a legal and moral duty to protect food from contamination. This isn’t just about doing the right thing, it’s the law.</a:t>
            </a:r>
          </a:p>
          <a:p>
            <a:r>
              <a:rPr lang="en-US" dirty="0"/>
              <a:t>They must not contaminate food. This is a legal and moral duty and follow food safety instructions from supervisors &amp; managers. They can face fines up to €5000 or 3 months in jail for breaches.</a:t>
            </a:r>
          </a:p>
          <a:p>
            <a:r>
              <a:rPr lang="en-US" dirty="0"/>
              <a:t>Regulation </a:t>
            </a:r>
            <a:r>
              <a:rPr lang="en-US" dirty="0" err="1"/>
              <a:t>ec</a:t>
            </a:r>
            <a:r>
              <a:rPr lang="en-US" dirty="0"/>
              <a:t> 852/2004 requires food handlers to be supervised, instructed, and/or trained in hygiene.</a:t>
            </a:r>
          </a:p>
        </p:txBody>
      </p:sp>
      <p:sp>
        <p:nvSpPr>
          <p:cNvPr id="4" name="Slide Number Placeholder 3"/>
          <p:cNvSpPr>
            <a:spLocks noGrp="1"/>
          </p:cNvSpPr>
          <p:nvPr>
            <p:ph type="sldNum" sz="quarter" idx="5"/>
          </p:nvPr>
        </p:nvSpPr>
        <p:spPr/>
        <p:txBody>
          <a:bodyPr/>
          <a:lstStyle/>
          <a:p>
            <a:fld id="{49F49193-05F7-4666-A4BD-2F059898095C}" type="slidenum">
              <a:rPr lang="en-IE" smtClean="0"/>
              <a:t>12</a:t>
            </a:fld>
            <a:endParaRPr lang="en-IE"/>
          </a:p>
        </p:txBody>
      </p:sp>
    </p:spTree>
    <p:extLst>
      <p:ext uri="{BB962C8B-B14F-4D97-AF65-F5344CB8AC3E}">
        <p14:creationId xmlns:p14="http://schemas.microsoft.com/office/powerpoint/2010/main" val="92269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Protective clothing &amp; uniforms.</a:t>
            </a:r>
          </a:p>
          <a:p>
            <a:r>
              <a:rPr lang="en-US" dirty="0"/>
              <a:t>Protective clothing isn’t just about looking professional, it’s about protecting food from contamination. It creates a barrier between personal clothing and food.</a:t>
            </a:r>
          </a:p>
          <a:p>
            <a:r>
              <a:rPr lang="en-US" dirty="0"/>
              <a:t>•	Protective clothing must be worn in food areas, must not be worn outside the workplace or to/from work and must cover personal clothing to below waist level.</a:t>
            </a:r>
          </a:p>
          <a:p>
            <a:r>
              <a:rPr lang="en-US" dirty="0"/>
              <a:t>Design &amp; maintenance.</a:t>
            </a:r>
          </a:p>
          <a:p>
            <a:r>
              <a:rPr lang="en-US" dirty="0"/>
              <a:t>Protective clothing must be designed to prevent contamination and show when it’s dirty.”</a:t>
            </a:r>
          </a:p>
          <a:p>
            <a:r>
              <a:rPr lang="en-US" dirty="0"/>
              <a:t>•	It should be light in </a:t>
            </a:r>
            <a:r>
              <a:rPr lang="en-US" dirty="0" err="1"/>
              <a:t>colour</a:t>
            </a:r>
            <a:r>
              <a:rPr lang="en-US" dirty="0"/>
              <a:t> to show up dirt. No external pockets or buttons as they can fall into food and must be clean, in good condition, and changed daily or as needed.</a:t>
            </a:r>
          </a:p>
          <a:p>
            <a:r>
              <a:rPr lang="en-US" dirty="0"/>
              <a:t>Hair &amp; changing areas.</a:t>
            </a:r>
          </a:p>
          <a:p>
            <a:r>
              <a:rPr lang="en-US" dirty="0"/>
              <a:t>Hair and personal items can also contaminate food. Hair shall be maintained in a clean and tidy condition. Hair covering shall be worn where there is a risk of contamination of food. Hair nets should cover all the hair.</a:t>
            </a:r>
          </a:p>
          <a:p>
            <a:r>
              <a:rPr lang="en-US" dirty="0"/>
              <a:t>•	Hair protection must be put on first.</a:t>
            </a:r>
          </a:p>
          <a:p>
            <a:r>
              <a:rPr lang="en-US" dirty="0"/>
              <a:t>•	Snoods may be needed for facial hair.</a:t>
            </a:r>
          </a:p>
          <a:p>
            <a:r>
              <a:rPr lang="en-US" dirty="0"/>
              <a:t>•	Staff must not change in food prep areas, toilets, or storage areas.</a:t>
            </a:r>
          </a:p>
          <a:p>
            <a:r>
              <a:rPr lang="en-US" dirty="0"/>
              <a:t>•	Lockers must be provided for outdoor clothing and personal items.</a:t>
            </a:r>
          </a:p>
          <a:p>
            <a:r>
              <a:rPr lang="en-US" dirty="0"/>
              <a:t>•	Locker rooms must be clean, tidy, and free from </a:t>
            </a:r>
            <a:r>
              <a:rPr lang="en-US" dirty="0" err="1"/>
              <a:t>odours</a:t>
            </a:r>
            <a:r>
              <a:rPr lang="en-US" dirty="0"/>
              <a:t>.</a:t>
            </a:r>
          </a:p>
          <a:p>
            <a:r>
              <a:rPr lang="en-US" dirty="0"/>
              <a:t>Handwashing reminder.</a:t>
            </a:r>
          </a:p>
          <a:p>
            <a:r>
              <a:rPr lang="en-US" dirty="0"/>
              <a:t>Protective clothing is only effective if paired with proper hand hygiene.</a:t>
            </a:r>
          </a:p>
          <a:p>
            <a:r>
              <a:rPr lang="en-US" dirty="0"/>
              <a:t>•	Staff must wash hands before putting on protective clothing.</a:t>
            </a:r>
          </a:p>
          <a:p>
            <a:r>
              <a:rPr lang="en-US" dirty="0"/>
              <a:t>•	Handwashing must be done frequently and correctly.</a:t>
            </a:r>
          </a:p>
          <a:p>
            <a:endParaRPr lang="en-US" dirty="0"/>
          </a:p>
          <a:p>
            <a:r>
              <a:rPr lang="en-US" dirty="0" err="1"/>
              <a:t>Jewellery</a:t>
            </a:r>
            <a:r>
              <a:rPr lang="en-US" dirty="0"/>
              <a:t> &amp; grooming rules.</a:t>
            </a:r>
          </a:p>
          <a:p>
            <a:r>
              <a:rPr lang="en-US" dirty="0"/>
              <a:t>To prevent contamination, food workers must follow strict grooming standards:</a:t>
            </a:r>
          </a:p>
          <a:p>
            <a:r>
              <a:rPr lang="en-US" dirty="0"/>
              <a:t>•	No </a:t>
            </a:r>
            <a:r>
              <a:rPr lang="en-US" dirty="0" err="1"/>
              <a:t>jewellery</a:t>
            </a:r>
            <a:r>
              <a:rPr lang="en-US" dirty="0"/>
              <a:t> except a plain wedding band and sleeper earrings is allowed.</a:t>
            </a:r>
          </a:p>
          <a:p>
            <a:r>
              <a:rPr lang="en-US" dirty="0"/>
              <a:t>•	Nails must be clean, short and free from nail varnish or gel.</a:t>
            </a:r>
          </a:p>
          <a:p>
            <a:r>
              <a:rPr lang="en-US" dirty="0"/>
              <a:t>•	False eyelashes should be avoided.</a:t>
            </a:r>
          </a:p>
          <a:p>
            <a:r>
              <a:rPr lang="en-US" dirty="0"/>
              <a:t>•	Piercings must be removed or securely covered.</a:t>
            </a:r>
          </a:p>
          <a:p>
            <a:endParaRPr lang="en-US" dirty="0"/>
          </a:p>
          <a:p>
            <a:r>
              <a:rPr lang="en-US" dirty="0"/>
              <a:t>Hair.</a:t>
            </a:r>
          </a:p>
          <a:p>
            <a:r>
              <a:rPr lang="en-US" dirty="0"/>
              <a:t>These rules help prevent physical contamination and support good hygiene.</a:t>
            </a:r>
          </a:p>
          <a:p>
            <a:endParaRPr lang="en-US" dirty="0"/>
          </a:p>
          <a:p>
            <a:r>
              <a:rPr lang="en-IE" dirty="0">
                <a:solidFill>
                  <a:srgbClr val="FF0000"/>
                </a:solidFill>
              </a:rPr>
              <a:t>Opportunity here to identify how their </a:t>
            </a:r>
          </a:p>
          <a:p>
            <a:r>
              <a:rPr lang="en-IE" dirty="0">
                <a:solidFill>
                  <a:srgbClr val="FF0000"/>
                </a:solidFill>
              </a:rPr>
              <a:t>partner is noncompliant to work in</a:t>
            </a:r>
          </a:p>
          <a:p>
            <a:r>
              <a:rPr lang="en-IE" dirty="0">
                <a:solidFill>
                  <a:srgbClr val="FF0000"/>
                </a:solidFill>
              </a:rPr>
              <a:t> food preparation area. </a:t>
            </a:r>
          </a:p>
          <a:p>
            <a:endParaRPr lang="en-US" dirty="0"/>
          </a:p>
          <a:p>
            <a:endParaRPr lang="en-IE" dirty="0"/>
          </a:p>
        </p:txBody>
      </p:sp>
      <p:sp>
        <p:nvSpPr>
          <p:cNvPr id="4" name="Slide Number Placeholder 3"/>
          <p:cNvSpPr>
            <a:spLocks noGrp="1"/>
          </p:cNvSpPr>
          <p:nvPr>
            <p:ph type="sldNum" sz="quarter" idx="5"/>
          </p:nvPr>
        </p:nvSpPr>
        <p:spPr/>
        <p:txBody>
          <a:bodyPr/>
          <a:lstStyle/>
          <a:p>
            <a:fld id="{49F49193-05F7-4666-A4BD-2F059898095C}" type="slidenum">
              <a:rPr lang="en-IE" smtClean="0"/>
              <a:t>13</a:t>
            </a:fld>
            <a:endParaRPr lang="en-IE"/>
          </a:p>
        </p:txBody>
      </p:sp>
    </p:spTree>
    <p:extLst>
      <p:ext uri="{BB962C8B-B14F-4D97-AF65-F5344CB8AC3E}">
        <p14:creationId xmlns:p14="http://schemas.microsoft.com/office/powerpoint/2010/main" val="3048348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9FBB-DB95-26B4-D4C9-9B391B8B6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B5F13C4-B489-9DA9-6843-2F46A4FFE3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8E1735A9-A00A-B999-B834-5EC7111820A1}"/>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5" name="Footer Placeholder 4">
            <a:extLst>
              <a:ext uri="{FF2B5EF4-FFF2-40B4-BE49-F238E27FC236}">
                <a16:creationId xmlns:a16="http://schemas.microsoft.com/office/drawing/2014/main" id="{106798EA-C67E-6EF8-F344-A3524D88866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F936915-F0B7-66F2-DB5B-4A0E4204E399}"/>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148718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77527-7746-D479-0934-4A36FCF05084}"/>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9E555F7-4C63-7FCD-05AF-2B5D4BA810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BFFD91A-29D3-777C-83F8-BA4DBB5488AE}"/>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5" name="Footer Placeholder 4">
            <a:extLst>
              <a:ext uri="{FF2B5EF4-FFF2-40B4-BE49-F238E27FC236}">
                <a16:creationId xmlns:a16="http://schemas.microsoft.com/office/drawing/2014/main" id="{867033DD-D990-34FD-5E9B-041620691D5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283E829-6309-4C0A-FA87-B652362B7F7C}"/>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343738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9D3AEF-32FF-9EAE-CBD5-57B9AD026D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42137CF-43F8-4F89-8C71-C37E3C553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A9B2988-3A72-6A33-3060-DB4269E860E1}"/>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5" name="Footer Placeholder 4">
            <a:extLst>
              <a:ext uri="{FF2B5EF4-FFF2-40B4-BE49-F238E27FC236}">
                <a16:creationId xmlns:a16="http://schemas.microsoft.com/office/drawing/2014/main" id="{830EC414-0C28-0818-2C56-8B3D409B810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2B95636-C4F5-C120-1C1C-BC08063F743D}"/>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150240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275B-EC04-FD98-9678-4906AD4E6F4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3A96D62-724E-1CC8-37B6-23956557FE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6BFDE1C-6FE6-D654-D9E8-2199E2E2EEFE}"/>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5" name="Footer Placeholder 4">
            <a:extLst>
              <a:ext uri="{FF2B5EF4-FFF2-40B4-BE49-F238E27FC236}">
                <a16:creationId xmlns:a16="http://schemas.microsoft.com/office/drawing/2014/main" id="{1AD5792C-0FAD-B52D-E054-27B9B086C6C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C21FFD0-E15C-4862-FDA1-1ED1B621F21A}"/>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194816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9763-6C65-3BE1-F333-1AA5CA244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5022807-73BE-D0EC-915B-73F1A2BD89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12AC0D-3351-1E96-1B9B-D47DE410D3F7}"/>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5" name="Footer Placeholder 4">
            <a:extLst>
              <a:ext uri="{FF2B5EF4-FFF2-40B4-BE49-F238E27FC236}">
                <a16:creationId xmlns:a16="http://schemas.microsoft.com/office/drawing/2014/main" id="{59F96A44-4752-7A6A-BFD0-41E26A74BEB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0E57581-C5EF-2595-35B3-BEF6BE0D4C90}"/>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193376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55B8-DC73-1C99-A03D-2F8228F5E92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CADB47F-0A8A-97C2-6539-0337BF0FE6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0A973358-30CB-D878-055D-A6113596EA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97475F56-C725-F2F8-2DC9-AB5E1B91326B}"/>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6" name="Footer Placeholder 5">
            <a:extLst>
              <a:ext uri="{FF2B5EF4-FFF2-40B4-BE49-F238E27FC236}">
                <a16:creationId xmlns:a16="http://schemas.microsoft.com/office/drawing/2014/main" id="{E6284F71-0862-2465-E917-F58D964AEAB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B500652-EE94-FE2C-728C-D7963FC7EBBF}"/>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1629899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AFF3-895C-302C-C368-B9EF9661F416}"/>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9E250DC-10BE-1E51-1BDB-4A1044CF0B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FD774A-4C6A-4BB3-CFAF-3DFC079B2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DE66D22-AA51-40E9-1CB5-BA39BDA12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43C099-75BF-CE36-2EB2-F658F04187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B169AB74-07FA-24E4-ACA3-3814D24BFD46}"/>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8" name="Footer Placeholder 7">
            <a:extLst>
              <a:ext uri="{FF2B5EF4-FFF2-40B4-BE49-F238E27FC236}">
                <a16:creationId xmlns:a16="http://schemas.microsoft.com/office/drawing/2014/main" id="{D0EC56EE-0B4B-435E-3FD2-4498A96073F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A2AE2CAB-4487-2253-09FE-8EA6F2D36119}"/>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421532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C899-F304-0520-83CF-257BBFDF323F}"/>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CE6419F-2BA6-32A8-7F9E-FA8DE4D3B4C5}"/>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4" name="Footer Placeholder 3">
            <a:extLst>
              <a:ext uri="{FF2B5EF4-FFF2-40B4-BE49-F238E27FC236}">
                <a16:creationId xmlns:a16="http://schemas.microsoft.com/office/drawing/2014/main" id="{A62DED8F-C515-867C-3503-206E2B78A4BE}"/>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123553A-C809-3A46-8B7A-864B7D41BCA6}"/>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2941856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15E351-5724-485C-0498-6500F7531546}"/>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3" name="Footer Placeholder 2">
            <a:extLst>
              <a:ext uri="{FF2B5EF4-FFF2-40B4-BE49-F238E27FC236}">
                <a16:creationId xmlns:a16="http://schemas.microsoft.com/office/drawing/2014/main" id="{699F83BD-7375-F097-8831-37753844A60A}"/>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818D122-0F62-EA4A-E948-7BC2E0E9F0ED}"/>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913455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D370-2D34-1846-F1D7-EEFE72630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EB17481D-DEAD-1451-4E0B-BC964FFE1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F748C41-6FDE-06D6-D819-0E165AB51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BB80C-8701-9EC3-8C55-C8FEBD109C46}"/>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6" name="Footer Placeholder 5">
            <a:extLst>
              <a:ext uri="{FF2B5EF4-FFF2-40B4-BE49-F238E27FC236}">
                <a16:creationId xmlns:a16="http://schemas.microsoft.com/office/drawing/2014/main" id="{DDB85517-CDC4-2BED-8491-816F1B2E6F9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B05F447-E977-1D13-5E55-FE52E6F94676}"/>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8383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F5E5-47C7-8062-DB99-2270C0E6B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7A4D9B86-E83B-7A35-7543-C53C17102C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B5F5730-56A0-9A85-32A8-97581669B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901CDA-235C-1085-D6F9-0FAE2E658835}"/>
              </a:ext>
            </a:extLst>
          </p:cNvPr>
          <p:cNvSpPr>
            <a:spLocks noGrp="1"/>
          </p:cNvSpPr>
          <p:nvPr>
            <p:ph type="dt" sz="half" idx="10"/>
          </p:nvPr>
        </p:nvSpPr>
        <p:spPr/>
        <p:txBody>
          <a:bodyPr/>
          <a:lstStyle/>
          <a:p>
            <a:fld id="{9620F0A8-FCEF-40D1-B739-99B3FC701A8E}" type="datetimeFigureOut">
              <a:rPr lang="en-IE" smtClean="0"/>
              <a:t>18/05/2026</a:t>
            </a:fld>
            <a:endParaRPr lang="en-IE"/>
          </a:p>
        </p:txBody>
      </p:sp>
      <p:sp>
        <p:nvSpPr>
          <p:cNvPr id="6" name="Footer Placeholder 5">
            <a:extLst>
              <a:ext uri="{FF2B5EF4-FFF2-40B4-BE49-F238E27FC236}">
                <a16:creationId xmlns:a16="http://schemas.microsoft.com/office/drawing/2014/main" id="{3E288531-B8B9-1C21-DCE0-F544D189FB0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B7AA9BF-1B03-6D25-C411-4FE933879685}"/>
              </a:ext>
            </a:extLst>
          </p:cNvPr>
          <p:cNvSpPr>
            <a:spLocks noGrp="1"/>
          </p:cNvSpPr>
          <p:nvPr>
            <p:ph type="sldNum" sz="quarter" idx="12"/>
          </p:nvPr>
        </p:nvSpPr>
        <p:spPr/>
        <p:txBody>
          <a:bodyPr/>
          <a:lstStyle/>
          <a:p>
            <a:fld id="{B0F8B75A-CA12-4707-8961-3B4A303EEFE1}" type="slidenum">
              <a:rPr lang="en-IE" smtClean="0"/>
              <a:t>‹#›</a:t>
            </a:fld>
            <a:endParaRPr lang="en-IE"/>
          </a:p>
        </p:txBody>
      </p:sp>
    </p:spTree>
    <p:extLst>
      <p:ext uri="{BB962C8B-B14F-4D97-AF65-F5344CB8AC3E}">
        <p14:creationId xmlns:p14="http://schemas.microsoft.com/office/powerpoint/2010/main" val="917530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C3B04-2892-A266-887C-A1495D589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5F7AD9B-3631-CE04-7E47-9E8D64D35A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C6EC0A-E25E-76C3-900E-E132382B3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20F0A8-FCEF-40D1-B739-99B3FC701A8E}" type="datetimeFigureOut">
              <a:rPr lang="en-IE" smtClean="0"/>
              <a:t>18/05/2026</a:t>
            </a:fld>
            <a:endParaRPr lang="en-IE"/>
          </a:p>
        </p:txBody>
      </p:sp>
      <p:sp>
        <p:nvSpPr>
          <p:cNvPr id="5" name="Footer Placeholder 4">
            <a:extLst>
              <a:ext uri="{FF2B5EF4-FFF2-40B4-BE49-F238E27FC236}">
                <a16:creationId xmlns:a16="http://schemas.microsoft.com/office/drawing/2014/main" id="{5F40542D-0A54-0DFB-ED9E-21630A9440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D3EBB9B0-8953-1208-C6A3-DEE980F942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F8B75A-CA12-4707-8961-3B4A303EEFE1}" type="slidenum">
              <a:rPr lang="en-IE" smtClean="0"/>
              <a:t>‹#›</a:t>
            </a:fld>
            <a:endParaRPr lang="en-IE"/>
          </a:p>
        </p:txBody>
      </p:sp>
    </p:spTree>
    <p:extLst>
      <p:ext uri="{BB962C8B-B14F-4D97-AF65-F5344CB8AC3E}">
        <p14:creationId xmlns:p14="http://schemas.microsoft.com/office/powerpoint/2010/main" val="388759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27AFB-4E0E-34FF-19D3-36935F044E01}"/>
              </a:ext>
            </a:extLst>
          </p:cNvPr>
          <p:cNvSpPr>
            <a:spLocks noGrp="1"/>
          </p:cNvSpPr>
          <p:nvPr>
            <p:ph type="ctrTitle"/>
          </p:nvPr>
        </p:nvSpPr>
        <p:spPr/>
        <p:txBody>
          <a:bodyPr/>
          <a:lstStyle/>
          <a:p>
            <a:r>
              <a:rPr lang="en-US" dirty="0"/>
              <a:t>Unit 2</a:t>
            </a:r>
            <a:br>
              <a:rPr lang="en-US" dirty="0"/>
            </a:br>
            <a:r>
              <a:rPr lang="en-US" dirty="0"/>
              <a:t>Introduction to HACCP</a:t>
            </a:r>
            <a:endParaRPr lang="en-IE" dirty="0"/>
          </a:p>
        </p:txBody>
      </p:sp>
      <p:sp>
        <p:nvSpPr>
          <p:cNvPr id="3" name="Subtitle 2">
            <a:extLst>
              <a:ext uri="{FF2B5EF4-FFF2-40B4-BE49-F238E27FC236}">
                <a16:creationId xmlns:a16="http://schemas.microsoft.com/office/drawing/2014/main" id="{0FA98F7E-9529-49F4-EA05-6167707EC7B8}"/>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2449340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D88E-3DC2-9E00-C5BB-73D41E281D42}"/>
              </a:ext>
            </a:extLst>
          </p:cNvPr>
          <p:cNvSpPr>
            <a:spLocks noGrp="1"/>
          </p:cNvSpPr>
          <p:nvPr>
            <p:ph type="title"/>
          </p:nvPr>
        </p:nvSpPr>
        <p:spPr/>
        <p:txBody>
          <a:bodyPr/>
          <a:lstStyle/>
          <a:p>
            <a:r>
              <a:rPr lang="en-IE" dirty="0"/>
              <a:t>Unit 3 Personal Hygiene</a:t>
            </a:r>
          </a:p>
        </p:txBody>
      </p:sp>
      <p:sp>
        <p:nvSpPr>
          <p:cNvPr id="3" name="Content Placeholder 2">
            <a:extLst>
              <a:ext uri="{FF2B5EF4-FFF2-40B4-BE49-F238E27FC236}">
                <a16:creationId xmlns:a16="http://schemas.microsoft.com/office/drawing/2014/main" id="{C50B8CB7-4743-F226-1A1D-FB3F487EB63F}"/>
              </a:ext>
            </a:extLst>
          </p:cNvPr>
          <p:cNvSpPr>
            <a:spLocks noGrp="1"/>
          </p:cNvSpPr>
          <p:nvPr>
            <p:ph idx="1"/>
          </p:nvPr>
        </p:nvSpPr>
        <p:spPr/>
        <p:txBody>
          <a:bodyPr/>
          <a:lstStyle/>
          <a:p>
            <a:pPr marL="0" indent="0">
              <a:buNone/>
            </a:pPr>
            <a:r>
              <a:rPr lang="en-US" dirty="0"/>
              <a:t>On completion of this unit, learners will be able to:</a:t>
            </a:r>
          </a:p>
          <a:p>
            <a:r>
              <a:rPr lang="en-US" dirty="0"/>
              <a:t>Identify the importance of personal hygiene for food safety,</a:t>
            </a:r>
          </a:p>
          <a:p>
            <a:r>
              <a:rPr lang="en-US" dirty="0"/>
              <a:t>Identify poor personal hygiene practices,</a:t>
            </a:r>
          </a:p>
          <a:p>
            <a:r>
              <a:rPr lang="en-US" dirty="0"/>
              <a:t>List the food handlers’ legal and personal responsibilities,</a:t>
            </a:r>
          </a:p>
          <a:p>
            <a:r>
              <a:rPr lang="en-US" dirty="0"/>
              <a:t>Implement corrective actions when required, </a:t>
            </a:r>
          </a:p>
          <a:p>
            <a:r>
              <a:rPr lang="en-US" dirty="0"/>
              <a:t>Recognise the benefits of training for both the food worker and the business.</a:t>
            </a:r>
          </a:p>
          <a:p>
            <a:endParaRPr lang="en-IE" dirty="0"/>
          </a:p>
        </p:txBody>
      </p:sp>
    </p:spTree>
    <p:extLst>
      <p:ext uri="{BB962C8B-B14F-4D97-AF65-F5344CB8AC3E}">
        <p14:creationId xmlns:p14="http://schemas.microsoft.com/office/powerpoint/2010/main" val="1312099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C6AA-252E-71E6-76BD-FCE11D738ABA}"/>
              </a:ext>
            </a:extLst>
          </p:cNvPr>
          <p:cNvSpPr>
            <a:spLocks noGrp="1"/>
          </p:cNvSpPr>
          <p:nvPr>
            <p:ph type="title"/>
          </p:nvPr>
        </p:nvSpPr>
        <p:spPr/>
        <p:txBody>
          <a:bodyPr/>
          <a:lstStyle/>
          <a:p>
            <a:r>
              <a:rPr lang="en-US" dirty="0"/>
              <a:t>Conditions That Must Be Reported </a:t>
            </a:r>
            <a:endParaRPr lang="en-IE" dirty="0"/>
          </a:p>
        </p:txBody>
      </p:sp>
      <p:graphicFrame>
        <p:nvGraphicFramePr>
          <p:cNvPr id="4" name="Content Placeholder 3">
            <a:extLst>
              <a:ext uri="{FF2B5EF4-FFF2-40B4-BE49-F238E27FC236}">
                <a16:creationId xmlns:a16="http://schemas.microsoft.com/office/drawing/2014/main" id="{5E66FC7E-13F1-C848-26BD-8399487474AC}"/>
              </a:ext>
            </a:extLst>
          </p:cNvPr>
          <p:cNvGraphicFramePr>
            <a:graphicFrameLocks noGrp="1"/>
          </p:cNvGraphicFramePr>
          <p:nvPr>
            <p:ph idx="1"/>
            <p:extLst>
              <p:ext uri="{D42A27DB-BD31-4B8C-83A1-F6EECF244321}">
                <p14:modId xmlns:p14="http://schemas.microsoft.com/office/powerpoint/2010/main" val="3992379754"/>
              </p:ext>
            </p:extLst>
          </p:nvPr>
        </p:nvGraphicFramePr>
        <p:xfrm>
          <a:off x="838200" y="1690687"/>
          <a:ext cx="5257800" cy="4802184"/>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2100269254"/>
                    </a:ext>
                  </a:extLst>
                </a:gridCol>
              </a:tblGrid>
              <a:tr h="533576">
                <a:tc>
                  <a:txBody>
                    <a:bodyPr/>
                    <a:lstStyle/>
                    <a:p>
                      <a:pPr>
                        <a:lnSpc>
                          <a:spcPct val="115000"/>
                        </a:lnSpc>
                        <a:spcAft>
                          <a:spcPts val="800"/>
                        </a:spcAft>
                        <a:buNone/>
                      </a:pPr>
                      <a:r>
                        <a:rPr lang="en-IE" sz="1200" kern="0">
                          <a:effectLst/>
                        </a:rPr>
                        <a:t>Vomiting or diarrhoea</a:t>
                      </a:r>
                      <a:endParaRPr lang="en-IE" sz="1200" kern="100">
                        <a:effectLst/>
                        <a:latin typeface="Aptos" panose="020B0004020202020204" pitchFamily="34" charset="0"/>
                        <a:ea typeface="DengXian" panose="02010600030101010101" pitchFamily="2"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1041072042"/>
                  </a:ext>
                </a:extLst>
              </a:tr>
              <a:tr h="533576">
                <a:tc>
                  <a:txBody>
                    <a:bodyPr/>
                    <a:lstStyle/>
                    <a:p>
                      <a:pPr>
                        <a:lnSpc>
                          <a:spcPct val="115000"/>
                        </a:lnSpc>
                        <a:spcAft>
                          <a:spcPts val="800"/>
                        </a:spcAft>
                        <a:buNone/>
                      </a:pPr>
                      <a:r>
                        <a:rPr lang="en-IE" sz="1200" kern="0">
                          <a:effectLst/>
                        </a:rPr>
                        <a:t>Gastrointestinal illness while abroad</a:t>
                      </a:r>
                      <a:endParaRPr lang="en-IE" sz="1200" kern="100">
                        <a:effectLst/>
                        <a:latin typeface="Aptos" panose="020B0004020202020204" pitchFamily="34" charset="0"/>
                        <a:ea typeface="DengXian" panose="02010600030101010101" pitchFamily="2"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2234674840"/>
                  </a:ext>
                </a:extLst>
              </a:tr>
              <a:tr h="533576">
                <a:tc>
                  <a:txBody>
                    <a:bodyPr/>
                    <a:lstStyle/>
                    <a:p>
                      <a:pPr>
                        <a:lnSpc>
                          <a:spcPct val="115000"/>
                        </a:lnSpc>
                        <a:spcAft>
                          <a:spcPts val="800"/>
                        </a:spcAft>
                        <a:buNone/>
                      </a:pPr>
                      <a:r>
                        <a:rPr lang="en-IE" sz="1200" kern="0">
                          <a:effectLst/>
                        </a:rPr>
                        <a:t>Boils or infected wounds</a:t>
                      </a:r>
                      <a:endParaRPr lang="en-IE" sz="1200" kern="100">
                        <a:effectLst/>
                        <a:latin typeface="Aptos" panose="020B0004020202020204" pitchFamily="34" charset="0"/>
                        <a:ea typeface="DengXian" panose="02010600030101010101" pitchFamily="2"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1174801154"/>
                  </a:ext>
                </a:extLst>
              </a:tr>
              <a:tr h="533576">
                <a:tc>
                  <a:txBody>
                    <a:bodyPr/>
                    <a:lstStyle/>
                    <a:p>
                      <a:pPr>
                        <a:lnSpc>
                          <a:spcPct val="115000"/>
                        </a:lnSpc>
                        <a:spcAft>
                          <a:spcPts val="800"/>
                        </a:spcAft>
                        <a:buNone/>
                      </a:pPr>
                      <a:r>
                        <a:rPr lang="en-IE" sz="1200" kern="0">
                          <a:effectLst/>
                        </a:rPr>
                        <a:t>Skin infections on hands, face, forearms</a:t>
                      </a:r>
                      <a:endParaRPr lang="en-IE" sz="1200" kern="100">
                        <a:effectLst/>
                        <a:latin typeface="Aptos" panose="020B0004020202020204" pitchFamily="34" charset="0"/>
                        <a:ea typeface="DengXian" panose="02010600030101010101" pitchFamily="2"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3145820850"/>
                  </a:ext>
                </a:extLst>
              </a:tr>
              <a:tr h="533576">
                <a:tc>
                  <a:txBody>
                    <a:bodyPr/>
                    <a:lstStyle/>
                    <a:p>
                      <a:pPr>
                        <a:lnSpc>
                          <a:spcPct val="115000"/>
                        </a:lnSpc>
                        <a:spcAft>
                          <a:spcPts val="800"/>
                        </a:spcAft>
                        <a:buNone/>
                      </a:pPr>
                      <a:r>
                        <a:rPr lang="en-IE" sz="1200" kern="0" dirty="0">
                          <a:effectLst/>
                        </a:rPr>
                        <a:t>Flu, coughing, mouth/throat/ear/eye infections</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1305176770"/>
                  </a:ext>
                </a:extLst>
              </a:tr>
              <a:tr h="533576">
                <a:tc>
                  <a:txBody>
                    <a:bodyPr/>
                    <a:lstStyle/>
                    <a:p>
                      <a:pPr>
                        <a:lnSpc>
                          <a:spcPct val="115000"/>
                        </a:lnSpc>
                        <a:spcAft>
                          <a:spcPts val="800"/>
                        </a:spcAft>
                        <a:buNone/>
                      </a:pPr>
                      <a:r>
                        <a:rPr lang="en-IE" sz="1200" kern="0">
                          <a:effectLst/>
                        </a:rPr>
                        <a:t>Pus from eyes, ears, nose, mouth, gums</a:t>
                      </a:r>
                      <a:endParaRPr lang="en-IE" sz="1200" kern="100">
                        <a:effectLst/>
                        <a:latin typeface="Aptos" panose="020B0004020202020204" pitchFamily="34" charset="0"/>
                        <a:ea typeface="DengXian" panose="02010600030101010101" pitchFamily="2"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4241702225"/>
                  </a:ext>
                </a:extLst>
              </a:tr>
              <a:tr h="533576">
                <a:tc>
                  <a:txBody>
                    <a:bodyPr/>
                    <a:lstStyle/>
                    <a:p>
                      <a:pPr>
                        <a:lnSpc>
                          <a:spcPct val="115000"/>
                        </a:lnSpc>
                        <a:spcAft>
                          <a:spcPts val="800"/>
                        </a:spcAft>
                        <a:buNone/>
                      </a:pPr>
                      <a:r>
                        <a:rPr lang="en-IE" sz="1200" kern="0">
                          <a:effectLst/>
                        </a:rPr>
                        <a:t>Hepatitis A</a:t>
                      </a:r>
                      <a:endParaRPr lang="en-IE" sz="1200" kern="100">
                        <a:effectLst/>
                        <a:latin typeface="Aptos" panose="020B0004020202020204" pitchFamily="34" charset="0"/>
                        <a:ea typeface="DengXian" panose="02010600030101010101" pitchFamily="2"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1452424046"/>
                  </a:ext>
                </a:extLst>
              </a:tr>
              <a:tr h="533576">
                <a:tc>
                  <a:txBody>
                    <a:bodyPr/>
                    <a:lstStyle/>
                    <a:p>
                      <a:pPr>
                        <a:lnSpc>
                          <a:spcPct val="115000"/>
                        </a:lnSpc>
                        <a:spcAft>
                          <a:spcPts val="800"/>
                        </a:spcAft>
                        <a:buNone/>
                      </a:pPr>
                      <a:r>
                        <a:rPr lang="en-IE" sz="1200" kern="0">
                          <a:effectLst/>
                        </a:rPr>
                        <a:t>VTEC, Typhoid, Paratyphoid, Shigella dysenteriae</a:t>
                      </a:r>
                      <a:endParaRPr lang="en-IE" sz="1200" kern="100">
                        <a:effectLst/>
                        <a:latin typeface="Aptos" panose="020B0004020202020204" pitchFamily="34" charset="0"/>
                        <a:ea typeface="DengXian" panose="02010600030101010101" pitchFamily="2"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292743465"/>
                  </a:ext>
                </a:extLst>
              </a:tr>
              <a:tr h="533576">
                <a:tc>
                  <a:txBody>
                    <a:bodyPr/>
                    <a:lstStyle/>
                    <a:p>
                      <a:pPr>
                        <a:lnSpc>
                          <a:spcPct val="115000"/>
                        </a:lnSpc>
                        <a:spcAft>
                          <a:spcPts val="800"/>
                        </a:spcAft>
                        <a:buNone/>
                      </a:pPr>
                      <a:r>
                        <a:rPr lang="en-IE" sz="1200" kern="0" dirty="0">
                          <a:effectLst/>
                        </a:rPr>
                        <a:t>Travel to Hepatitis outbreak area</a:t>
                      </a:r>
                      <a:endParaRPr lang="en-IE" sz="1200" kern="100" dirty="0">
                        <a:effectLst/>
                        <a:latin typeface="Aptos" panose="020B0004020202020204" pitchFamily="34" charset="0"/>
                        <a:ea typeface="DengXian" panose="02010600030101010101" pitchFamily="2" charset="-122"/>
                        <a:cs typeface="Times New Roman" panose="02020603050405020304" pitchFamily="18" charset="0"/>
                      </a:endParaRPr>
                    </a:p>
                  </a:txBody>
                  <a:tcPr marL="9525" marR="9525" marT="9525" marB="9525" anchor="ctr"/>
                </a:tc>
                <a:extLst>
                  <a:ext uri="{0D108BD9-81ED-4DB2-BD59-A6C34878D82A}">
                    <a16:rowId xmlns:a16="http://schemas.microsoft.com/office/drawing/2014/main" val="2057493984"/>
                  </a:ext>
                </a:extLst>
              </a:tr>
            </a:tbl>
          </a:graphicData>
        </a:graphic>
      </p:graphicFrame>
    </p:spTree>
    <p:extLst>
      <p:ext uri="{BB962C8B-B14F-4D97-AF65-F5344CB8AC3E}">
        <p14:creationId xmlns:p14="http://schemas.microsoft.com/office/powerpoint/2010/main" val="46972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69966-1E57-A780-A6C5-97E290775D7F}"/>
              </a:ext>
            </a:extLst>
          </p:cNvPr>
          <p:cNvSpPr>
            <a:spLocks noGrp="1"/>
          </p:cNvSpPr>
          <p:nvPr>
            <p:ph type="title"/>
          </p:nvPr>
        </p:nvSpPr>
        <p:spPr/>
        <p:txBody>
          <a:bodyPr/>
          <a:lstStyle/>
          <a:p>
            <a:r>
              <a:rPr lang="en-US" dirty="0"/>
              <a:t>Personal Hygiene &amp; Fitness to Work </a:t>
            </a:r>
            <a:endParaRPr lang="en-IE" dirty="0"/>
          </a:p>
        </p:txBody>
      </p:sp>
      <p:sp>
        <p:nvSpPr>
          <p:cNvPr id="3" name="Content Placeholder 2">
            <a:extLst>
              <a:ext uri="{FF2B5EF4-FFF2-40B4-BE49-F238E27FC236}">
                <a16:creationId xmlns:a16="http://schemas.microsoft.com/office/drawing/2014/main" id="{043EA7F0-B529-C980-477A-7B406C7E0B6B}"/>
              </a:ext>
            </a:extLst>
          </p:cNvPr>
          <p:cNvSpPr>
            <a:spLocks noGrp="1"/>
          </p:cNvSpPr>
          <p:nvPr>
            <p:ph idx="1"/>
          </p:nvPr>
        </p:nvSpPr>
        <p:spPr/>
        <p:txBody>
          <a:bodyPr/>
          <a:lstStyle/>
          <a:p>
            <a:r>
              <a:rPr lang="en-US" dirty="0"/>
              <a:t>Medical Questionnaire / Fitness to Work</a:t>
            </a:r>
          </a:p>
          <a:p>
            <a:r>
              <a:rPr lang="en-IE" dirty="0"/>
              <a:t>Cuts, Sores &amp; Burns</a:t>
            </a:r>
          </a:p>
          <a:p>
            <a:r>
              <a:rPr lang="en-US" dirty="0"/>
              <a:t>Legal Responsibilities of Food Workers.</a:t>
            </a:r>
            <a:endParaRPr lang="en-IE" dirty="0"/>
          </a:p>
        </p:txBody>
      </p:sp>
      <p:pic>
        <p:nvPicPr>
          <p:cNvPr id="4" name="Picture 3">
            <a:extLst>
              <a:ext uri="{FF2B5EF4-FFF2-40B4-BE49-F238E27FC236}">
                <a16:creationId xmlns:a16="http://schemas.microsoft.com/office/drawing/2014/main" id="{782E1BE3-E610-D6FC-CBC0-F23C33838C3E}"/>
              </a:ext>
            </a:extLst>
          </p:cNvPr>
          <p:cNvPicPr>
            <a:picLocks noChangeAspect="1"/>
          </p:cNvPicPr>
          <p:nvPr/>
        </p:nvPicPr>
        <p:blipFill>
          <a:blip r:embed="rId3"/>
          <a:stretch>
            <a:fillRect/>
          </a:stretch>
        </p:blipFill>
        <p:spPr>
          <a:xfrm>
            <a:off x="8620124" y="1690688"/>
            <a:ext cx="3571875" cy="5357812"/>
          </a:xfrm>
          <a:prstGeom prst="rect">
            <a:avLst/>
          </a:prstGeom>
        </p:spPr>
      </p:pic>
    </p:spTree>
    <p:extLst>
      <p:ext uri="{BB962C8B-B14F-4D97-AF65-F5344CB8AC3E}">
        <p14:creationId xmlns:p14="http://schemas.microsoft.com/office/powerpoint/2010/main" val="204083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7EDE-ED8B-FEF8-C5BA-A3162B600ABC}"/>
              </a:ext>
            </a:extLst>
          </p:cNvPr>
          <p:cNvSpPr>
            <a:spLocks noGrp="1"/>
          </p:cNvSpPr>
          <p:nvPr>
            <p:ph type="title"/>
          </p:nvPr>
        </p:nvSpPr>
        <p:spPr/>
        <p:txBody>
          <a:bodyPr/>
          <a:lstStyle/>
          <a:p>
            <a:r>
              <a:rPr lang="en-IE" dirty="0"/>
              <a:t>Protective Clothing &amp; Uniforms</a:t>
            </a:r>
          </a:p>
        </p:txBody>
      </p:sp>
      <p:sp>
        <p:nvSpPr>
          <p:cNvPr id="3" name="Content Placeholder 2">
            <a:extLst>
              <a:ext uri="{FF2B5EF4-FFF2-40B4-BE49-F238E27FC236}">
                <a16:creationId xmlns:a16="http://schemas.microsoft.com/office/drawing/2014/main" id="{977DFDD3-A7B5-2708-6074-888C4F18C989}"/>
              </a:ext>
            </a:extLst>
          </p:cNvPr>
          <p:cNvSpPr>
            <a:spLocks noGrp="1"/>
          </p:cNvSpPr>
          <p:nvPr>
            <p:ph idx="1"/>
          </p:nvPr>
        </p:nvSpPr>
        <p:spPr/>
        <p:txBody>
          <a:bodyPr/>
          <a:lstStyle/>
          <a:p>
            <a:r>
              <a:rPr lang="en-IE" dirty="0"/>
              <a:t>Design &amp; Maintenance</a:t>
            </a:r>
          </a:p>
          <a:p>
            <a:r>
              <a:rPr lang="en-IE" dirty="0"/>
              <a:t>Hair &amp; Changing Areas</a:t>
            </a:r>
          </a:p>
          <a:p>
            <a:r>
              <a:rPr lang="en-IE" dirty="0"/>
              <a:t>Handwashing Reminder</a:t>
            </a:r>
          </a:p>
          <a:p>
            <a:r>
              <a:rPr lang="en-IE" dirty="0"/>
              <a:t>Jewellery &amp; Grooming Rules</a:t>
            </a:r>
          </a:p>
          <a:p>
            <a:endParaRPr lang="en-IE" dirty="0"/>
          </a:p>
          <a:p>
            <a:endParaRPr lang="en-IE" dirty="0"/>
          </a:p>
        </p:txBody>
      </p:sp>
      <p:pic>
        <p:nvPicPr>
          <p:cNvPr id="4" name="Picture 3">
            <a:extLst>
              <a:ext uri="{FF2B5EF4-FFF2-40B4-BE49-F238E27FC236}">
                <a16:creationId xmlns:a16="http://schemas.microsoft.com/office/drawing/2014/main" id="{BEABCDF4-2178-6BCF-48B0-27853EDD7D06}"/>
              </a:ext>
            </a:extLst>
          </p:cNvPr>
          <p:cNvPicPr>
            <a:picLocks noChangeAspect="1"/>
          </p:cNvPicPr>
          <p:nvPr/>
        </p:nvPicPr>
        <p:blipFill>
          <a:blip r:embed="rId3"/>
          <a:stretch>
            <a:fillRect/>
          </a:stretch>
        </p:blipFill>
        <p:spPr>
          <a:xfrm>
            <a:off x="7269162" y="1825625"/>
            <a:ext cx="4351338" cy="4351338"/>
          </a:xfrm>
          <a:prstGeom prst="rect">
            <a:avLst/>
          </a:prstGeom>
        </p:spPr>
      </p:pic>
    </p:spTree>
    <p:extLst>
      <p:ext uri="{BB962C8B-B14F-4D97-AF65-F5344CB8AC3E}">
        <p14:creationId xmlns:p14="http://schemas.microsoft.com/office/powerpoint/2010/main" val="3693911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7086-453E-1F87-AA35-3CC9C7D60E1A}"/>
              </a:ext>
            </a:extLst>
          </p:cNvPr>
          <p:cNvSpPr>
            <a:spLocks noGrp="1"/>
          </p:cNvSpPr>
          <p:nvPr>
            <p:ph type="title"/>
          </p:nvPr>
        </p:nvSpPr>
        <p:spPr/>
        <p:txBody>
          <a:bodyPr/>
          <a:lstStyle/>
          <a:p>
            <a:r>
              <a:rPr lang="en-US" dirty="0"/>
              <a:t>Correct Sequence When Putting on a Uniform</a:t>
            </a:r>
            <a:endParaRPr lang="en-IE" dirty="0"/>
          </a:p>
        </p:txBody>
      </p:sp>
      <p:sp>
        <p:nvSpPr>
          <p:cNvPr id="3" name="Content Placeholder 2">
            <a:extLst>
              <a:ext uri="{FF2B5EF4-FFF2-40B4-BE49-F238E27FC236}">
                <a16:creationId xmlns:a16="http://schemas.microsoft.com/office/drawing/2014/main" id="{737E8C3D-AF12-AD58-6DCB-AD9AA877E8E5}"/>
              </a:ext>
            </a:extLst>
          </p:cNvPr>
          <p:cNvSpPr>
            <a:spLocks noGrp="1"/>
          </p:cNvSpPr>
          <p:nvPr>
            <p:ph idx="1"/>
          </p:nvPr>
        </p:nvSpPr>
        <p:spPr/>
        <p:txBody>
          <a:bodyPr/>
          <a:lstStyle/>
          <a:p>
            <a:pPr marL="514350" indent="-514350">
              <a:buAutoNum type="arabicPeriod"/>
            </a:pPr>
            <a:r>
              <a:rPr lang="en-IE" dirty="0"/>
              <a:t>Hand Hygiene</a:t>
            </a:r>
          </a:p>
          <a:p>
            <a:pPr marL="514350" indent="-514350">
              <a:buAutoNum type="arabicPeriod"/>
            </a:pPr>
            <a:r>
              <a:rPr lang="en-IE" dirty="0"/>
              <a:t>Hair protection first</a:t>
            </a:r>
          </a:p>
          <a:p>
            <a:pPr marL="514350" indent="-514350">
              <a:buAutoNum type="arabicPeriod" startAt="2"/>
            </a:pPr>
            <a:r>
              <a:rPr lang="en-IE" dirty="0"/>
              <a:t>Clean protective clothing </a:t>
            </a:r>
          </a:p>
          <a:p>
            <a:pPr marL="514350" indent="-514350">
              <a:buAutoNum type="arabicPeriod" startAt="2"/>
            </a:pPr>
            <a:r>
              <a:rPr lang="en-US" dirty="0"/>
              <a:t>Apron or outer layer </a:t>
            </a:r>
          </a:p>
          <a:p>
            <a:pPr marL="0" indent="0">
              <a:buNone/>
            </a:pPr>
            <a:r>
              <a:rPr lang="en-US" dirty="0"/>
              <a:t>4. Wash hands thoroughly </a:t>
            </a:r>
          </a:p>
          <a:p>
            <a:pPr marL="0" indent="0">
              <a:buNone/>
            </a:pPr>
            <a:endParaRPr lang="en-US" dirty="0"/>
          </a:p>
          <a:p>
            <a:pPr marL="514350" indent="-514350">
              <a:buAutoNum type="arabicPeriod" startAt="2"/>
            </a:pPr>
            <a:endParaRPr lang="en-IE" dirty="0"/>
          </a:p>
          <a:p>
            <a:pPr marL="514350" indent="-514350">
              <a:buAutoNum type="arabicPeriod"/>
            </a:pPr>
            <a:endParaRPr lang="en-IE" dirty="0"/>
          </a:p>
        </p:txBody>
      </p:sp>
    </p:spTree>
    <p:extLst>
      <p:ext uri="{BB962C8B-B14F-4D97-AF65-F5344CB8AC3E}">
        <p14:creationId xmlns:p14="http://schemas.microsoft.com/office/powerpoint/2010/main" val="2555494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4B7B-4F87-829D-A4E7-AAB1C91A8D9B}"/>
              </a:ext>
            </a:extLst>
          </p:cNvPr>
          <p:cNvSpPr>
            <a:spLocks noGrp="1"/>
          </p:cNvSpPr>
          <p:nvPr>
            <p:ph type="title"/>
          </p:nvPr>
        </p:nvSpPr>
        <p:spPr/>
        <p:txBody>
          <a:bodyPr/>
          <a:lstStyle/>
          <a:p>
            <a:r>
              <a:rPr lang="en-IE" dirty="0"/>
              <a:t>Hand Washing Facilities</a:t>
            </a:r>
          </a:p>
        </p:txBody>
      </p:sp>
      <p:sp>
        <p:nvSpPr>
          <p:cNvPr id="3" name="Content Placeholder 2">
            <a:extLst>
              <a:ext uri="{FF2B5EF4-FFF2-40B4-BE49-F238E27FC236}">
                <a16:creationId xmlns:a16="http://schemas.microsoft.com/office/drawing/2014/main" id="{719585E4-1F25-6B21-0B35-A256030405BC}"/>
              </a:ext>
            </a:extLst>
          </p:cNvPr>
          <p:cNvSpPr>
            <a:spLocks noGrp="1"/>
          </p:cNvSpPr>
          <p:nvPr>
            <p:ph idx="1"/>
          </p:nvPr>
        </p:nvSpPr>
        <p:spPr/>
        <p:txBody>
          <a:bodyPr/>
          <a:lstStyle/>
          <a:p>
            <a:r>
              <a:rPr lang="en-US" dirty="0"/>
              <a:t>A clean, hand wash only sink</a:t>
            </a:r>
          </a:p>
          <a:p>
            <a:r>
              <a:rPr lang="en-US" dirty="0"/>
              <a:t>Hot and cold running water</a:t>
            </a:r>
          </a:p>
          <a:p>
            <a:r>
              <a:rPr lang="en-IE" dirty="0"/>
              <a:t>Hands free taps</a:t>
            </a:r>
          </a:p>
          <a:p>
            <a:r>
              <a:rPr lang="en-IE" dirty="0"/>
              <a:t>Liquid soap in dispensers</a:t>
            </a:r>
          </a:p>
          <a:p>
            <a:r>
              <a:rPr lang="en-IE" dirty="0"/>
              <a:t>Safe drying options</a:t>
            </a:r>
          </a:p>
          <a:p>
            <a:r>
              <a:rPr lang="en-US" dirty="0"/>
              <a:t>A pedal operated, lidded bin</a:t>
            </a:r>
          </a:p>
          <a:p>
            <a:r>
              <a:rPr lang="en-IE" dirty="0"/>
              <a:t>Nail brushes</a:t>
            </a:r>
          </a:p>
        </p:txBody>
      </p:sp>
      <p:pic>
        <p:nvPicPr>
          <p:cNvPr id="4" name="Picture 3">
            <a:extLst>
              <a:ext uri="{FF2B5EF4-FFF2-40B4-BE49-F238E27FC236}">
                <a16:creationId xmlns:a16="http://schemas.microsoft.com/office/drawing/2014/main" id="{8408ADDA-5178-2610-9F67-CF827F232D8D}"/>
              </a:ext>
            </a:extLst>
          </p:cNvPr>
          <p:cNvPicPr>
            <a:picLocks noChangeAspect="1"/>
          </p:cNvPicPr>
          <p:nvPr/>
        </p:nvPicPr>
        <p:blipFill>
          <a:blip r:embed="rId3"/>
          <a:stretch>
            <a:fillRect/>
          </a:stretch>
        </p:blipFill>
        <p:spPr>
          <a:xfrm>
            <a:off x="5894070" y="1825624"/>
            <a:ext cx="5869305" cy="3260725"/>
          </a:xfrm>
          <a:prstGeom prst="rect">
            <a:avLst/>
          </a:prstGeom>
        </p:spPr>
      </p:pic>
    </p:spTree>
    <p:extLst>
      <p:ext uri="{BB962C8B-B14F-4D97-AF65-F5344CB8AC3E}">
        <p14:creationId xmlns:p14="http://schemas.microsoft.com/office/powerpoint/2010/main" val="110544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3EC7-A827-8543-3848-BD843E544007}"/>
              </a:ext>
            </a:extLst>
          </p:cNvPr>
          <p:cNvSpPr>
            <a:spLocks noGrp="1"/>
          </p:cNvSpPr>
          <p:nvPr>
            <p:ph type="title"/>
          </p:nvPr>
        </p:nvSpPr>
        <p:spPr/>
        <p:txBody>
          <a:bodyPr/>
          <a:lstStyle/>
          <a:p>
            <a:r>
              <a:rPr lang="en-IE" dirty="0"/>
              <a:t>Hand Washing Technique</a:t>
            </a:r>
          </a:p>
        </p:txBody>
      </p:sp>
      <p:sp>
        <p:nvSpPr>
          <p:cNvPr id="3" name="Content Placeholder 2">
            <a:extLst>
              <a:ext uri="{FF2B5EF4-FFF2-40B4-BE49-F238E27FC236}">
                <a16:creationId xmlns:a16="http://schemas.microsoft.com/office/drawing/2014/main" id="{5DF2F253-C73C-012D-4060-2F47B37F6E76}"/>
              </a:ext>
            </a:extLst>
          </p:cNvPr>
          <p:cNvSpPr>
            <a:spLocks noGrp="1"/>
          </p:cNvSpPr>
          <p:nvPr>
            <p:ph idx="1"/>
          </p:nvPr>
        </p:nvSpPr>
        <p:spPr/>
        <p:txBody>
          <a:bodyPr>
            <a:normAutofit/>
          </a:bodyPr>
          <a:lstStyle/>
          <a:p>
            <a:pPr marL="0" indent="0">
              <a:buNone/>
            </a:pPr>
            <a:r>
              <a:rPr lang="en-IE" dirty="0"/>
              <a:t>1. Remove all jewellery</a:t>
            </a:r>
          </a:p>
          <a:p>
            <a:pPr marL="0" indent="0">
              <a:buNone/>
            </a:pPr>
            <a:r>
              <a:rPr lang="en-IE" dirty="0"/>
              <a:t>2. Wet hands thoroughly</a:t>
            </a:r>
          </a:p>
          <a:p>
            <a:pPr marL="0" indent="0">
              <a:buNone/>
            </a:pPr>
            <a:r>
              <a:rPr lang="en-IE" dirty="0"/>
              <a:t>3. Apply liquid soap</a:t>
            </a:r>
          </a:p>
          <a:p>
            <a:pPr marL="0" indent="0">
              <a:buNone/>
            </a:pPr>
            <a:r>
              <a:rPr lang="en-US" dirty="0"/>
              <a:t>4. Lather vigorously for 20 secs</a:t>
            </a:r>
          </a:p>
          <a:p>
            <a:pPr marL="0" indent="0">
              <a:buNone/>
            </a:pPr>
            <a:r>
              <a:rPr lang="en-IE" dirty="0"/>
              <a:t>5. Rinse hands thoroughly</a:t>
            </a:r>
          </a:p>
          <a:p>
            <a:pPr marL="0" indent="0">
              <a:buNone/>
            </a:pPr>
            <a:r>
              <a:rPr lang="en-IE" dirty="0"/>
              <a:t>6. Dry hands thoroughly</a:t>
            </a:r>
          </a:p>
          <a:p>
            <a:pPr marL="0" indent="0">
              <a:buNone/>
            </a:pPr>
            <a:r>
              <a:rPr lang="en-IE" dirty="0"/>
              <a:t>7. Bin the towel </a:t>
            </a:r>
          </a:p>
          <a:p>
            <a:pPr marL="0" indent="0">
              <a:buNone/>
            </a:pPr>
            <a:r>
              <a:rPr lang="en-US" dirty="0"/>
              <a:t>Practice Correct Hand Hygiene</a:t>
            </a:r>
          </a:p>
          <a:p>
            <a:endParaRPr lang="en-IE" dirty="0"/>
          </a:p>
        </p:txBody>
      </p:sp>
      <p:pic>
        <p:nvPicPr>
          <p:cNvPr id="4" name="Picture 3">
            <a:extLst>
              <a:ext uri="{FF2B5EF4-FFF2-40B4-BE49-F238E27FC236}">
                <a16:creationId xmlns:a16="http://schemas.microsoft.com/office/drawing/2014/main" id="{6D62F83D-F3A8-A7CF-926D-5C79100C4173}"/>
              </a:ext>
            </a:extLst>
          </p:cNvPr>
          <p:cNvPicPr>
            <a:picLocks noChangeAspect="1"/>
          </p:cNvPicPr>
          <p:nvPr/>
        </p:nvPicPr>
        <p:blipFill>
          <a:blip r:embed="rId3"/>
          <a:stretch>
            <a:fillRect/>
          </a:stretch>
        </p:blipFill>
        <p:spPr>
          <a:xfrm>
            <a:off x="6096001" y="1445422"/>
            <a:ext cx="6096000" cy="4312263"/>
          </a:xfrm>
          <a:prstGeom prst="rect">
            <a:avLst/>
          </a:prstGeom>
        </p:spPr>
      </p:pic>
    </p:spTree>
    <p:extLst>
      <p:ext uri="{BB962C8B-B14F-4D97-AF65-F5344CB8AC3E}">
        <p14:creationId xmlns:p14="http://schemas.microsoft.com/office/powerpoint/2010/main" val="263165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A1A9-6C2D-AB3D-41D0-0BA86C1BB88A}"/>
              </a:ext>
            </a:extLst>
          </p:cNvPr>
          <p:cNvSpPr>
            <a:spLocks noGrp="1"/>
          </p:cNvSpPr>
          <p:nvPr>
            <p:ph type="title"/>
          </p:nvPr>
        </p:nvSpPr>
        <p:spPr/>
        <p:txBody>
          <a:bodyPr/>
          <a:lstStyle/>
          <a:p>
            <a:r>
              <a:rPr lang="en-IE" dirty="0"/>
              <a:t>Disposable Gloves</a:t>
            </a:r>
          </a:p>
        </p:txBody>
      </p:sp>
      <p:sp>
        <p:nvSpPr>
          <p:cNvPr id="3" name="Content Placeholder 2">
            <a:extLst>
              <a:ext uri="{FF2B5EF4-FFF2-40B4-BE49-F238E27FC236}">
                <a16:creationId xmlns:a16="http://schemas.microsoft.com/office/drawing/2014/main" id="{F0E61F32-447A-CA58-4B08-F6FBEB2BFB64}"/>
              </a:ext>
            </a:extLst>
          </p:cNvPr>
          <p:cNvSpPr>
            <a:spLocks noGrp="1"/>
          </p:cNvSpPr>
          <p:nvPr>
            <p:ph idx="1"/>
          </p:nvPr>
        </p:nvSpPr>
        <p:spPr/>
        <p:txBody>
          <a:bodyPr/>
          <a:lstStyle/>
          <a:p>
            <a:r>
              <a:rPr lang="en-US" dirty="0"/>
              <a:t>Wash hands before putting on gloves</a:t>
            </a:r>
          </a:p>
          <a:p>
            <a:r>
              <a:rPr lang="en-US" dirty="0"/>
              <a:t>Only wear gloves for short periods</a:t>
            </a:r>
          </a:p>
          <a:p>
            <a:r>
              <a:rPr lang="en-US" dirty="0"/>
              <a:t>Change gloves after each task</a:t>
            </a:r>
          </a:p>
          <a:p>
            <a:r>
              <a:rPr lang="en-IE" dirty="0"/>
              <a:t>Gloves cannot be reused</a:t>
            </a:r>
          </a:p>
          <a:p>
            <a:r>
              <a:rPr lang="en-US" dirty="0"/>
              <a:t>Use vinyl gloves, not latex</a:t>
            </a:r>
            <a:endParaRPr lang="en-IE" dirty="0"/>
          </a:p>
        </p:txBody>
      </p:sp>
      <p:pic>
        <p:nvPicPr>
          <p:cNvPr id="4" name="Picture 3">
            <a:extLst>
              <a:ext uri="{FF2B5EF4-FFF2-40B4-BE49-F238E27FC236}">
                <a16:creationId xmlns:a16="http://schemas.microsoft.com/office/drawing/2014/main" id="{B78341F2-18EB-53C4-4581-4C70533E21D5}"/>
              </a:ext>
            </a:extLst>
          </p:cNvPr>
          <p:cNvPicPr>
            <a:picLocks noChangeAspect="1"/>
          </p:cNvPicPr>
          <p:nvPr/>
        </p:nvPicPr>
        <p:blipFill>
          <a:blip r:embed="rId3"/>
          <a:stretch>
            <a:fillRect/>
          </a:stretch>
        </p:blipFill>
        <p:spPr>
          <a:xfrm>
            <a:off x="8111118" y="1253331"/>
            <a:ext cx="4080882" cy="4351338"/>
          </a:xfrm>
          <a:prstGeom prst="rect">
            <a:avLst/>
          </a:prstGeom>
        </p:spPr>
      </p:pic>
    </p:spTree>
    <p:extLst>
      <p:ext uri="{BB962C8B-B14F-4D97-AF65-F5344CB8AC3E}">
        <p14:creationId xmlns:p14="http://schemas.microsoft.com/office/powerpoint/2010/main" val="165337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DEE9-0EF1-0F4D-FFE8-CF3FB38CA1CF}"/>
              </a:ext>
            </a:extLst>
          </p:cNvPr>
          <p:cNvSpPr>
            <a:spLocks noGrp="1"/>
          </p:cNvSpPr>
          <p:nvPr>
            <p:ph type="title"/>
          </p:nvPr>
        </p:nvSpPr>
        <p:spPr/>
        <p:txBody>
          <a:bodyPr/>
          <a:lstStyle/>
          <a:p>
            <a:r>
              <a:rPr lang="en-IE" dirty="0"/>
              <a:t>Hand Sanitisers</a:t>
            </a:r>
          </a:p>
        </p:txBody>
      </p:sp>
      <p:sp>
        <p:nvSpPr>
          <p:cNvPr id="3" name="Content Placeholder 2">
            <a:extLst>
              <a:ext uri="{FF2B5EF4-FFF2-40B4-BE49-F238E27FC236}">
                <a16:creationId xmlns:a16="http://schemas.microsoft.com/office/drawing/2014/main" id="{BCDF12AE-B27B-4ABC-40E4-F7582C7988B1}"/>
              </a:ext>
            </a:extLst>
          </p:cNvPr>
          <p:cNvSpPr>
            <a:spLocks noGrp="1"/>
          </p:cNvSpPr>
          <p:nvPr>
            <p:ph idx="1"/>
          </p:nvPr>
        </p:nvSpPr>
        <p:spPr/>
        <p:txBody>
          <a:bodyPr/>
          <a:lstStyle/>
          <a:p>
            <a:r>
              <a:rPr lang="en-US" dirty="0"/>
              <a:t>Never use in food production area</a:t>
            </a:r>
          </a:p>
          <a:p>
            <a:r>
              <a:rPr lang="en-US" dirty="0"/>
              <a:t>Only work on physically clean hands</a:t>
            </a:r>
          </a:p>
          <a:p>
            <a:r>
              <a:rPr lang="en-IE" dirty="0"/>
              <a:t>Must NOT replace handwashing</a:t>
            </a:r>
          </a:p>
        </p:txBody>
      </p:sp>
      <p:pic>
        <p:nvPicPr>
          <p:cNvPr id="4" name="Picture 3">
            <a:extLst>
              <a:ext uri="{FF2B5EF4-FFF2-40B4-BE49-F238E27FC236}">
                <a16:creationId xmlns:a16="http://schemas.microsoft.com/office/drawing/2014/main" id="{D96936F8-E036-A488-7B2D-9AFFBBE5489B}"/>
              </a:ext>
            </a:extLst>
          </p:cNvPr>
          <p:cNvPicPr>
            <a:picLocks noChangeAspect="1"/>
          </p:cNvPicPr>
          <p:nvPr/>
        </p:nvPicPr>
        <p:blipFill>
          <a:blip r:embed="rId3"/>
          <a:stretch>
            <a:fillRect/>
          </a:stretch>
        </p:blipFill>
        <p:spPr>
          <a:xfrm>
            <a:off x="6877050" y="1257300"/>
            <a:ext cx="4762500" cy="4762500"/>
          </a:xfrm>
          <a:prstGeom prst="rect">
            <a:avLst/>
          </a:prstGeom>
        </p:spPr>
      </p:pic>
    </p:spTree>
    <p:extLst>
      <p:ext uri="{BB962C8B-B14F-4D97-AF65-F5344CB8AC3E}">
        <p14:creationId xmlns:p14="http://schemas.microsoft.com/office/powerpoint/2010/main" val="14460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A4B0-F1E7-332A-31BF-3168360DAADA}"/>
              </a:ext>
            </a:extLst>
          </p:cNvPr>
          <p:cNvSpPr>
            <a:spLocks noGrp="1"/>
          </p:cNvSpPr>
          <p:nvPr>
            <p:ph type="title"/>
          </p:nvPr>
        </p:nvSpPr>
        <p:spPr/>
        <p:txBody>
          <a:bodyPr/>
          <a:lstStyle/>
          <a:p>
            <a:r>
              <a:rPr lang="en-IE" dirty="0"/>
              <a:t>Personal Hygiene Policy </a:t>
            </a:r>
          </a:p>
        </p:txBody>
      </p:sp>
      <p:sp>
        <p:nvSpPr>
          <p:cNvPr id="3" name="Content Placeholder 2">
            <a:extLst>
              <a:ext uri="{FF2B5EF4-FFF2-40B4-BE49-F238E27FC236}">
                <a16:creationId xmlns:a16="http://schemas.microsoft.com/office/drawing/2014/main" id="{F270B40A-2331-2FBA-FF5D-C9A7525AEFF3}"/>
              </a:ext>
            </a:extLst>
          </p:cNvPr>
          <p:cNvSpPr>
            <a:spLocks noGrp="1"/>
          </p:cNvSpPr>
          <p:nvPr>
            <p:ph idx="1"/>
          </p:nvPr>
        </p:nvSpPr>
        <p:spPr/>
        <p:txBody>
          <a:bodyPr/>
          <a:lstStyle/>
          <a:p>
            <a:r>
              <a:rPr lang="en-IE" dirty="0"/>
              <a:t>Maintain Good Personal Hygiene</a:t>
            </a:r>
          </a:p>
          <a:p>
            <a:r>
              <a:rPr lang="en-IE" dirty="0"/>
              <a:t>Avoid Unhygienic Practices</a:t>
            </a:r>
          </a:p>
          <a:p>
            <a:r>
              <a:rPr lang="en-IE" dirty="0"/>
              <a:t>Appearance &amp; Grooming Standards</a:t>
            </a:r>
          </a:p>
          <a:p>
            <a:r>
              <a:rPr lang="en-IE" dirty="0"/>
              <a:t>. Workplace Hygiene Responsibilities</a:t>
            </a:r>
          </a:p>
          <a:p>
            <a:r>
              <a:rPr lang="en-IE" dirty="0"/>
              <a:t>Illness Reporting</a:t>
            </a:r>
          </a:p>
          <a:p>
            <a:r>
              <a:rPr lang="en-IE" dirty="0"/>
              <a:t>Personal Protective Clothing</a:t>
            </a:r>
          </a:p>
          <a:p>
            <a:r>
              <a:rPr lang="en-IE" dirty="0"/>
              <a:t>Training Requirements</a:t>
            </a:r>
          </a:p>
        </p:txBody>
      </p:sp>
      <p:pic>
        <p:nvPicPr>
          <p:cNvPr id="6" name="Picture 5">
            <a:extLst>
              <a:ext uri="{FF2B5EF4-FFF2-40B4-BE49-F238E27FC236}">
                <a16:creationId xmlns:a16="http://schemas.microsoft.com/office/drawing/2014/main" id="{58637DE6-6A57-2C2F-1676-3E16D15F2774}"/>
              </a:ext>
            </a:extLst>
          </p:cNvPr>
          <p:cNvPicPr>
            <a:picLocks noChangeAspect="1"/>
          </p:cNvPicPr>
          <p:nvPr/>
        </p:nvPicPr>
        <p:blipFill>
          <a:blip r:embed="rId3"/>
          <a:stretch>
            <a:fillRect/>
          </a:stretch>
        </p:blipFill>
        <p:spPr>
          <a:xfrm>
            <a:off x="8140699" y="1409700"/>
            <a:ext cx="3632200" cy="5448300"/>
          </a:xfrm>
          <a:prstGeom prst="rect">
            <a:avLst/>
          </a:prstGeom>
        </p:spPr>
      </p:pic>
    </p:spTree>
    <p:extLst>
      <p:ext uri="{BB962C8B-B14F-4D97-AF65-F5344CB8AC3E}">
        <p14:creationId xmlns:p14="http://schemas.microsoft.com/office/powerpoint/2010/main" val="30952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7D7C-7691-E804-DA84-62E31659A05D}"/>
              </a:ext>
            </a:extLst>
          </p:cNvPr>
          <p:cNvSpPr>
            <a:spLocks noGrp="1"/>
          </p:cNvSpPr>
          <p:nvPr>
            <p:ph type="title"/>
          </p:nvPr>
        </p:nvSpPr>
        <p:spPr/>
        <p:txBody>
          <a:bodyPr/>
          <a:lstStyle/>
          <a:p>
            <a:r>
              <a:rPr lang="en-GB" dirty="0"/>
              <a:t>Introduction to HACCP</a:t>
            </a:r>
            <a:endParaRPr lang="en-IE" dirty="0"/>
          </a:p>
        </p:txBody>
      </p:sp>
      <p:sp>
        <p:nvSpPr>
          <p:cNvPr id="3" name="Content Placeholder 2">
            <a:extLst>
              <a:ext uri="{FF2B5EF4-FFF2-40B4-BE49-F238E27FC236}">
                <a16:creationId xmlns:a16="http://schemas.microsoft.com/office/drawing/2014/main" id="{CEA7430A-F12F-8BA9-97C3-10D786BDA175}"/>
              </a:ext>
            </a:extLst>
          </p:cNvPr>
          <p:cNvSpPr>
            <a:spLocks noGrp="1"/>
          </p:cNvSpPr>
          <p:nvPr>
            <p:ph idx="1"/>
          </p:nvPr>
        </p:nvSpPr>
        <p:spPr/>
        <p:txBody>
          <a:bodyPr/>
          <a:lstStyle/>
          <a:p>
            <a:pPr marL="0" indent="0">
              <a:buNone/>
            </a:pPr>
            <a:r>
              <a:rPr lang="en-GB" dirty="0"/>
              <a:t>Learning Outcomes</a:t>
            </a:r>
          </a:p>
          <a:p>
            <a:pPr marL="0" indent="0">
              <a:buNone/>
            </a:pPr>
            <a:r>
              <a:rPr lang="en-GB" dirty="0"/>
              <a:t>On completion of this unit, you will be able to:</a:t>
            </a:r>
          </a:p>
          <a:p>
            <a:r>
              <a:rPr lang="en-GB" dirty="0"/>
              <a:t>Explain the structure of a Food Safety Management System</a:t>
            </a:r>
          </a:p>
          <a:p>
            <a:r>
              <a:rPr lang="en-GB" dirty="0"/>
              <a:t>List the prerequisites of a food business</a:t>
            </a:r>
          </a:p>
          <a:p>
            <a:r>
              <a:rPr lang="en-GB" dirty="0"/>
              <a:t> Identify the key elements of HACCP</a:t>
            </a:r>
          </a:p>
          <a:p>
            <a:r>
              <a:rPr lang="en-GB" dirty="0"/>
              <a:t>List the seven principles of HACCP</a:t>
            </a:r>
            <a:endParaRPr lang="en-IE" dirty="0"/>
          </a:p>
        </p:txBody>
      </p:sp>
    </p:spTree>
    <p:extLst>
      <p:ext uri="{BB962C8B-B14F-4D97-AF65-F5344CB8AC3E}">
        <p14:creationId xmlns:p14="http://schemas.microsoft.com/office/powerpoint/2010/main" val="2117833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Unit 3 Recap Questions</a:t>
            </a:r>
          </a:p>
        </p:txBody>
      </p:sp>
      <p:sp>
        <p:nvSpPr>
          <p:cNvPr id="3" name="Content Placeholder 2"/>
          <p:cNvSpPr>
            <a:spLocks noGrp="1"/>
          </p:cNvSpPr>
          <p:nvPr>
            <p:ph idx="1"/>
          </p:nvPr>
        </p:nvSpPr>
        <p:spPr/>
        <p:txBody>
          <a:bodyPr/>
          <a:lstStyle/>
          <a:p>
            <a:pPr marL="0" indent="0">
              <a:buNone/>
              <a:defRPr sz="2200"/>
            </a:pPr>
            <a:r>
              <a:rPr dirty="0"/>
              <a:t>1. When should food handlers wash their hands?</a:t>
            </a:r>
          </a:p>
          <a:p>
            <a:pPr marL="0" indent="0">
              <a:buNone/>
              <a:defRPr sz="2200"/>
            </a:pPr>
            <a:r>
              <a:rPr dirty="0"/>
              <a:t>2. Why are blue plasters used in food businesses?</a:t>
            </a:r>
          </a:p>
          <a:p>
            <a:pPr marL="0" indent="0">
              <a:buNone/>
              <a:defRPr sz="2200"/>
            </a:pPr>
            <a:r>
              <a:rPr dirty="0"/>
              <a:t>3. Name two illnesses that must be reported.</a:t>
            </a:r>
          </a:p>
          <a:p>
            <a:pPr marL="0" indent="0">
              <a:buNone/>
              <a:defRPr sz="2200"/>
            </a:pPr>
            <a:r>
              <a:rPr dirty="0"/>
              <a:t>4. Why should </a:t>
            </a:r>
            <a:r>
              <a:rPr dirty="0" err="1"/>
              <a:t>jewellery</a:t>
            </a:r>
            <a:r>
              <a:rPr dirty="0"/>
              <a:t> be removed?</a:t>
            </a:r>
          </a:p>
          <a:p>
            <a:pPr marL="0" indent="0">
              <a:buNone/>
              <a:defRPr sz="2200"/>
            </a:pPr>
            <a:r>
              <a:rPr dirty="0"/>
              <a:t>5. What type of gloves are recommended in food handling?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Unit 3 Personal Hygiene Scenario</a:t>
            </a:r>
          </a:p>
        </p:txBody>
      </p:sp>
      <p:sp>
        <p:nvSpPr>
          <p:cNvPr id="3" name="Content Placeholder 2"/>
          <p:cNvSpPr>
            <a:spLocks noGrp="1"/>
          </p:cNvSpPr>
          <p:nvPr>
            <p:ph idx="1"/>
          </p:nvPr>
        </p:nvSpPr>
        <p:spPr/>
        <p:txBody>
          <a:bodyPr/>
          <a:lstStyle/>
          <a:p>
            <a:pPr>
              <a:defRPr sz="2200"/>
            </a:pPr>
            <a:r>
              <a:rPr dirty="0"/>
              <a:t>A food worker arrives with a cough, </a:t>
            </a:r>
            <a:r>
              <a:rPr dirty="0" err="1"/>
              <a:t>jewellery</a:t>
            </a:r>
            <a:r>
              <a:rPr dirty="0"/>
              <a:t> on, and long painted nails.</a:t>
            </a:r>
          </a:p>
          <a:p>
            <a:pPr>
              <a:defRPr sz="2200"/>
            </a:pPr>
            <a:r>
              <a:rPr dirty="0"/>
              <a:t>• Identify the hygiene risks.</a:t>
            </a:r>
          </a:p>
          <a:p>
            <a:pPr>
              <a:defRPr sz="2200"/>
            </a:pPr>
            <a:r>
              <a:rPr dirty="0"/>
              <a:t>• What food safety hazards could occur?</a:t>
            </a:r>
          </a:p>
          <a:p>
            <a:pPr>
              <a:defRPr sz="2200"/>
            </a:pPr>
            <a:r>
              <a:rPr dirty="0"/>
              <a:t>• What actions should the supervisor take?</a:t>
            </a:r>
          </a:p>
          <a:p>
            <a:pPr>
              <a:defRPr sz="2200"/>
            </a:pPr>
            <a:r>
              <a:rPr dirty="0"/>
              <a:t>• What policies apply in this situation?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9298-C8E9-4CFE-B878-B4731ADF21D7}"/>
              </a:ext>
            </a:extLst>
          </p:cNvPr>
          <p:cNvSpPr>
            <a:spLocks noGrp="1"/>
          </p:cNvSpPr>
          <p:nvPr>
            <p:ph type="title"/>
          </p:nvPr>
        </p:nvSpPr>
        <p:spPr/>
        <p:txBody>
          <a:bodyPr/>
          <a:lstStyle/>
          <a:p>
            <a:r>
              <a:rPr lang="en-US" dirty="0"/>
              <a:t>The House of Food Safety Management Systems</a:t>
            </a:r>
            <a:endParaRPr lang="en-IE" dirty="0"/>
          </a:p>
        </p:txBody>
      </p:sp>
      <p:sp>
        <p:nvSpPr>
          <p:cNvPr id="3" name="Content Placeholder 2">
            <a:extLst>
              <a:ext uri="{FF2B5EF4-FFF2-40B4-BE49-F238E27FC236}">
                <a16:creationId xmlns:a16="http://schemas.microsoft.com/office/drawing/2014/main" id="{252739EA-B575-A4EB-ED79-A79B6F712506}"/>
              </a:ext>
            </a:extLst>
          </p:cNvPr>
          <p:cNvSpPr>
            <a:spLocks noGrp="1"/>
          </p:cNvSpPr>
          <p:nvPr>
            <p:ph idx="1"/>
          </p:nvPr>
        </p:nvSpPr>
        <p:spPr>
          <a:xfrm>
            <a:off x="838200" y="1825625"/>
            <a:ext cx="6243918" cy="4351338"/>
          </a:xfrm>
        </p:spPr>
        <p:txBody>
          <a:bodyPr/>
          <a:lstStyle/>
          <a:p>
            <a:r>
              <a:rPr lang="en-IE" dirty="0"/>
              <a:t>The Foundations. Pre Requisite Programmes (</a:t>
            </a:r>
            <a:r>
              <a:rPr lang="en-IE" dirty="0" err="1"/>
              <a:t>PRPs</a:t>
            </a:r>
            <a:r>
              <a:rPr lang="en-IE" dirty="0"/>
              <a:t>).</a:t>
            </a:r>
          </a:p>
          <a:p>
            <a:r>
              <a:rPr lang="en-US" dirty="0"/>
              <a:t>The Walls: HACCP Controls at Each Process Step</a:t>
            </a:r>
          </a:p>
          <a:p>
            <a:r>
              <a:rPr lang="en-US" dirty="0"/>
              <a:t>The Roof: Verification &amp; Maintenance of the HACCP Plan</a:t>
            </a:r>
            <a:endParaRPr lang="en-IE" dirty="0"/>
          </a:p>
        </p:txBody>
      </p:sp>
      <p:pic>
        <p:nvPicPr>
          <p:cNvPr id="4" name="Picture 3">
            <a:extLst>
              <a:ext uri="{FF2B5EF4-FFF2-40B4-BE49-F238E27FC236}">
                <a16:creationId xmlns:a16="http://schemas.microsoft.com/office/drawing/2014/main" id="{4BBB0559-9E7E-5CBF-EFA5-DF0FA510BF07}"/>
              </a:ext>
            </a:extLst>
          </p:cNvPr>
          <p:cNvPicPr>
            <a:picLocks noChangeAspect="1"/>
          </p:cNvPicPr>
          <p:nvPr/>
        </p:nvPicPr>
        <p:blipFill>
          <a:blip r:embed="rId3"/>
          <a:stretch>
            <a:fillRect/>
          </a:stretch>
        </p:blipFill>
        <p:spPr>
          <a:xfrm>
            <a:off x="7620000" y="1129273"/>
            <a:ext cx="4141693" cy="6212539"/>
          </a:xfrm>
          <a:prstGeom prst="rect">
            <a:avLst/>
          </a:prstGeom>
        </p:spPr>
      </p:pic>
    </p:spTree>
    <p:extLst>
      <p:ext uri="{BB962C8B-B14F-4D97-AF65-F5344CB8AC3E}">
        <p14:creationId xmlns:p14="http://schemas.microsoft.com/office/powerpoint/2010/main" val="131348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7C0B-8EA0-CA62-3632-47010CBF5240}"/>
              </a:ext>
            </a:extLst>
          </p:cNvPr>
          <p:cNvSpPr>
            <a:spLocks noGrp="1"/>
          </p:cNvSpPr>
          <p:nvPr>
            <p:ph type="title"/>
          </p:nvPr>
        </p:nvSpPr>
        <p:spPr/>
        <p:txBody>
          <a:bodyPr/>
          <a:lstStyle/>
          <a:p>
            <a:r>
              <a:rPr lang="en-IE" dirty="0"/>
              <a:t>Pre Requisite Programmes (</a:t>
            </a:r>
            <a:r>
              <a:rPr lang="en-IE" dirty="0" err="1"/>
              <a:t>PRPs</a:t>
            </a:r>
            <a:r>
              <a:rPr lang="en-IE" dirty="0"/>
              <a:t>)</a:t>
            </a:r>
          </a:p>
        </p:txBody>
      </p:sp>
      <p:sp>
        <p:nvSpPr>
          <p:cNvPr id="3" name="Content Placeholder 2">
            <a:extLst>
              <a:ext uri="{FF2B5EF4-FFF2-40B4-BE49-F238E27FC236}">
                <a16:creationId xmlns:a16="http://schemas.microsoft.com/office/drawing/2014/main" id="{4C67C87C-9312-3438-7741-D3DBCAE9E78F}"/>
              </a:ext>
            </a:extLst>
          </p:cNvPr>
          <p:cNvSpPr>
            <a:spLocks noGrp="1"/>
          </p:cNvSpPr>
          <p:nvPr>
            <p:ph idx="1"/>
          </p:nvPr>
        </p:nvSpPr>
        <p:spPr/>
        <p:txBody>
          <a:bodyPr>
            <a:normAutofit lnSpcReduction="10000"/>
          </a:bodyPr>
          <a:lstStyle/>
          <a:p>
            <a:r>
              <a:rPr lang="en-IE" dirty="0"/>
              <a:t>Personal Hygiene &amp; Training</a:t>
            </a:r>
          </a:p>
          <a:p>
            <a:r>
              <a:rPr lang="en-IE" dirty="0"/>
              <a:t>Cleaning &amp; Sanitation</a:t>
            </a:r>
          </a:p>
          <a:p>
            <a:r>
              <a:rPr lang="en-IE" dirty="0"/>
              <a:t>Layout and Design</a:t>
            </a:r>
          </a:p>
          <a:p>
            <a:r>
              <a:rPr lang="en-IE" dirty="0"/>
              <a:t>Services</a:t>
            </a:r>
          </a:p>
          <a:p>
            <a:r>
              <a:rPr lang="en-IE" dirty="0"/>
              <a:t>Water and Ice</a:t>
            </a:r>
          </a:p>
          <a:p>
            <a:r>
              <a:rPr lang="en-IE" dirty="0"/>
              <a:t>Pest Control</a:t>
            </a:r>
          </a:p>
          <a:p>
            <a:r>
              <a:rPr lang="en-IE" dirty="0"/>
              <a:t>Waste Management</a:t>
            </a:r>
          </a:p>
          <a:p>
            <a:r>
              <a:rPr lang="en-IE" dirty="0"/>
              <a:t>Suppliers &amp; Traceability</a:t>
            </a:r>
          </a:p>
          <a:p>
            <a:r>
              <a:rPr lang="en-IE" dirty="0"/>
              <a:t>Premises and Structure</a:t>
            </a:r>
          </a:p>
          <a:p>
            <a:pPr marL="0" indent="0">
              <a:buNone/>
            </a:pPr>
            <a:endParaRPr lang="en-IE" dirty="0"/>
          </a:p>
        </p:txBody>
      </p:sp>
      <p:pic>
        <p:nvPicPr>
          <p:cNvPr id="4" name="Picture 3">
            <a:extLst>
              <a:ext uri="{FF2B5EF4-FFF2-40B4-BE49-F238E27FC236}">
                <a16:creationId xmlns:a16="http://schemas.microsoft.com/office/drawing/2014/main" id="{96FB10D9-3657-8389-F0F7-CDD0DA5975E4}"/>
              </a:ext>
            </a:extLst>
          </p:cNvPr>
          <p:cNvPicPr>
            <a:picLocks noChangeAspect="1"/>
          </p:cNvPicPr>
          <p:nvPr/>
        </p:nvPicPr>
        <p:blipFill>
          <a:blip r:embed="rId3"/>
          <a:stretch>
            <a:fillRect/>
          </a:stretch>
        </p:blipFill>
        <p:spPr>
          <a:xfrm>
            <a:off x="8483600" y="1524000"/>
            <a:ext cx="3556000" cy="5334000"/>
          </a:xfrm>
          <a:prstGeom prst="rect">
            <a:avLst/>
          </a:prstGeom>
        </p:spPr>
      </p:pic>
    </p:spTree>
    <p:extLst>
      <p:ext uri="{BB962C8B-B14F-4D97-AF65-F5344CB8AC3E}">
        <p14:creationId xmlns:p14="http://schemas.microsoft.com/office/powerpoint/2010/main" val="283965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CD35-659B-038F-052E-64923CD61D9D}"/>
              </a:ext>
            </a:extLst>
          </p:cNvPr>
          <p:cNvSpPr>
            <a:spLocks noGrp="1"/>
          </p:cNvSpPr>
          <p:nvPr>
            <p:ph type="title"/>
          </p:nvPr>
        </p:nvSpPr>
        <p:spPr/>
        <p:txBody>
          <a:bodyPr/>
          <a:lstStyle/>
          <a:p>
            <a:r>
              <a:rPr lang="en-IE" dirty="0"/>
              <a:t>The 7 HACCP Codex Principles</a:t>
            </a:r>
          </a:p>
        </p:txBody>
      </p:sp>
      <p:sp>
        <p:nvSpPr>
          <p:cNvPr id="3" name="Content Placeholder 2">
            <a:extLst>
              <a:ext uri="{FF2B5EF4-FFF2-40B4-BE49-F238E27FC236}">
                <a16:creationId xmlns:a16="http://schemas.microsoft.com/office/drawing/2014/main" id="{49D12C2E-4DAE-5B78-A613-81E15A3015E0}"/>
              </a:ext>
            </a:extLst>
          </p:cNvPr>
          <p:cNvSpPr>
            <a:spLocks noGrp="1"/>
          </p:cNvSpPr>
          <p:nvPr>
            <p:ph idx="1"/>
          </p:nvPr>
        </p:nvSpPr>
        <p:spPr/>
        <p:txBody>
          <a:bodyPr/>
          <a:lstStyle/>
          <a:p>
            <a:pPr marL="0" indent="0">
              <a:buNone/>
            </a:pPr>
            <a:r>
              <a:rPr lang="en-US" dirty="0"/>
              <a:t>1. Conduct a Hazard Analysis</a:t>
            </a:r>
          </a:p>
          <a:p>
            <a:pPr marL="0" indent="0">
              <a:buNone/>
            </a:pPr>
            <a:r>
              <a:rPr lang="en-US" dirty="0"/>
              <a:t>2. Identify Critical Control Points (</a:t>
            </a:r>
            <a:r>
              <a:rPr lang="en-US" dirty="0" err="1"/>
              <a:t>CCPs</a:t>
            </a:r>
            <a:r>
              <a:rPr lang="en-US" dirty="0"/>
              <a:t>)</a:t>
            </a:r>
          </a:p>
          <a:p>
            <a:pPr marL="0" indent="0">
              <a:buNone/>
            </a:pPr>
            <a:r>
              <a:rPr lang="en-IE" dirty="0"/>
              <a:t>3. Establish Critical Limits</a:t>
            </a:r>
          </a:p>
          <a:p>
            <a:pPr marL="0" indent="0">
              <a:buNone/>
            </a:pPr>
            <a:r>
              <a:rPr lang="en-IE" dirty="0"/>
              <a:t>4. Establish Monitoring Procedures</a:t>
            </a:r>
          </a:p>
          <a:p>
            <a:pPr marL="0" indent="0">
              <a:buNone/>
            </a:pPr>
            <a:r>
              <a:rPr lang="en-IE" dirty="0"/>
              <a:t>5. Establish Corrective Actions</a:t>
            </a:r>
          </a:p>
          <a:p>
            <a:pPr marL="0" indent="0">
              <a:buNone/>
            </a:pPr>
            <a:r>
              <a:rPr lang="en-IE" dirty="0"/>
              <a:t>6. Establish Verification Procedures</a:t>
            </a:r>
          </a:p>
          <a:p>
            <a:pPr marL="0" indent="0">
              <a:buNone/>
            </a:pPr>
            <a:r>
              <a:rPr lang="en-IE" dirty="0"/>
              <a:t>7. Establish Record Keeping</a:t>
            </a:r>
          </a:p>
        </p:txBody>
      </p:sp>
      <p:pic>
        <p:nvPicPr>
          <p:cNvPr id="4" name="Picture 3">
            <a:extLst>
              <a:ext uri="{FF2B5EF4-FFF2-40B4-BE49-F238E27FC236}">
                <a16:creationId xmlns:a16="http://schemas.microsoft.com/office/drawing/2014/main" id="{774BA9C5-04D7-E99F-AD16-BCBB8888D1C5}"/>
              </a:ext>
            </a:extLst>
          </p:cNvPr>
          <p:cNvPicPr>
            <a:picLocks noChangeAspect="1"/>
          </p:cNvPicPr>
          <p:nvPr/>
        </p:nvPicPr>
        <p:blipFill>
          <a:blip r:embed="rId3"/>
          <a:stretch>
            <a:fillRect/>
          </a:stretch>
        </p:blipFill>
        <p:spPr>
          <a:xfrm>
            <a:off x="8458200" y="1334294"/>
            <a:ext cx="3733800" cy="5600700"/>
          </a:xfrm>
          <a:prstGeom prst="rect">
            <a:avLst/>
          </a:prstGeom>
        </p:spPr>
      </p:pic>
    </p:spTree>
    <p:extLst>
      <p:ext uri="{BB962C8B-B14F-4D97-AF65-F5344CB8AC3E}">
        <p14:creationId xmlns:p14="http://schemas.microsoft.com/office/powerpoint/2010/main" val="56569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7710-1211-5D51-851E-8181BDB4FAEE}"/>
              </a:ext>
            </a:extLst>
          </p:cNvPr>
          <p:cNvSpPr>
            <a:spLocks noGrp="1"/>
          </p:cNvSpPr>
          <p:nvPr>
            <p:ph type="title"/>
          </p:nvPr>
        </p:nvSpPr>
        <p:spPr/>
        <p:txBody>
          <a:bodyPr/>
          <a:lstStyle/>
          <a:p>
            <a:r>
              <a:rPr lang="en-US" dirty="0"/>
              <a:t>Documents Versus Records in Food Safety</a:t>
            </a:r>
            <a:endParaRPr lang="en-IE" dirty="0"/>
          </a:p>
        </p:txBody>
      </p:sp>
      <p:sp>
        <p:nvSpPr>
          <p:cNvPr id="3" name="Content Placeholder 2">
            <a:extLst>
              <a:ext uri="{FF2B5EF4-FFF2-40B4-BE49-F238E27FC236}">
                <a16:creationId xmlns:a16="http://schemas.microsoft.com/office/drawing/2014/main" id="{727E5450-AD3A-64B7-F7BB-0E889CC511AB}"/>
              </a:ext>
            </a:extLst>
          </p:cNvPr>
          <p:cNvSpPr>
            <a:spLocks noGrp="1"/>
          </p:cNvSpPr>
          <p:nvPr>
            <p:ph idx="1"/>
          </p:nvPr>
        </p:nvSpPr>
        <p:spPr/>
        <p:txBody>
          <a:bodyPr/>
          <a:lstStyle/>
          <a:p>
            <a:pPr marL="0" indent="0">
              <a:buNone/>
            </a:pPr>
            <a:r>
              <a:rPr lang="en-US" b="1" dirty="0"/>
              <a:t>Documents</a:t>
            </a:r>
          </a:p>
          <a:p>
            <a:pPr marL="0" indent="0">
              <a:buNone/>
            </a:pPr>
            <a:r>
              <a:rPr lang="en-US" dirty="0"/>
              <a:t>Documents are plans, procedures, and instructions</a:t>
            </a:r>
          </a:p>
          <a:p>
            <a:pPr marL="0" indent="0">
              <a:buNone/>
            </a:pPr>
            <a:r>
              <a:rPr lang="en-IE" b="1" dirty="0"/>
              <a:t>Records</a:t>
            </a:r>
          </a:p>
          <a:p>
            <a:pPr marL="0" indent="0">
              <a:buNone/>
            </a:pPr>
            <a:r>
              <a:rPr lang="en-US" dirty="0"/>
              <a:t>Records are proof that something was done</a:t>
            </a:r>
            <a:endParaRPr lang="en-IE" dirty="0"/>
          </a:p>
        </p:txBody>
      </p:sp>
    </p:spTree>
    <p:extLst>
      <p:ext uri="{BB962C8B-B14F-4D97-AF65-F5344CB8AC3E}">
        <p14:creationId xmlns:p14="http://schemas.microsoft.com/office/powerpoint/2010/main" val="414745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36AADD-3F9A-9804-B342-642152AD1625}"/>
              </a:ext>
            </a:extLst>
          </p:cNvPr>
          <p:cNvPicPr>
            <a:picLocks noGrp="1" noChangeAspect="1"/>
          </p:cNvPicPr>
          <p:nvPr>
            <p:ph idx="1"/>
          </p:nvPr>
        </p:nvPicPr>
        <p:blipFill>
          <a:blip r:embed="rId3"/>
          <a:stretch>
            <a:fillRect/>
          </a:stretch>
        </p:blipFill>
        <p:spPr>
          <a:xfrm>
            <a:off x="4645554" y="1825625"/>
            <a:ext cx="3530260" cy="5295390"/>
          </a:xfrm>
          <a:prstGeom prst="rect">
            <a:avLst/>
          </a:prstGeom>
        </p:spPr>
      </p:pic>
      <p:pic>
        <p:nvPicPr>
          <p:cNvPr id="5" name="Picture 4">
            <a:extLst>
              <a:ext uri="{FF2B5EF4-FFF2-40B4-BE49-F238E27FC236}">
                <a16:creationId xmlns:a16="http://schemas.microsoft.com/office/drawing/2014/main" id="{8DA906B1-C3F5-7F13-7BD0-413442C6DA7B}"/>
              </a:ext>
            </a:extLst>
          </p:cNvPr>
          <p:cNvPicPr>
            <a:picLocks noChangeAspect="1"/>
          </p:cNvPicPr>
          <p:nvPr/>
        </p:nvPicPr>
        <p:blipFill>
          <a:blip r:embed="rId4"/>
          <a:stretch>
            <a:fillRect/>
          </a:stretch>
        </p:blipFill>
        <p:spPr>
          <a:xfrm>
            <a:off x="666460" y="1464631"/>
            <a:ext cx="3349728" cy="5393369"/>
          </a:xfrm>
          <a:prstGeom prst="rect">
            <a:avLst/>
          </a:prstGeom>
        </p:spPr>
      </p:pic>
    </p:spTree>
    <p:extLst>
      <p:ext uri="{BB962C8B-B14F-4D97-AF65-F5344CB8AC3E}">
        <p14:creationId xmlns:p14="http://schemas.microsoft.com/office/powerpoint/2010/main" val="3315601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Unit 2 Recap Questions</a:t>
            </a:r>
          </a:p>
        </p:txBody>
      </p:sp>
      <p:sp>
        <p:nvSpPr>
          <p:cNvPr id="3" name="Content Placeholder 2"/>
          <p:cNvSpPr>
            <a:spLocks noGrp="1"/>
          </p:cNvSpPr>
          <p:nvPr>
            <p:ph idx="1"/>
          </p:nvPr>
        </p:nvSpPr>
        <p:spPr/>
        <p:txBody>
          <a:bodyPr/>
          <a:lstStyle/>
          <a:p>
            <a:pPr marL="0" indent="0">
              <a:buNone/>
              <a:defRPr sz="2200"/>
            </a:pPr>
            <a:r>
              <a:rPr dirty="0"/>
              <a:t>1. What does HACCP stand for?</a:t>
            </a:r>
          </a:p>
          <a:p>
            <a:pPr marL="0" indent="0">
              <a:buNone/>
              <a:defRPr sz="2200"/>
            </a:pPr>
            <a:r>
              <a:rPr dirty="0"/>
              <a:t>2. Name two Pre-Requisite Programmes (PRPs).</a:t>
            </a:r>
          </a:p>
          <a:p>
            <a:pPr marL="0" indent="0">
              <a:buNone/>
              <a:defRPr sz="2200"/>
            </a:pPr>
            <a:r>
              <a:rPr dirty="0"/>
              <a:t>3. What is a Critical Control Point (CCP)?</a:t>
            </a:r>
          </a:p>
          <a:p>
            <a:pPr marL="0" indent="0">
              <a:buNone/>
              <a:defRPr sz="2200"/>
            </a:pPr>
            <a:r>
              <a:rPr dirty="0"/>
              <a:t>4. Why are records important in food safety?</a:t>
            </a:r>
          </a:p>
          <a:p>
            <a:pPr marL="0" indent="0">
              <a:buNone/>
              <a:defRPr sz="2200"/>
            </a:pPr>
            <a:r>
              <a:rPr dirty="0"/>
              <a:t>5. Give one example of a corrective action.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Unit 2 HACCP Scenario</a:t>
            </a:r>
          </a:p>
        </p:txBody>
      </p:sp>
      <p:sp>
        <p:nvSpPr>
          <p:cNvPr id="3" name="Content Placeholder 2"/>
          <p:cNvSpPr>
            <a:spLocks noGrp="1"/>
          </p:cNvSpPr>
          <p:nvPr>
            <p:ph idx="1"/>
          </p:nvPr>
        </p:nvSpPr>
        <p:spPr/>
        <p:txBody>
          <a:bodyPr/>
          <a:lstStyle/>
          <a:p>
            <a:pPr>
              <a:defRPr sz="2200"/>
            </a:pPr>
            <a:r>
              <a:rPr dirty="0"/>
              <a:t>A fridge temperature is recorded at 10°C during service.</a:t>
            </a:r>
          </a:p>
          <a:p>
            <a:pPr marL="0" indent="0">
              <a:buNone/>
              <a:defRPr sz="2200"/>
            </a:pPr>
            <a:r>
              <a:rPr dirty="0"/>
              <a:t>• Identify the hazard.</a:t>
            </a:r>
          </a:p>
          <a:p>
            <a:pPr marL="0" indent="0">
              <a:buNone/>
              <a:defRPr sz="2200"/>
            </a:pPr>
            <a:r>
              <a:rPr dirty="0"/>
              <a:t>• Is this a CCP issue?</a:t>
            </a:r>
          </a:p>
          <a:p>
            <a:pPr marL="0" indent="0">
              <a:buNone/>
              <a:defRPr sz="2200"/>
            </a:pPr>
            <a:r>
              <a:rPr dirty="0"/>
              <a:t>• What corrective action should staff take?</a:t>
            </a:r>
          </a:p>
          <a:p>
            <a:pPr marL="0" indent="0">
              <a:buNone/>
              <a:defRPr sz="2200"/>
            </a:pPr>
            <a:r>
              <a:rPr dirty="0"/>
              <a:t>• What record should be completed?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3970</Words>
  <Application>Microsoft Office PowerPoint</Application>
  <PresentationFormat>Widescreen</PresentationFormat>
  <Paragraphs>373</Paragraphs>
  <Slides>21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Times New Roman</vt:lpstr>
      <vt:lpstr>Office Theme</vt:lpstr>
      <vt:lpstr>Unit 2 Introduction to HACCP</vt:lpstr>
      <vt:lpstr>Introduction to HACCP</vt:lpstr>
      <vt:lpstr>The House of Food Safety Management Systems</vt:lpstr>
      <vt:lpstr>Pre Requisite Programmes (PRPs)</vt:lpstr>
      <vt:lpstr>The 7 HACCP Codex Principles</vt:lpstr>
      <vt:lpstr>Documents Versus Records in Food Safety</vt:lpstr>
      <vt:lpstr>PowerPoint Presentation</vt:lpstr>
      <vt:lpstr>Unit 2 Recap Questions</vt:lpstr>
      <vt:lpstr>Unit 2 HACCP Scenario</vt:lpstr>
      <vt:lpstr>Unit 3 Personal Hygiene</vt:lpstr>
      <vt:lpstr>Conditions That Must Be Reported </vt:lpstr>
      <vt:lpstr>Personal Hygiene &amp; Fitness to Work </vt:lpstr>
      <vt:lpstr>Protective Clothing &amp; Uniforms</vt:lpstr>
      <vt:lpstr>Correct Sequence When Putting on a Uniform</vt:lpstr>
      <vt:lpstr>Hand Washing Facilities</vt:lpstr>
      <vt:lpstr>Hand Washing Technique</vt:lpstr>
      <vt:lpstr>Disposable Gloves</vt:lpstr>
      <vt:lpstr>Hand Sanitisers</vt:lpstr>
      <vt:lpstr>Personal Hygiene Policy </vt:lpstr>
      <vt:lpstr>Unit 3 Recap Questions</vt:lpstr>
      <vt:lpstr>Unit 3 Personal Hygiene Scenario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Sean Kelleher</dc:creator>
  <cp:lastModifiedBy>Sean Kelleher</cp:lastModifiedBy>
  <cp:revision>5</cp:revision>
  <dcterms:created xsi:type="dcterms:W3CDTF">2026-02-03T11:36:15Z</dcterms:created>
  <dcterms:modified xsi:type="dcterms:W3CDTF">2026-05-18T08:57:46Z</dcterms:modified>
</cp:coreProperties>
</file>