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80" r:id="rId6"/>
    <p:sldId id="281"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82" r:id="rId23"/>
    <p:sldId id="283" r:id="rId24"/>
    <p:sldId id="276"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514F1C-E80C-495E-B7F8-8EA7F055F3F0}" v="97" dt="2026-05-18T09:14:43.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52864" autoAdjust="0"/>
  </p:normalViewPr>
  <p:slideViewPr>
    <p:cSldViewPr snapToGrid="0">
      <p:cViewPr varScale="1">
        <p:scale>
          <a:sx n="58" d="100"/>
          <a:sy n="58" d="100"/>
        </p:scale>
        <p:origin x="10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Kelleher" userId="17a24dc8bb8dc661" providerId="LiveId" clId="{E8328044-964F-4E8B-991B-4425056F1751}"/>
    <pc:docChg chg="custSel delSld modSld">
      <pc:chgData name="Sean Kelleher" userId="17a24dc8bb8dc661" providerId="LiveId" clId="{E8328044-964F-4E8B-991B-4425056F1751}" dt="2026-05-18T09:14:49.035" v="228" actId="962"/>
      <pc:docMkLst>
        <pc:docMk/>
      </pc:docMkLst>
      <pc:sldChg chg="modSp mod">
        <pc:chgData name="Sean Kelleher" userId="17a24dc8bb8dc661" providerId="LiveId" clId="{E8328044-964F-4E8B-991B-4425056F1751}" dt="2026-05-18T09:02:06.214" v="86" actId="20577"/>
        <pc:sldMkLst>
          <pc:docMk/>
          <pc:sldMk cId="2411565688" sldId="257"/>
        </pc:sldMkLst>
        <pc:spChg chg="mod">
          <ac:chgData name="Sean Kelleher" userId="17a24dc8bb8dc661" providerId="LiveId" clId="{E8328044-964F-4E8B-991B-4425056F1751}" dt="2026-05-18T09:02:06.214" v="86" actId="20577"/>
          <ac:spMkLst>
            <pc:docMk/>
            <pc:sldMk cId="2411565688" sldId="257"/>
            <ac:spMk id="3" creationId="{2A575822-76A9-F44D-94BF-F65408FBCCDA}"/>
          </ac:spMkLst>
        </pc:spChg>
      </pc:sldChg>
      <pc:sldChg chg="addSp modSp mod modAnim">
        <pc:chgData name="Sean Kelleher" userId="17a24dc8bb8dc661" providerId="LiveId" clId="{E8328044-964F-4E8B-991B-4425056F1751}" dt="2026-05-18T09:04:35" v="90" actId="962"/>
        <pc:sldMkLst>
          <pc:docMk/>
          <pc:sldMk cId="53129449" sldId="259"/>
        </pc:sldMkLst>
        <pc:picChg chg="add mod">
          <ac:chgData name="Sean Kelleher" userId="17a24dc8bb8dc661" providerId="LiveId" clId="{E8328044-964F-4E8B-991B-4425056F1751}" dt="2026-05-18T09:04:35" v="90" actId="962"/>
          <ac:picMkLst>
            <pc:docMk/>
            <pc:sldMk cId="53129449" sldId="259"/>
            <ac:picMk id="5" creationId="{2FD187E4-B5E5-D389-C4A9-EFB2B73CCCF2}"/>
          </ac:picMkLst>
        </pc:picChg>
      </pc:sldChg>
      <pc:sldChg chg="modSp del mod">
        <pc:chgData name="Sean Kelleher" userId="17a24dc8bb8dc661" providerId="LiveId" clId="{E8328044-964F-4E8B-991B-4425056F1751}" dt="2026-05-18T09:07:16.666" v="103" actId="2696"/>
        <pc:sldMkLst>
          <pc:docMk/>
          <pc:sldMk cId="4179160025" sldId="260"/>
        </pc:sldMkLst>
        <pc:spChg chg="mod">
          <ac:chgData name="Sean Kelleher" userId="17a24dc8bb8dc661" providerId="LiveId" clId="{E8328044-964F-4E8B-991B-4425056F1751}" dt="2026-05-18T08:48:04.949" v="7" actId="1076"/>
          <ac:spMkLst>
            <pc:docMk/>
            <pc:sldMk cId="4179160025" sldId="260"/>
            <ac:spMk id="3" creationId="{231C13A5-8E10-FF9D-D443-701EB9EEBA5A}"/>
          </ac:spMkLst>
        </pc:spChg>
        <pc:spChg chg="mod">
          <ac:chgData name="Sean Kelleher" userId="17a24dc8bb8dc661" providerId="LiveId" clId="{E8328044-964F-4E8B-991B-4425056F1751}" dt="2026-05-18T08:48:13.319" v="14" actId="20577"/>
          <ac:spMkLst>
            <pc:docMk/>
            <pc:sldMk cId="4179160025" sldId="260"/>
            <ac:spMk id="4" creationId="{734E71E7-2DFA-46DE-BDA0-C70638CDC7B4}"/>
          </ac:spMkLst>
        </pc:spChg>
        <pc:spChg chg="mod">
          <ac:chgData name="Sean Kelleher" userId="17a24dc8bb8dc661" providerId="LiveId" clId="{E8328044-964F-4E8B-991B-4425056F1751}" dt="2026-05-18T08:48:27.115" v="32" actId="20577"/>
          <ac:spMkLst>
            <pc:docMk/>
            <pc:sldMk cId="4179160025" sldId="260"/>
            <ac:spMk id="6" creationId="{FB3920A6-AAB7-6593-186F-9A4CDD20CB9F}"/>
          </ac:spMkLst>
        </pc:spChg>
      </pc:sldChg>
      <pc:sldChg chg="addSp modSp mod modAnim">
        <pc:chgData name="Sean Kelleher" userId="17a24dc8bb8dc661" providerId="LiveId" clId="{E8328044-964F-4E8B-991B-4425056F1751}" dt="2026-05-18T09:07:31.932" v="108" actId="1076"/>
        <pc:sldMkLst>
          <pc:docMk/>
          <pc:sldMk cId="898091762" sldId="261"/>
        </pc:sldMkLst>
        <pc:picChg chg="add mod">
          <ac:chgData name="Sean Kelleher" userId="17a24dc8bb8dc661" providerId="LiveId" clId="{E8328044-964F-4E8B-991B-4425056F1751}" dt="2026-05-18T09:07:31.932" v="108" actId="1076"/>
          <ac:picMkLst>
            <pc:docMk/>
            <pc:sldMk cId="898091762" sldId="261"/>
            <ac:picMk id="5" creationId="{32D12E62-BB70-6660-7C23-0EABF71CD4B8}"/>
          </ac:picMkLst>
        </pc:picChg>
      </pc:sldChg>
      <pc:sldChg chg="addSp modSp mod modAnim">
        <pc:chgData name="Sean Kelleher" userId="17a24dc8bb8dc661" providerId="LiveId" clId="{E8328044-964F-4E8B-991B-4425056F1751}" dt="2026-05-18T09:07:50.861" v="112" actId="1076"/>
        <pc:sldMkLst>
          <pc:docMk/>
          <pc:sldMk cId="2277673008" sldId="262"/>
        </pc:sldMkLst>
        <pc:picChg chg="add mod">
          <ac:chgData name="Sean Kelleher" userId="17a24dc8bb8dc661" providerId="LiveId" clId="{E8328044-964F-4E8B-991B-4425056F1751}" dt="2026-05-18T09:07:50.861" v="112" actId="1076"/>
          <ac:picMkLst>
            <pc:docMk/>
            <pc:sldMk cId="2277673008" sldId="262"/>
            <ac:picMk id="5" creationId="{18507EB4-08B6-E738-799A-574B2431DAA0}"/>
          </ac:picMkLst>
        </pc:picChg>
      </pc:sldChg>
      <pc:sldChg chg="addSp modSp mod modAnim">
        <pc:chgData name="Sean Kelleher" userId="17a24dc8bb8dc661" providerId="LiveId" clId="{E8328044-964F-4E8B-991B-4425056F1751}" dt="2026-05-18T09:08:45.732" v="128" actId="1076"/>
        <pc:sldMkLst>
          <pc:docMk/>
          <pc:sldMk cId="2056025828" sldId="263"/>
        </pc:sldMkLst>
        <pc:picChg chg="add mod">
          <ac:chgData name="Sean Kelleher" userId="17a24dc8bb8dc661" providerId="LiveId" clId="{E8328044-964F-4E8B-991B-4425056F1751}" dt="2026-05-18T09:08:10.444" v="116" actId="1076"/>
          <ac:picMkLst>
            <pc:docMk/>
            <pc:sldMk cId="2056025828" sldId="263"/>
            <ac:picMk id="5" creationId="{776C7AD5-E980-392E-B800-C7EDE2F61026}"/>
          </ac:picMkLst>
        </pc:picChg>
        <pc:picChg chg="add mod">
          <ac:chgData name="Sean Kelleher" userId="17a24dc8bb8dc661" providerId="LiveId" clId="{E8328044-964F-4E8B-991B-4425056F1751}" dt="2026-05-18T09:08:24.572" v="120" actId="1076"/>
          <ac:picMkLst>
            <pc:docMk/>
            <pc:sldMk cId="2056025828" sldId="263"/>
            <ac:picMk id="7" creationId="{35D6CAA5-F8DF-43F1-A002-A6DC745D6ED8}"/>
          </ac:picMkLst>
        </pc:picChg>
        <pc:picChg chg="add mod">
          <ac:chgData name="Sean Kelleher" userId="17a24dc8bb8dc661" providerId="LiveId" clId="{E8328044-964F-4E8B-991B-4425056F1751}" dt="2026-05-18T09:08:34.828" v="124" actId="1076"/>
          <ac:picMkLst>
            <pc:docMk/>
            <pc:sldMk cId="2056025828" sldId="263"/>
            <ac:picMk id="9" creationId="{504C36D1-98A3-0590-D2F3-5A9157C676F1}"/>
          </ac:picMkLst>
        </pc:picChg>
        <pc:picChg chg="add mod">
          <ac:chgData name="Sean Kelleher" userId="17a24dc8bb8dc661" providerId="LiveId" clId="{E8328044-964F-4E8B-991B-4425056F1751}" dt="2026-05-18T09:08:45.732" v="128" actId="1076"/>
          <ac:picMkLst>
            <pc:docMk/>
            <pc:sldMk cId="2056025828" sldId="263"/>
            <ac:picMk id="11" creationId="{610724EE-8ACB-28CF-B9FA-5A1701BEE29C}"/>
          </ac:picMkLst>
        </pc:picChg>
      </pc:sldChg>
      <pc:sldChg chg="addSp modSp mod modAnim">
        <pc:chgData name="Sean Kelleher" userId="17a24dc8bb8dc661" providerId="LiveId" clId="{E8328044-964F-4E8B-991B-4425056F1751}" dt="2026-05-18T09:09:00.232" v="132" actId="962"/>
        <pc:sldMkLst>
          <pc:docMk/>
          <pc:sldMk cId="3432586247" sldId="264"/>
        </pc:sldMkLst>
        <pc:picChg chg="add mod">
          <ac:chgData name="Sean Kelleher" userId="17a24dc8bb8dc661" providerId="LiveId" clId="{E8328044-964F-4E8B-991B-4425056F1751}" dt="2026-05-18T09:09:00.232" v="132" actId="962"/>
          <ac:picMkLst>
            <pc:docMk/>
            <pc:sldMk cId="3432586247" sldId="264"/>
            <ac:picMk id="5" creationId="{4B72DCF0-D31C-A327-D9F9-EFC1BD978059}"/>
          </ac:picMkLst>
        </pc:picChg>
      </pc:sldChg>
      <pc:sldChg chg="addSp modSp mod modAnim">
        <pc:chgData name="Sean Kelleher" userId="17a24dc8bb8dc661" providerId="LiveId" clId="{E8328044-964F-4E8B-991B-4425056F1751}" dt="2026-05-18T09:09:15.362" v="136" actId="962"/>
        <pc:sldMkLst>
          <pc:docMk/>
          <pc:sldMk cId="401084506" sldId="265"/>
        </pc:sldMkLst>
        <pc:picChg chg="add mod">
          <ac:chgData name="Sean Kelleher" userId="17a24dc8bb8dc661" providerId="LiveId" clId="{E8328044-964F-4E8B-991B-4425056F1751}" dt="2026-05-18T09:09:15.362" v="136" actId="962"/>
          <ac:picMkLst>
            <pc:docMk/>
            <pc:sldMk cId="401084506" sldId="265"/>
            <ac:picMk id="5" creationId="{777D3FE9-17BC-70FA-9A66-BC3E25D151B8}"/>
          </ac:picMkLst>
        </pc:picChg>
      </pc:sldChg>
      <pc:sldChg chg="addSp modSp mod modAnim">
        <pc:chgData name="Sean Kelleher" userId="17a24dc8bb8dc661" providerId="LiveId" clId="{E8328044-964F-4E8B-991B-4425056F1751}" dt="2026-05-18T09:09:32.097" v="140" actId="962"/>
        <pc:sldMkLst>
          <pc:docMk/>
          <pc:sldMk cId="3647680805" sldId="266"/>
        </pc:sldMkLst>
        <pc:picChg chg="add mod">
          <ac:chgData name="Sean Kelleher" userId="17a24dc8bb8dc661" providerId="LiveId" clId="{E8328044-964F-4E8B-991B-4425056F1751}" dt="2026-05-18T09:09:32.097" v="140" actId="962"/>
          <ac:picMkLst>
            <pc:docMk/>
            <pc:sldMk cId="3647680805" sldId="266"/>
            <ac:picMk id="5" creationId="{6F1949D9-B3DD-B675-C003-ECA6F8813C8E}"/>
          </ac:picMkLst>
        </pc:picChg>
      </pc:sldChg>
      <pc:sldChg chg="addSp modSp mod modAnim">
        <pc:chgData name="Sean Kelleher" userId="17a24dc8bb8dc661" providerId="LiveId" clId="{E8328044-964F-4E8B-991B-4425056F1751}" dt="2026-05-18T09:09:53.398" v="144" actId="962"/>
        <pc:sldMkLst>
          <pc:docMk/>
          <pc:sldMk cId="2287488687" sldId="268"/>
        </pc:sldMkLst>
        <pc:picChg chg="add mod">
          <ac:chgData name="Sean Kelleher" userId="17a24dc8bb8dc661" providerId="LiveId" clId="{E8328044-964F-4E8B-991B-4425056F1751}" dt="2026-05-18T09:09:53.398" v="144" actId="962"/>
          <ac:picMkLst>
            <pc:docMk/>
            <pc:sldMk cId="2287488687" sldId="268"/>
            <ac:picMk id="5" creationId="{24D50FD8-BB13-6BD2-D8EA-3559B72D7E15}"/>
          </ac:picMkLst>
        </pc:picChg>
      </pc:sldChg>
      <pc:sldChg chg="addSp modSp mod">
        <pc:chgData name="Sean Kelleher" userId="17a24dc8bb8dc661" providerId="LiveId" clId="{E8328044-964F-4E8B-991B-4425056F1751}" dt="2026-05-18T09:10:10.550" v="148" actId="962"/>
        <pc:sldMkLst>
          <pc:docMk/>
          <pc:sldMk cId="4279232537" sldId="269"/>
        </pc:sldMkLst>
        <pc:picChg chg="add mod">
          <ac:chgData name="Sean Kelleher" userId="17a24dc8bb8dc661" providerId="LiveId" clId="{E8328044-964F-4E8B-991B-4425056F1751}" dt="2026-05-18T09:10:10.550" v="148" actId="962"/>
          <ac:picMkLst>
            <pc:docMk/>
            <pc:sldMk cId="4279232537" sldId="269"/>
            <ac:picMk id="5" creationId="{51A433D9-538A-7028-F06E-2A05DC01F642}"/>
          </ac:picMkLst>
        </pc:picChg>
      </pc:sldChg>
      <pc:sldChg chg="addSp modSp mod modAnim">
        <pc:chgData name="Sean Kelleher" userId="17a24dc8bb8dc661" providerId="LiveId" clId="{E8328044-964F-4E8B-991B-4425056F1751}" dt="2026-05-18T09:10:29.601" v="152" actId="962"/>
        <pc:sldMkLst>
          <pc:docMk/>
          <pc:sldMk cId="2398029659" sldId="270"/>
        </pc:sldMkLst>
        <pc:picChg chg="add mod">
          <ac:chgData name="Sean Kelleher" userId="17a24dc8bb8dc661" providerId="LiveId" clId="{E8328044-964F-4E8B-991B-4425056F1751}" dt="2026-05-18T09:10:29.601" v="152" actId="962"/>
          <ac:picMkLst>
            <pc:docMk/>
            <pc:sldMk cId="2398029659" sldId="270"/>
            <ac:picMk id="5" creationId="{6A55C3DD-9A05-B37C-BC49-452D3864EAE0}"/>
          </ac:picMkLst>
        </pc:picChg>
      </pc:sldChg>
      <pc:sldChg chg="addSp modSp mod modAnim">
        <pc:chgData name="Sean Kelleher" userId="17a24dc8bb8dc661" providerId="LiveId" clId="{E8328044-964F-4E8B-991B-4425056F1751}" dt="2026-05-18T09:10:54.692" v="160" actId="1076"/>
        <pc:sldMkLst>
          <pc:docMk/>
          <pc:sldMk cId="1030839902" sldId="271"/>
        </pc:sldMkLst>
        <pc:picChg chg="add mod">
          <ac:chgData name="Sean Kelleher" userId="17a24dc8bb8dc661" providerId="LiveId" clId="{E8328044-964F-4E8B-991B-4425056F1751}" dt="2026-05-18T09:10:54.692" v="160" actId="1076"/>
          <ac:picMkLst>
            <pc:docMk/>
            <pc:sldMk cId="1030839902" sldId="271"/>
            <ac:picMk id="5" creationId="{F0953E1F-DBAB-AD1A-7D82-4E98DA7D9D3D}"/>
          </ac:picMkLst>
        </pc:picChg>
      </pc:sldChg>
      <pc:sldChg chg="addSp modSp mod modAnim">
        <pc:chgData name="Sean Kelleher" userId="17a24dc8bb8dc661" providerId="LiveId" clId="{E8328044-964F-4E8B-991B-4425056F1751}" dt="2026-05-18T09:11:34.028" v="167" actId="14100"/>
        <pc:sldMkLst>
          <pc:docMk/>
          <pc:sldMk cId="1771637149" sldId="272"/>
        </pc:sldMkLst>
        <pc:spChg chg="mod">
          <ac:chgData name="Sean Kelleher" userId="17a24dc8bb8dc661" providerId="LiveId" clId="{E8328044-964F-4E8B-991B-4425056F1751}" dt="2026-05-18T09:11:25.108" v="166" actId="20577"/>
          <ac:spMkLst>
            <pc:docMk/>
            <pc:sldMk cId="1771637149" sldId="272"/>
            <ac:spMk id="3" creationId="{73EA7142-09CA-45C4-CEB7-E7C05EE6A77B}"/>
          </ac:spMkLst>
        </pc:spChg>
        <pc:picChg chg="add mod">
          <ac:chgData name="Sean Kelleher" userId="17a24dc8bb8dc661" providerId="LiveId" clId="{E8328044-964F-4E8B-991B-4425056F1751}" dt="2026-05-18T09:11:34.028" v="167" actId="14100"/>
          <ac:picMkLst>
            <pc:docMk/>
            <pc:sldMk cId="1771637149" sldId="272"/>
            <ac:picMk id="5" creationId="{D6DC9E81-6369-345D-A940-27A410CD5A0A}"/>
          </ac:picMkLst>
        </pc:picChg>
      </pc:sldChg>
      <pc:sldChg chg="addSp modSp mod">
        <pc:chgData name="Sean Kelleher" userId="17a24dc8bb8dc661" providerId="LiveId" clId="{E8328044-964F-4E8B-991B-4425056F1751}" dt="2026-05-18T09:11:55.891" v="171" actId="962"/>
        <pc:sldMkLst>
          <pc:docMk/>
          <pc:sldMk cId="1623254856" sldId="273"/>
        </pc:sldMkLst>
        <pc:spChg chg="mod">
          <ac:chgData name="Sean Kelleher" userId="17a24dc8bb8dc661" providerId="LiveId" clId="{E8328044-964F-4E8B-991B-4425056F1751}" dt="2026-05-18T08:53:03.803" v="76" actId="20577"/>
          <ac:spMkLst>
            <pc:docMk/>
            <pc:sldMk cId="1623254856" sldId="273"/>
            <ac:spMk id="3" creationId="{8C626A5D-EB16-BF6B-8A6D-751723E2BB8F}"/>
          </ac:spMkLst>
        </pc:spChg>
        <pc:picChg chg="add mod">
          <ac:chgData name="Sean Kelleher" userId="17a24dc8bb8dc661" providerId="LiveId" clId="{E8328044-964F-4E8B-991B-4425056F1751}" dt="2026-05-18T09:11:55.891" v="171" actId="962"/>
          <ac:picMkLst>
            <pc:docMk/>
            <pc:sldMk cId="1623254856" sldId="273"/>
            <ac:picMk id="5" creationId="{2E2C396D-2942-5BC2-192E-ED9776D0F246}"/>
          </ac:picMkLst>
        </pc:picChg>
      </pc:sldChg>
      <pc:sldChg chg="addSp modSp mod modAnim">
        <pc:chgData name="Sean Kelleher" userId="17a24dc8bb8dc661" providerId="LiveId" clId="{E8328044-964F-4E8B-991B-4425056F1751}" dt="2026-05-18T09:12:10.946" v="175" actId="962"/>
        <pc:sldMkLst>
          <pc:docMk/>
          <pc:sldMk cId="4293217173" sldId="274"/>
        </pc:sldMkLst>
        <pc:picChg chg="add mod">
          <ac:chgData name="Sean Kelleher" userId="17a24dc8bb8dc661" providerId="LiveId" clId="{E8328044-964F-4E8B-991B-4425056F1751}" dt="2026-05-18T09:12:10.946" v="175" actId="962"/>
          <ac:picMkLst>
            <pc:docMk/>
            <pc:sldMk cId="4293217173" sldId="274"/>
            <ac:picMk id="5" creationId="{56F01687-4EAE-9691-B1B4-047E1E65252C}"/>
          </ac:picMkLst>
        </pc:picChg>
      </pc:sldChg>
      <pc:sldChg chg="addSp modSp mod modAnim">
        <pc:chgData name="Sean Kelleher" userId="17a24dc8bb8dc661" providerId="LiveId" clId="{E8328044-964F-4E8B-991B-4425056F1751}" dt="2026-05-18T09:12:25.069" v="179" actId="962"/>
        <pc:sldMkLst>
          <pc:docMk/>
          <pc:sldMk cId="845153135" sldId="275"/>
        </pc:sldMkLst>
        <pc:picChg chg="add mod">
          <ac:chgData name="Sean Kelleher" userId="17a24dc8bb8dc661" providerId="LiveId" clId="{E8328044-964F-4E8B-991B-4425056F1751}" dt="2026-05-18T09:12:25.069" v="179" actId="962"/>
          <ac:picMkLst>
            <pc:docMk/>
            <pc:sldMk cId="845153135" sldId="275"/>
            <ac:picMk id="5" creationId="{6ACC0BE7-A8FE-3984-550A-01ED75C7DB65}"/>
          </ac:picMkLst>
        </pc:picChg>
      </pc:sldChg>
      <pc:sldChg chg="addSp modSp mod modAnim">
        <pc:chgData name="Sean Kelleher" userId="17a24dc8bb8dc661" providerId="LiveId" clId="{E8328044-964F-4E8B-991B-4425056F1751}" dt="2026-05-18T09:14:32.565" v="224" actId="962"/>
        <pc:sldMkLst>
          <pc:docMk/>
          <pc:sldMk cId="816986715" sldId="276"/>
        </pc:sldMkLst>
        <pc:picChg chg="add mod">
          <ac:chgData name="Sean Kelleher" userId="17a24dc8bb8dc661" providerId="LiveId" clId="{E8328044-964F-4E8B-991B-4425056F1751}" dt="2026-05-18T09:14:32.565" v="224" actId="962"/>
          <ac:picMkLst>
            <pc:docMk/>
            <pc:sldMk cId="816986715" sldId="276"/>
            <ac:picMk id="5" creationId="{74247C57-9A18-8CFC-587F-17842BB7E065}"/>
          </ac:picMkLst>
        </pc:picChg>
      </pc:sldChg>
      <pc:sldChg chg="addSp modSp mod modAnim">
        <pc:chgData name="Sean Kelleher" userId="17a24dc8bb8dc661" providerId="LiveId" clId="{E8328044-964F-4E8B-991B-4425056F1751}" dt="2026-05-18T09:14:49.035" v="228" actId="962"/>
        <pc:sldMkLst>
          <pc:docMk/>
          <pc:sldMk cId="2425742817" sldId="278"/>
        </pc:sldMkLst>
        <pc:picChg chg="add mod">
          <ac:chgData name="Sean Kelleher" userId="17a24dc8bb8dc661" providerId="LiveId" clId="{E8328044-964F-4E8B-991B-4425056F1751}" dt="2026-05-18T09:14:49.035" v="228" actId="962"/>
          <ac:picMkLst>
            <pc:docMk/>
            <pc:sldMk cId="2425742817" sldId="278"/>
            <ac:picMk id="5" creationId="{DF698F78-1101-DFF0-8CBD-4E1983FC96F9}"/>
          </ac:picMkLst>
        </pc:picChg>
      </pc:sldChg>
      <pc:sldChg chg="addSp modSp mod modAnim">
        <pc:chgData name="Sean Kelleher" userId="17a24dc8bb8dc661" providerId="LiveId" clId="{E8328044-964F-4E8B-991B-4425056F1751}" dt="2026-05-18T09:05:25.917" v="94" actId="962"/>
        <pc:sldMkLst>
          <pc:docMk/>
          <pc:sldMk cId="3630041179" sldId="280"/>
        </pc:sldMkLst>
        <pc:picChg chg="add mod">
          <ac:chgData name="Sean Kelleher" userId="17a24dc8bb8dc661" providerId="LiveId" clId="{E8328044-964F-4E8B-991B-4425056F1751}" dt="2026-05-18T09:05:25.917" v="94" actId="962"/>
          <ac:picMkLst>
            <pc:docMk/>
            <pc:sldMk cId="3630041179" sldId="280"/>
            <ac:picMk id="5" creationId="{171FF51C-DDC2-2E13-51F2-367D6AE6971A}"/>
          </ac:picMkLst>
        </pc:picChg>
      </pc:sldChg>
      <pc:sldChg chg="addSp modSp mod modAnim">
        <pc:chgData name="Sean Kelleher" userId="17a24dc8bb8dc661" providerId="LiveId" clId="{E8328044-964F-4E8B-991B-4425056F1751}" dt="2026-05-18T09:07:09.862" v="102" actId="20577"/>
        <pc:sldMkLst>
          <pc:docMk/>
          <pc:sldMk cId="2992475770" sldId="281"/>
        </pc:sldMkLst>
        <pc:spChg chg="mod">
          <ac:chgData name="Sean Kelleher" userId="17a24dc8bb8dc661" providerId="LiveId" clId="{E8328044-964F-4E8B-991B-4425056F1751}" dt="2026-05-18T09:07:09.862" v="102" actId="20577"/>
          <ac:spMkLst>
            <pc:docMk/>
            <pc:sldMk cId="2992475770" sldId="281"/>
            <ac:spMk id="3" creationId="{4A556DE6-F3EB-52BE-63BB-F256DC8FAEB0}"/>
          </ac:spMkLst>
        </pc:spChg>
        <pc:picChg chg="add mod">
          <ac:chgData name="Sean Kelleher" userId="17a24dc8bb8dc661" providerId="LiveId" clId="{E8328044-964F-4E8B-991B-4425056F1751}" dt="2026-05-18T09:07:03.173" v="98" actId="1076"/>
          <ac:picMkLst>
            <pc:docMk/>
            <pc:sldMk cId="2992475770" sldId="281"/>
            <ac:picMk id="5" creationId="{0FE00E9F-D728-FC7D-84D6-F7C2F2E005CA}"/>
          </ac:picMkLst>
        </pc:picChg>
      </pc:sldChg>
      <pc:sldChg chg="addSp modSp mod modAnim">
        <pc:chgData name="Sean Kelleher" userId="17a24dc8bb8dc661" providerId="LiveId" clId="{E8328044-964F-4E8B-991B-4425056F1751}" dt="2026-05-18T09:13:05.621" v="199" actId="20577"/>
        <pc:sldMkLst>
          <pc:docMk/>
          <pc:sldMk cId="534396275" sldId="282"/>
        </pc:sldMkLst>
        <pc:spChg chg="mod">
          <ac:chgData name="Sean Kelleher" userId="17a24dc8bb8dc661" providerId="LiveId" clId="{E8328044-964F-4E8B-991B-4425056F1751}" dt="2026-05-18T09:13:05.621" v="199" actId="20577"/>
          <ac:spMkLst>
            <pc:docMk/>
            <pc:sldMk cId="534396275" sldId="282"/>
            <ac:spMk id="3" creationId="{3A5E175C-A05E-ED84-FC0B-D2792B405C9A}"/>
          </ac:spMkLst>
        </pc:spChg>
        <pc:picChg chg="add mod">
          <ac:chgData name="Sean Kelleher" userId="17a24dc8bb8dc661" providerId="LiveId" clId="{E8328044-964F-4E8B-991B-4425056F1751}" dt="2026-05-18T09:12:45.767" v="182" actId="27614"/>
          <ac:picMkLst>
            <pc:docMk/>
            <pc:sldMk cId="534396275" sldId="282"/>
            <ac:picMk id="5" creationId="{040C9BA3-761D-B768-D23E-C9D734B0605D}"/>
          </ac:picMkLst>
        </pc:picChg>
      </pc:sldChg>
      <pc:sldChg chg="addSp modSp mod modAnim">
        <pc:chgData name="Sean Kelleher" userId="17a24dc8bb8dc661" providerId="LiveId" clId="{E8328044-964F-4E8B-991B-4425056F1751}" dt="2026-05-18T09:14:19.510" v="220" actId="14100"/>
        <pc:sldMkLst>
          <pc:docMk/>
          <pc:sldMk cId="2999308159" sldId="283"/>
        </pc:sldMkLst>
        <pc:spChg chg="mod">
          <ac:chgData name="Sean Kelleher" userId="17a24dc8bb8dc661" providerId="LiveId" clId="{E8328044-964F-4E8B-991B-4425056F1751}" dt="2026-05-18T09:14:07.692" v="218" actId="20577"/>
          <ac:spMkLst>
            <pc:docMk/>
            <pc:sldMk cId="2999308159" sldId="283"/>
            <ac:spMk id="3" creationId="{23BB1E87-D0FF-DB9F-2834-A3D009E89D8E}"/>
          </ac:spMkLst>
        </pc:spChg>
        <pc:picChg chg="add mod">
          <ac:chgData name="Sean Kelleher" userId="17a24dc8bb8dc661" providerId="LiveId" clId="{E8328044-964F-4E8B-991B-4425056F1751}" dt="2026-05-18T09:14:19.510" v="220" actId="14100"/>
          <ac:picMkLst>
            <pc:docMk/>
            <pc:sldMk cId="2999308159" sldId="283"/>
            <ac:picMk id="5" creationId="{4711B2E1-E6FA-E3F7-57D5-F0C4021A610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322AE-A428-4863-992C-8C4C5681D77F}" type="datetimeFigureOut">
              <a:rPr lang="en-IE" smtClean="0"/>
              <a:t>18/05/2026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3B51C-5A1A-4313-B52A-682636415962}" type="slidenum">
              <a:rPr lang="en-IE" smtClean="0"/>
              <a:t>‹#›</a:t>
            </a:fld>
            <a:endParaRPr lang="en-IE"/>
          </a:p>
        </p:txBody>
      </p:sp>
    </p:spTree>
    <p:extLst>
      <p:ext uri="{BB962C8B-B14F-4D97-AF65-F5344CB8AC3E}">
        <p14:creationId xmlns:p14="http://schemas.microsoft.com/office/powerpoint/2010/main" val="1486758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Programme</a:t>
            </a:r>
            <a:r>
              <a:rPr lang="en-US" dirty="0"/>
              <a:t> Objectives.</a:t>
            </a:r>
          </a:p>
          <a:p>
            <a:r>
              <a:rPr lang="en-US" dirty="0"/>
              <a:t>To inform the learner about the legal responsibilities of a food handler in a food enterprise</a:t>
            </a:r>
          </a:p>
          <a:p>
            <a:r>
              <a:rPr lang="en-US" dirty="0"/>
              <a:t>Including the legal enforcement actions open to regulatory authorities.</a:t>
            </a:r>
          </a:p>
          <a:p>
            <a:r>
              <a:rPr lang="en-US" dirty="0"/>
              <a:t>To facilitate a comprehensive understanding of food handlers personal responsibilities</a:t>
            </a:r>
          </a:p>
          <a:p>
            <a:r>
              <a:rPr lang="en-US" dirty="0"/>
              <a:t>To explain key food safety hazards.</a:t>
            </a:r>
          </a:p>
          <a:p>
            <a:r>
              <a:rPr lang="en-US" dirty="0"/>
              <a:t>To facilitate a comprehensive understanding of food hazards and food borne illness and</a:t>
            </a:r>
          </a:p>
          <a:p>
            <a:r>
              <a:rPr lang="en-US" dirty="0"/>
              <a:t>how they may occur.</a:t>
            </a:r>
          </a:p>
          <a:p>
            <a:r>
              <a:rPr lang="en-US" dirty="0"/>
              <a:t>To enable the learner to demonstrate operational procedures in a food safety system based</a:t>
            </a:r>
          </a:p>
          <a:p>
            <a:r>
              <a:rPr lang="en-US" dirty="0"/>
              <a:t>on the principles of HACCP (Hazard Analysis Critical Control Point).</a:t>
            </a:r>
          </a:p>
          <a:p>
            <a:r>
              <a:rPr lang="en-US" dirty="0"/>
              <a:t>To provide the learner with the knowledge and skills of pre-requisite controls and</a:t>
            </a:r>
          </a:p>
          <a:p>
            <a:r>
              <a:rPr lang="en-US" dirty="0"/>
              <a:t>monitoring in a food enterprise in the following areas pest prevention and control, internal</a:t>
            </a:r>
          </a:p>
          <a:p>
            <a:r>
              <a:rPr lang="en-US" dirty="0"/>
              <a:t>and external waste disposal, safe use and storage of cleaning chemicals and good</a:t>
            </a:r>
          </a:p>
          <a:p>
            <a:r>
              <a:rPr lang="en-US" dirty="0"/>
              <a:t>housekeeping procedures</a:t>
            </a:r>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2</a:t>
            </a:fld>
            <a:endParaRPr lang="en-IE"/>
          </a:p>
        </p:txBody>
      </p:sp>
    </p:spTree>
    <p:extLst>
      <p:ext uri="{BB962C8B-B14F-4D97-AF65-F5344CB8AC3E}">
        <p14:creationId xmlns:p14="http://schemas.microsoft.com/office/powerpoint/2010/main" val="3195748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kern="1200" dirty="0">
                <a:solidFill>
                  <a:schemeClr val="tx1"/>
                </a:solidFill>
                <a:effectLst/>
                <a:latin typeface="+mn-lt"/>
                <a:ea typeface="+mn-ea"/>
                <a:cs typeface="+mn-cs"/>
              </a:rPr>
              <a:t>Food poisoning bacteria &amp; their sources.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Most pathogenic (disease‑causing) bacteria</a:t>
            </a:r>
            <a:r>
              <a:rPr lang="en-IE" sz="1200" kern="1200" dirty="0">
                <a:solidFill>
                  <a:schemeClr val="tx1"/>
                </a:solidFill>
                <a:effectLst/>
                <a:latin typeface="+mn-lt"/>
                <a:ea typeface="+mn-ea"/>
                <a:cs typeface="+mn-cs"/>
              </a:rPr>
              <a:t> originate in the </a:t>
            </a:r>
            <a:r>
              <a:rPr lang="en-IE" sz="1200" b="1" kern="1200" dirty="0">
                <a:solidFill>
                  <a:schemeClr val="tx1"/>
                </a:solidFill>
                <a:effectLst/>
                <a:latin typeface="+mn-lt"/>
                <a:ea typeface="+mn-ea"/>
                <a:cs typeface="+mn-cs"/>
              </a:rPr>
              <a:t>intestines of animals and humans</a:t>
            </a:r>
            <a:r>
              <a:rPr lang="en-IE" sz="1200" kern="1200" dirty="0">
                <a:solidFill>
                  <a:schemeClr val="tx1"/>
                </a:solidFill>
                <a:effectLst/>
                <a:latin typeface="+mn-lt"/>
                <a:ea typeface="+mn-ea"/>
                <a:cs typeface="+mn-cs"/>
              </a:rPr>
              <a:t>. These bacteria can then transfer onto food through poor handwashing, cross‑contamination, dirty equipment, contaminated water and raw or undercooked foods.</a:t>
            </a:r>
          </a:p>
          <a:p>
            <a:r>
              <a:rPr lang="en-IE" sz="1200" kern="1200" dirty="0">
                <a:solidFill>
                  <a:schemeClr val="tx1"/>
                </a:solidFill>
                <a:effectLst/>
                <a:latin typeface="+mn-lt"/>
                <a:ea typeface="+mn-ea"/>
                <a:cs typeface="+mn-cs"/>
              </a:rPr>
              <a:t>Once these bacteria enter food, they can multiply and cause food poisoning.</a:t>
            </a:r>
          </a:p>
          <a:p>
            <a:r>
              <a:rPr lang="en-IE" sz="1200" kern="1200" dirty="0">
                <a:solidFill>
                  <a:schemeClr val="tx1"/>
                </a:solidFill>
                <a:effectLst/>
                <a:latin typeface="+mn-lt"/>
                <a:ea typeface="+mn-ea"/>
                <a:cs typeface="+mn-cs"/>
              </a:rPr>
              <a:t>The following is a list of the bacteria most frequently linked to food poisoning cases along with their typical sources.</a:t>
            </a:r>
          </a:p>
          <a:p>
            <a:r>
              <a:rPr lang="en-IE" sz="1200" b="1" kern="1200" dirty="0">
                <a:solidFill>
                  <a:schemeClr val="tx1"/>
                </a:solidFill>
                <a:effectLst/>
                <a:latin typeface="+mn-lt"/>
                <a:ea typeface="+mn-ea"/>
                <a:cs typeface="+mn-cs"/>
              </a:rPr>
              <a:t>Salmonella.</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Common sources include</a:t>
            </a:r>
            <a:r>
              <a:rPr lang="en-IE" sz="1200" kern="1200" dirty="0">
                <a:solidFill>
                  <a:schemeClr val="tx1"/>
                </a:solidFill>
                <a:effectLst/>
                <a:latin typeface="+mn-lt"/>
                <a:ea typeface="+mn-ea"/>
                <a:cs typeface="+mn-cs"/>
              </a:rPr>
              <a:t> chicken, turkey, duck and eggs.</a:t>
            </a:r>
          </a:p>
          <a:p>
            <a:r>
              <a:rPr lang="en-IE" sz="1200" kern="1200" dirty="0">
                <a:solidFill>
                  <a:schemeClr val="tx1"/>
                </a:solidFill>
                <a:effectLst/>
                <a:latin typeface="+mn-lt"/>
                <a:ea typeface="+mn-ea"/>
                <a:cs typeface="+mn-cs"/>
              </a:rPr>
              <a:t>It is often linked to undercooking or cross‑contamination from raw poultry.</a:t>
            </a:r>
          </a:p>
          <a:p>
            <a:r>
              <a:rPr lang="en-IE" sz="1200" b="1" kern="1200" dirty="0">
                <a:solidFill>
                  <a:schemeClr val="tx1"/>
                </a:solidFill>
                <a:effectLst/>
                <a:latin typeface="+mn-lt"/>
                <a:ea typeface="+mn-ea"/>
                <a:cs typeface="+mn-cs"/>
              </a:rPr>
              <a:t>E. Coli.</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Common sources include </a:t>
            </a:r>
            <a:r>
              <a:rPr lang="en-IE" sz="1200" kern="1200" dirty="0">
                <a:solidFill>
                  <a:schemeClr val="tx1"/>
                </a:solidFill>
                <a:effectLst/>
                <a:latin typeface="+mn-lt"/>
                <a:ea typeface="+mn-ea"/>
                <a:cs typeface="+mn-cs"/>
              </a:rPr>
              <a:t>undercooked minced meat, especially beef burgers and contaminated water</a:t>
            </a:r>
          </a:p>
          <a:p>
            <a:r>
              <a:rPr lang="en-IE" sz="1200" kern="1200" dirty="0">
                <a:solidFill>
                  <a:schemeClr val="tx1"/>
                </a:solidFill>
                <a:effectLst/>
                <a:latin typeface="+mn-lt"/>
                <a:ea typeface="+mn-ea"/>
                <a:cs typeface="+mn-cs"/>
              </a:rPr>
              <a:t>E. Coli can cause severe illness, especially in vulnerable groups.</a:t>
            </a:r>
          </a:p>
          <a:p>
            <a:r>
              <a:rPr lang="en-IE" sz="1200" b="1" kern="1200" dirty="0">
                <a:solidFill>
                  <a:schemeClr val="tx1"/>
                </a:solidFill>
                <a:effectLst/>
                <a:latin typeface="+mn-lt"/>
                <a:ea typeface="+mn-ea"/>
                <a:cs typeface="+mn-cs"/>
              </a:rPr>
              <a:t>Staphylococcus aureus.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Common sources include </a:t>
            </a:r>
            <a:r>
              <a:rPr lang="en-IE" sz="1200" kern="1200" dirty="0">
                <a:solidFill>
                  <a:schemeClr val="tx1"/>
                </a:solidFill>
                <a:effectLst/>
                <a:latin typeface="+mn-lt"/>
                <a:ea typeface="+mn-ea"/>
                <a:cs typeface="+mn-cs"/>
              </a:rPr>
              <a:t>people’s eyes, nose, mouth, skin, cuts and boils.</a:t>
            </a:r>
          </a:p>
          <a:p>
            <a:r>
              <a:rPr lang="en-IE" sz="1200" kern="1200" dirty="0">
                <a:solidFill>
                  <a:schemeClr val="tx1"/>
                </a:solidFill>
                <a:effectLst/>
                <a:latin typeface="+mn-lt"/>
                <a:ea typeface="+mn-ea"/>
                <a:cs typeface="+mn-cs"/>
              </a:rPr>
              <a:t>This bacteria is spread by poor personal hygiene or handling food with infected wounds.</a:t>
            </a:r>
          </a:p>
          <a:p>
            <a:r>
              <a:rPr lang="en-IE" sz="1200" b="1" kern="1200" dirty="0">
                <a:solidFill>
                  <a:schemeClr val="tx1"/>
                </a:solidFill>
                <a:effectLst/>
                <a:latin typeface="+mn-lt"/>
                <a:ea typeface="+mn-ea"/>
                <a:cs typeface="+mn-cs"/>
              </a:rPr>
              <a:t>Bacillus cereus.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Common sources include</a:t>
            </a:r>
            <a:r>
              <a:rPr lang="en-IE" sz="1200" kern="1200" dirty="0">
                <a:solidFill>
                  <a:schemeClr val="tx1"/>
                </a:solidFill>
                <a:effectLst/>
                <a:latin typeface="+mn-lt"/>
                <a:ea typeface="+mn-ea"/>
                <a:cs typeface="+mn-cs"/>
              </a:rPr>
              <a:t> rice and pasta, especially when reheated or left cooling too long.</a:t>
            </a:r>
          </a:p>
          <a:p>
            <a:r>
              <a:rPr lang="en-IE" sz="1200" kern="1200" dirty="0">
                <a:solidFill>
                  <a:schemeClr val="tx1"/>
                </a:solidFill>
                <a:effectLst/>
                <a:latin typeface="+mn-lt"/>
                <a:ea typeface="+mn-ea"/>
                <a:cs typeface="+mn-cs"/>
              </a:rPr>
              <a:t>This is why cooked rice must be cooled quickly and stored safely.</a:t>
            </a:r>
          </a:p>
          <a:p>
            <a:r>
              <a:rPr lang="en-IE" sz="1200" b="1" kern="1200" dirty="0">
                <a:solidFill>
                  <a:schemeClr val="tx1"/>
                </a:solidFill>
                <a:effectLst/>
                <a:latin typeface="+mn-lt"/>
                <a:ea typeface="+mn-ea"/>
                <a:cs typeface="+mn-cs"/>
              </a:rPr>
              <a:t>Clostridium perfringens.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Common sources include</a:t>
            </a:r>
            <a:r>
              <a:rPr lang="en-IE" sz="1200" kern="1200" dirty="0">
                <a:solidFill>
                  <a:schemeClr val="tx1"/>
                </a:solidFill>
                <a:effectLst/>
                <a:latin typeface="+mn-lt"/>
                <a:ea typeface="+mn-ea"/>
                <a:cs typeface="+mn-cs"/>
              </a:rPr>
              <a:t> soil, vegetables, joints of meat, meat pies and stocks.</a:t>
            </a:r>
          </a:p>
          <a:p>
            <a:r>
              <a:rPr lang="en-IE" sz="1200" kern="1200" dirty="0">
                <a:solidFill>
                  <a:schemeClr val="tx1"/>
                </a:solidFill>
                <a:effectLst/>
                <a:latin typeface="+mn-lt"/>
                <a:ea typeface="+mn-ea"/>
                <a:cs typeface="+mn-cs"/>
              </a:rPr>
              <a:t>It is often linked to large batches of food cooled too slowly.</a:t>
            </a:r>
          </a:p>
          <a:p>
            <a:r>
              <a:rPr lang="en-IE" sz="1200" b="1" kern="1200" dirty="0">
                <a:solidFill>
                  <a:schemeClr val="tx1"/>
                </a:solidFill>
                <a:effectLst/>
                <a:latin typeface="+mn-lt"/>
                <a:ea typeface="+mn-ea"/>
                <a:cs typeface="+mn-cs"/>
              </a:rPr>
              <a:t>Clostridium botulinum.</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Common sources include</a:t>
            </a:r>
            <a:r>
              <a:rPr lang="en-IE" sz="1200" kern="1200" dirty="0">
                <a:solidFill>
                  <a:schemeClr val="tx1"/>
                </a:solidFill>
                <a:effectLst/>
                <a:latin typeface="+mn-lt"/>
                <a:ea typeface="+mn-ea"/>
                <a:cs typeface="+mn-cs"/>
              </a:rPr>
              <a:t> blown or damaged cans, vacuum‑packed foods and soil on mushrooms.</a:t>
            </a:r>
          </a:p>
          <a:p>
            <a:r>
              <a:rPr lang="en-IE" sz="1200" kern="1200" dirty="0">
                <a:solidFill>
                  <a:schemeClr val="tx1"/>
                </a:solidFill>
                <a:effectLst/>
                <a:latin typeface="+mn-lt"/>
                <a:ea typeface="+mn-ea"/>
                <a:cs typeface="+mn-cs"/>
              </a:rPr>
              <a:t>This bacteria produces a dangerous toxin, making damaged cans a serious hazard.</a:t>
            </a:r>
          </a:p>
          <a:p>
            <a:r>
              <a:rPr lang="en-IE" sz="1200" b="1" kern="1200" dirty="0">
                <a:solidFill>
                  <a:schemeClr val="tx1"/>
                </a:solidFill>
                <a:effectLst/>
                <a:latin typeface="+mn-lt"/>
                <a:ea typeface="+mn-ea"/>
                <a:cs typeface="+mn-cs"/>
              </a:rPr>
              <a:t>Campylobacter.</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Common sources include </a:t>
            </a:r>
            <a:r>
              <a:rPr lang="en-IE" sz="1200" kern="1200" dirty="0">
                <a:solidFill>
                  <a:schemeClr val="tx1"/>
                </a:solidFill>
                <a:effectLst/>
                <a:latin typeface="+mn-lt"/>
                <a:ea typeface="+mn-ea"/>
                <a:cs typeface="+mn-cs"/>
              </a:rPr>
              <a:t>chicken and dirty or untreated water.</a:t>
            </a:r>
          </a:p>
          <a:p>
            <a:r>
              <a:rPr lang="en-IE" sz="1200" kern="1200" dirty="0">
                <a:solidFill>
                  <a:schemeClr val="tx1"/>
                </a:solidFill>
                <a:effectLst/>
                <a:latin typeface="+mn-lt"/>
                <a:ea typeface="+mn-ea"/>
                <a:cs typeface="+mn-cs"/>
              </a:rPr>
              <a:t>One of the most common causes of food poisoning.</a:t>
            </a:r>
          </a:p>
          <a:p>
            <a:r>
              <a:rPr lang="en-IE" sz="1200" b="1" kern="1200" dirty="0">
                <a:solidFill>
                  <a:schemeClr val="tx1"/>
                </a:solidFill>
                <a:effectLst/>
                <a:latin typeface="+mn-lt"/>
                <a:ea typeface="+mn-ea"/>
                <a:cs typeface="+mn-cs"/>
              </a:rPr>
              <a:t>Listeria.</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Common sources include </a:t>
            </a:r>
            <a:r>
              <a:rPr lang="en-IE" sz="1200" kern="1200" dirty="0">
                <a:solidFill>
                  <a:schemeClr val="tx1"/>
                </a:solidFill>
                <a:effectLst/>
                <a:latin typeface="+mn-lt"/>
                <a:ea typeface="+mn-ea"/>
                <a:cs typeface="+mn-cs"/>
              </a:rPr>
              <a:t>unpasteurised soft cheeses, pâté and coleslaw.</a:t>
            </a:r>
          </a:p>
          <a:p>
            <a:r>
              <a:rPr lang="en-IE" sz="1200" kern="1200" dirty="0">
                <a:solidFill>
                  <a:schemeClr val="tx1"/>
                </a:solidFill>
                <a:effectLst/>
                <a:latin typeface="+mn-lt"/>
                <a:ea typeface="+mn-ea"/>
                <a:cs typeface="+mn-cs"/>
              </a:rPr>
              <a:t>Listeria can grow at </a:t>
            </a:r>
            <a:r>
              <a:rPr lang="en-IE" sz="1200" b="1" kern="1200" dirty="0">
                <a:solidFill>
                  <a:schemeClr val="tx1"/>
                </a:solidFill>
                <a:effectLst/>
                <a:latin typeface="+mn-lt"/>
                <a:ea typeface="+mn-ea"/>
                <a:cs typeface="+mn-cs"/>
              </a:rPr>
              <a:t>fridge temperatures</a:t>
            </a:r>
            <a:r>
              <a:rPr lang="en-IE" sz="1200" kern="1200" dirty="0">
                <a:solidFill>
                  <a:schemeClr val="tx1"/>
                </a:solidFill>
                <a:effectLst/>
                <a:latin typeface="+mn-lt"/>
                <a:ea typeface="+mn-ea"/>
                <a:cs typeface="+mn-cs"/>
              </a:rPr>
              <a:t>, making it especially dangerous for pregnant women and vulnerable groups.</a:t>
            </a:r>
          </a:p>
        </p:txBody>
      </p:sp>
      <p:sp>
        <p:nvSpPr>
          <p:cNvPr id="4" name="Slide Number Placeholder 3"/>
          <p:cNvSpPr>
            <a:spLocks noGrp="1"/>
          </p:cNvSpPr>
          <p:nvPr>
            <p:ph type="sldNum" sz="quarter" idx="5"/>
          </p:nvPr>
        </p:nvSpPr>
        <p:spPr/>
        <p:txBody>
          <a:bodyPr/>
          <a:lstStyle/>
          <a:p>
            <a:fld id="{36F3B51C-5A1A-4313-B52A-682636415962}" type="slidenum">
              <a:rPr lang="en-IE" smtClean="0"/>
              <a:t>11</a:t>
            </a:fld>
            <a:endParaRPr lang="en-IE"/>
          </a:p>
        </p:txBody>
      </p:sp>
    </p:spTree>
    <p:extLst>
      <p:ext uri="{BB962C8B-B14F-4D97-AF65-F5344CB8AC3E}">
        <p14:creationId xmlns:p14="http://schemas.microsoft.com/office/powerpoint/2010/main" val="1429506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kern="1200" dirty="0">
                <a:solidFill>
                  <a:schemeClr val="tx1"/>
                </a:solidFill>
                <a:effectLst/>
                <a:latin typeface="+mn-lt"/>
                <a:ea typeface="+mn-ea"/>
                <a:cs typeface="+mn-cs"/>
              </a:rPr>
              <a:t>Conditions for bacterial growth.</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The workbook explains that bacteria need </a:t>
            </a:r>
            <a:r>
              <a:rPr lang="en-IE" sz="1200" b="1" kern="1200" dirty="0">
                <a:solidFill>
                  <a:schemeClr val="tx1"/>
                </a:solidFill>
                <a:effectLst/>
                <a:latin typeface="+mn-lt"/>
                <a:ea typeface="+mn-ea"/>
                <a:cs typeface="+mn-cs"/>
              </a:rPr>
              <a:t>several conditions working together</a:t>
            </a:r>
            <a:r>
              <a:rPr lang="en-IE" sz="1200" kern="1200" dirty="0">
                <a:solidFill>
                  <a:schemeClr val="tx1"/>
                </a:solidFill>
                <a:effectLst/>
                <a:latin typeface="+mn-lt"/>
                <a:ea typeface="+mn-ea"/>
                <a:cs typeface="+mn-cs"/>
              </a:rPr>
              <a:t> in order to grow, multiply, and become dangerous. When these conditions are present, bacteria can increase rapidly and cause food poisoning.</a:t>
            </a:r>
          </a:p>
          <a:p>
            <a:r>
              <a:rPr lang="en-IE" sz="1200" kern="1200" dirty="0">
                <a:solidFill>
                  <a:schemeClr val="tx1"/>
                </a:solidFill>
                <a:effectLst/>
                <a:latin typeface="+mn-lt"/>
                <a:ea typeface="+mn-ea"/>
                <a:cs typeface="+mn-cs"/>
              </a:rPr>
              <a:t>These conditions are often remembered using the idea that bacteria need the right </a:t>
            </a:r>
            <a:r>
              <a:rPr lang="en-IE" sz="1200" b="1" kern="1200" dirty="0">
                <a:solidFill>
                  <a:schemeClr val="tx1"/>
                </a:solidFill>
                <a:effectLst/>
                <a:latin typeface="+mn-lt"/>
                <a:ea typeface="+mn-ea"/>
                <a:cs typeface="+mn-cs"/>
              </a:rPr>
              <a:t>time</a:t>
            </a:r>
            <a:r>
              <a:rPr lang="en-IE" sz="1200" kern="1200" dirty="0">
                <a:solidFill>
                  <a:schemeClr val="tx1"/>
                </a:solidFill>
                <a:effectLst/>
                <a:latin typeface="+mn-lt"/>
                <a:ea typeface="+mn-ea"/>
                <a:cs typeface="+mn-cs"/>
              </a:rPr>
              <a:t>, </a:t>
            </a:r>
            <a:r>
              <a:rPr lang="en-IE" sz="1200" b="1" kern="1200" dirty="0">
                <a:solidFill>
                  <a:schemeClr val="tx1"/>
                </a:solidFill>
                <a:effectLst/>
                <a:latin typeface="+mn-lt"/>
                <a:ea typeface="+mn-ea"/>
                <a:cs typeface="+mn-cs"/>
              </a:rPr>
              <a:t>temperature</a:t>
            </a:r>
            <a:r>
              <a:rPr lang="en-IE" sz="1200" kern="1200" dirty="0">
                <a:solidFill>
                  <a:schemeClr val="tx1"/>
                </a:solidFill>
                <a:effectLst/>
                <a:latin typeface="+mn-lt"/>
                <a:ea typeface="+mn-ea"/>
                <a:cs typeface="+mn-cs"/>
              </a:rPr>
              <a:t>, </a:t>
            </a:r>
            <a:r>
              <a:rPr lang="en-IE" sz="1200" b="1" kern="1200" dirty="0">
                <a:solidFill>
                  <a:schemeClr val="tx1"/>
                </a:solidFill>
                <a:effectLst/>
                <a:latin typeface="+mn-lt"/>
                <a:ea typeface="+mn-ea"/>
                <a:cs typeface="+mn-cs"/>
              </a:rPr>
              <a:t>food</a:t>
            </a:r>
            <a:r>
              <a:rPr lang="en-IE" sz="1200" kern="1200" dirty="0">
                <a:solidFill>
                  <a:schemeClr val="tx1"/>
                </a:solidFill>
                <a:effectLst/>
                <a:latin typeface="+mn-lt"/>
                <a:ea typeface="+mn-ea"/>
                <a:cs typeface="+mn-cs"/>
              </a:rPr>
              <a:t>, </a:t>
            </a:r>
            <a:r>
              <a:rPr lang="en-IE" sz="1200" b="1" kern="1200" dirty="0">
                <a:solidFill>
                  <a:schemeClr val="tx1"/>
                </a:solidFill>
                <a:effectLst/>
                <a:latin typeface="+mn-lt"/>
                <a:ea typeface="+mn-ea"/>
                <a:cs typeface="+mn-cs"/>
              </a:rPr>
              <a:t>moisture</a:t>
            </a:r>
            <a:r>
              <a:rPr lang="en-IE" sz="1200" kern="1200" dirty="0">
                <a:solidFill>
                  <a:schemeClr val="tx1"/>
                </a:solidFill>
                <a:effectLst/>
                <a:latin typeface="+mn-lt"/>
                <a:ea typeface="+mn-ea"/>
                <a:cs typeface="+mn-cs"/>
              </a:rPr>
              <a:t>, </a:t>
            </a:r>
            <a:r>
              <a:rPr lang="en-IE" sz="1200" b="1" kern="1200" dirty="0">
                <a:solidFill>
                  <a:schemeClr val="tx1"/>
                </a:solidFill>
                <a:effectLst/>
                <a:latin typeface="+mn-lt"/>
                <a:ea typeface="+mn-ea"/>
                <a:cs typeface="+mn-cs"/>
              </a:rPr>
              <a:t>oxygen</a:t>
            </a:r>
            <a:r>
              <a:rPr lang="en-IE" sz="1200" kern="1200" dirty="0">
                <a:solidFill>
                  <a:schemeClr val="tx1"/>
                </a:solidFill>
                <a:effectLst/>
                <a:latin typeface="+mn-lt"/>
                <a:ea typeface="+mn-ea"/>
                <a:cs typeface="+mn-cs"/>
              </a:rPr>
              <a:t>, and </a:t>
            </a:r>
            <a:r>
              <a:rPr lang="en-IE" sz="1200" b="1" kern="1200" dirty="0">
                <a:solidFill>
                  <a:schemeClr val="tx1"/>
                </a:solidFill>
                <a:effectLst/>
                <a:latin typeface="+mn-lt"/>
                <a:ea typeface="+mn-ea"/>
                <a:cs typeface="+mn-cs"/>
              </a:rPr>
              <a:t>ph</a:t>
            </a:r>
            <a:r>
              <a:rPr lang="en-IE" sz="1200" kern="1200" dirty="0">
                <a:solidFill>
                  <a:schemeClr val="tx1"/>
                </a:solidFill>
                <a:effectLst/>
                <a:latin typeface="+mn-lt"/>
                <a:ea typeface="+mn-ea"/>
                <a:cs typeface="+mn-cs"/>
              </a:rPr>
              <a:t>.</a:t>
            </a:r>
          </a:p>
          <a:p>
            <a:r>
              <a:rPr lang="en-IE" sz="1200" b="1" kern="1200" dirty="0">
                <a:solidFill>
                  <a:schemeClr val="tx1"/>
                </a:solidFill>
                <a:effectLst/>
                <a:latin typeface="+mn-lt"/>
                <a:ea typeface="+mn-ea"/>
                <a:cs typeface="+mn-cs"/>
              </a:rPr>
              <a:t>Time.</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Bacteria multiply by a process called </a:t>
            </a:r>
            <a:r>
              <a:rPr lang="en-IE" sz="1200" b="1" kern="1200" dirty="0">
                <a:solidFill>
                  <a:schemeClr val="tx1"/>
                </a:solidFill>
                <a:effectLst/>
                <a:latin typeface="+mn-lt"/>
                <a:ea typeface="+mn-ea"/>
                <a:cs typeface="+mn-cs"/>
              </a:rPr>
              <a:t>binary fission</a:t>
            </a:r>
            <a:r>
              <a:rPr lang="en-IE" sz="1200" kern="1200" dirty="0">
                <a:solidFill>
                  <a:schemeClr val="tx1"/>
                </a:solidFill>
                <a:effectLst/>
                <a:latin typeface="+mn-lt"/>
                <a:ea typeface="+mn-ea"/>
                <a:cs typeface="+mn-cs"/>
              </a:rPr>
              <a:t>, where one bacterium splits into two.</a:t>
            </a:r>
          </a:p>
          <a:p>
            <a:r>
              <a:rPr lang="en-IE" sz="1200" kern="1200" dirty="0">
                <a:solidFill>
                  <a:schemeClr val="tx1"/>
                </a:solidFill>
                <a:effectLst/>
                <a:latin typeface="+mn-lt"/>
                <a:ea typeface="+mn-ea"/>
                <a:cs typeface="+mn-cs"/>
              </a:rPr>
              <a:t>This happens </a:t>
            </a:r>
            <a:r>
              <a:rPr lang="en-IE" sz="1200" b="1" kern="1200" dirty="0">
                <a:solidFill>
                  <a:schemeClr val="tx1"/>
                </a:solidFill>
                <a:effectLst/>
                <a:latin typeface="+mn-lt"/>
                <a:ea typeface="+mn-ea"/>
                <a:cs typeface="+mn-cs"/>
              </a:rPr>
              <a:t>every 10–20 minutes</a:t>
            </a:r>
            <a:r>
              <a:rPr lang="en-IE" sz="1200" kern="1200" dirty="0">
                <a:solidFill>
                  <a:schemeClr val="tx1"/>
                </a:solidFill>
                <a:effectLst/>
                <a:latin typeface="+mn-lt"/>
                <a:ea typeface="+mn-ea"/>
                <a:cs typeface="+mn-cs"/>
              </a:rPr>
              <a:t> under ideal conditions.</a:t>
            </a:r>
          </a:p>
          <a:p>
            <a:r>
              <a:rPr lang="en-IE" sz="1200" kern="1200" dirty="0">
                <a:solidFill>
                  <a:schemeClr val="tx1"/>
                </a:solidFill>
                <a:effectLst/>
                <a:latin typeface="+mn-lt"/>
                <a:ea typeface="+mn-ea"/>
                <a:cs typeface="+mn-cs"/>
              </a:rPr>
              <a:t>After a few hours, millions of bacteria can be present.</a:t>
            </a:r>
          </a:p>
          <a:p>
            <a:r>
              <a:rPr lang="en-IE" sz="1200" kern="1200" dirty="0">
                <a:solidFill>
                  <a:schemeClr val="tx1"/>
                </a:solidFill>
                <a:effectLst/>
                <a:latin typeface="+mn-lt"/>
                <a:ea typeface="+mn-ea"/>
                <a:cs typeface="+mn-cs"/>
              </a:rPr>
              <a:t>This is why time control is essential in food safety.</a:t>
            </a:r>
          </a:p>
          <a:p>
            <a:r>
              <a:rPr lang="en-IE" sz="1200" b="1" kern="1200" dirty="0">
                <a:solidFill>
                  <a:schemeClr val="tx1"/>
                </a:solidFill>
                <a:effectLst/>
                <a:latin typeface="+mn-lt"/>
                <a:ea typeface="+mn-ea"/>
                <a:cs typeface="+mn-cs"/>
              </a:rPr>
              <a:t>Warmth.</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The workbook highlights the </a:t>
            </a:r>
            <a:r>
              <a:rPr lang="en-IE" sz="1200" b="1" kern="1200" dirty="0">
                <a:solidFill>
                  <a:schemeClr val="tx1"/>
                </a:solidFill>
                <a:effectLst/>
                <a:latin typeface="+mn-lt"/>
                <a:ea typeface="+mn-ea"/>
                <a:cs typeface="+mn-cs"/>
              </a:rPr>
              <a:t>danger zone: 5 degrees </a:t>
            </a:r>
            <a:r>
              <a:rPr lang="en-IE" sz="1200" b="1" kern="1200" dirty="0" err="1">
                <a:solidFill>
                  <a:schemeClr val="tx1"/>
                </a:solidFill>
                <a:effectLst/>
                <a:latin typeface="+mn-lt"/>
                <a:ea typeface="+mn-ea"/>
                <a:cs typeface="+mn-cs"/>
              </a:rPr>
              <a:t>celsius</a:t>
            </a:r>
            <a:r>
              <a:rPr lang="en-IE" sz="1200" b="1" kern="1200" dirty="0">
                <a:solidFill>
                  <a:schemeClr val="tx1"/>
                </a:solidFill>
                <a:effectLst/>
                <a:latin typeface="+mn-lt"/>
                <a:ea typeface="+mn-ea"/>
                <a:cs typeface="+mn-cs"/>
              </a:rPr>
              <a:t> to 63</a:t>
            </a:r>
            <a:r>
              <a:rPr lang="en-IE" sz="1200" kern="1200" dirty="0">
                <a:solidFill>
                  <a:schemeClr val="tx1"/>
                </a:solidFill>
                <a:effectLst/>
                <a:latin typeface="+mn-lt"/>
                <a:ea typeface="+mn-ea"/>
                <a:cs typeface="+mn-cs"/>
              </a:rPr>
              <a:t> </a:t>
            </a:r>
            <a:r>
              <a:rPr lang="en-IE" sz="1200" b="1" kern="1200" dirty="0">
                <a:solidFill>
                  <a:schemeClr val="tx1"/>
                </a:solidFill>
                <a:effectLst/>
                <a:latin typeface="+mn-lt"/>
                <a:ea typeface="+mn-ea"/>
                <a:cs typeface="+mn-cs"/>
              </a:rPr>
              <a:t>degrees </a:t>
            </a:r>
            <a:r>
              <a:rPr lang="en-IE" sz="1200" b="1" kern="1200" dirty="0" err="1">
                <a:solidFill>
                  <a:schemeClr val="tx1"/>
                </a:solidFill>
                <a:effectLst/>
                <a:latin typeface="+mn-lt"/>
                <a:ea typeface="+mn-ea"/>
                <a:cs typeface="+mn-cs"/>
              </a:rPr>
              <a:t>celsius</a:t>
            </a:r>
            <a:r>
              <a:rPr lang="en-IE" sz="1200" b="1"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Bacteria grow slowly at </a:t>
            </a:r>
            <a:r>
              <a:rPr lang="en-IE" sz="1200" b="1" kern="1200" dirty="0">
                <a:solidFill>
                  <a:schemeClr val="tx1"/>
                </a:solidFill>
                <a:effectLst/>
                <a:latin typeface="+mn-lt"/>
                <a:ea typeface="+mn-ea"/>
                <a:cs typeface="+mn-cs"/>
              </a:rPr>
              <a:t>5</a:t>
            </a:r>
            <a:r>
              <a:rPr lang="en-IE" sz="1200" kern="1200" dirty="0">
                <a:solidFill>
                  <a:schemeClr val="tx1"/>
                </a:solidFill>
                <a:effectLst/>
                <a:latin typeface="+mn-lt"/>
                <a:ea typeface="+mn-ea"/>
                <a:cs typeface="+mn-cs"/>
              </a:rPr>
              <a:t> </a:t>
            </a:r>
            <a:r>
              <a:rPr lang="en-IE" sz="1200" b="1" kern="1200" dirty="0">
                <a:solidFill>
                  <a:schemeClr val="tx1"/>
                </a:solidFill>
                <a:effectLst/>
                <a:latin typeface="+mn-lt"/>
                <a:ea typeface="+mn-ea"/>
                <a:cs typeface="+mn-cs"/>
              </a:rPr>
              <a:t>degrees </a:t>
            </a:r>
            <a:r>
              <a:rPr lang="en-IE" sz="1200" b="1" kern="1200" dirty="0" err="1">
                <a:solidFill>
                  <a:schemeClr val="tx1"/>
                </a:solidFill>
                <a:effectLst/>
                <a:latin typeface="+mn-lt"/>
                <a:ea typeface="+mn-ea"/>
                <a:cs typeface="+mn-cs"/>
              </a:rPr>
              <a:t>celsius</a:t>
            </a:r>
            <a:r>
              <a:rPr lang="en-IE" sz="1200" b="1" kern="1200" dirty="0">
                <a:solidFill>
                  <a:schemeClr val="tx1"/>
                </a:solidFill>
                <a:effectLst/>
                <a:latin typeface="+mn-lt"/>
                <a:ea typeface="+mn-ea"/>
                <a:cs typeface="+mn-cs"/>
              </a:rPr>
              <a:t>.</a:t>
            </a:r>
            <a:r>
              <a:rPr lang="en-IE" sz="1200" kern="1200" dirty="0">
                <a:solidFill>
                  <a:schemeClr val="tx1"/>
                </a:solidFill>
                <a:effectLst/>
                <a:latin typeface="+mn-lt"/>
                <a:ea typeface="+mn-ea"/>
                <a:cs typeface="+mn-cs"/>
              </a:rPr>
              <a:t>.</a:t>
            </a:r>
          </a:p>
          <a:p>
            <a:r>
              <a:rPr lang="en-IE" sz="1200" kern="1200" dirty="0">
                <a:solidFill>
                  <a:schemeClr val="tx1"/>
                </a:solidFill>
                <a:effectLst/>
                <a:latin typeface="+mn-lt"/>
                <a:ea typeface="+mn-ea"/>
                <a:cs typeface="+mn-cs"/>
              </a:rPr>
              <a:t>Growth increases as temperature rises.</a:t>
            </a:r>
          </a:p>
          <a:p>
            <a:r>
              <a:rPr lang="en-IE" sz="1200" kern="1200" dirty="0">
                <a:solidFill>
                  <a:schemeClr val="tx1"/>
                </a:solidFill>
                <a:effectLst/>
                <a:latin typeface="+mn-lt"/>
                <a:ea typeface="+mn-ea"/>
                <a:cs typeface="+mn-cs"/>
              </a:rPr>
              <a:t>Growth continues until around </a:t>
            </a:r>
            <a:r>
              <a:rPr lang="en-IE" sz="1200" b="1" kern="1200" dirty="0">
                <a:solidFill>
                  <a:schemeClr val="tx1"/>
                </a:solidFill>
                <a:effectLst/>
                <a:latin typeface="+mn-lt"/>
                <a:ea typeface="+mn-ea"/>
                <a:cs typeface="+mn-cs"/>
              </a:rPr>
              <a:t>63</a:t>
            </a:r>
            <a:r>
              <a:rPr lang="en-IE" sz="1200" kern="1200" dirty="0">
                <a:solidFill>
                  <a:schemeClr val="tx1"/>
                </a:solidFill>
                <a:effectLst/>
                <a:latin typeface="+mn-lt"/>
                <a:ea typeface="+mn-ea"/>
                <a:cs typeface="+mn-cs"/>
              </a:rPr>
              <a:t> </a:t>
            </a:r>
            <a:r>
              <a:rPr lang="en-IE" sz="1200" b="1" kern="1200" dirty="0">
                <a:solidFill>
                  <a:schemeClr val="tx1"/>
                </a:solidFill>
                <a:effectLst/>
                <a:latin typeface="+mn-lt"/>
                <a:ea typeface="+mn-ea"/>
                <a:cs typeface="+mn-cs"/>
              </a:rPr>
              <a:t>degrees </a:t>
            </a:r>
            <a:r>
              <a:rPr lang="en-IE" sz="1200" b="1" kern="1200" dirty="0" err="1">
                <a:solidFill>
                  <a:schemeClr val="tx1"/>
                </a:solidFill>
                <a:effectLst/>
                <a:latin typeface="+mn-lt"/>
                <a:ea typeface="+mn-ea"/>
                <a:cs typeface="+mn-cs"/>
              </a:rPr>
              <a:t>celsius</a:t>
            </a:r>
            <a:r>
              <a:rPr lang="en-IE" sz="1200" kern="1200" dirty="0">
                <a:solidFill>
                  <a:schemeClr val="tx1"/>
                </a:solidFill>
                <a:effectLst/>
                <a:latin typeface="+mn-lt"/>
                <a:ea typeface="+mn-ea"/>
                <a:cs typeface="+mn-cs"/>
              </a:rPr>
              <a:t>, where heat begins to destroy bacteria.</a:t>
            </a:r>
          </a:p>
          <a:p>
            <a:r>
              <a:rPr lang="en-IE" sz="1200" b="1" kern="1200" dirty="0">
                <a:solidFill>
                  <a:schemeClr val="tx1"/>
                </a:solidFill>
                <a:effectLst/>
                <a:latin typeface="+mn-lt"/>
                <a:ea typeface="+mn-ea"/>
                <a:cs typeface="+mn-cs"/>
              </a:rPr>
              <a:t>The 2‑hour rule.</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Food should </a:t>
            </a:r>
            <a:r>
              <a:rPr lang="en-IE" sz="1200" b="1" kern="1200" dirty="0">
                <a:solidFill>
                  <a:schemeClr val="tx1"/>
                </a:solidFill>
                <a:effectLst/>
                <a:latin typeface="+mn-lt"/>
                <a:ea typeface="+mn-ea"/>
                <a:cs typeface="+mn-cs"/>
              </a:rPr>
              <a:t>not be left out of the fridge for more than 2 hours</a:t>
            </a:r>
            <a:r>
              <a:rPr lang="en-IE" sz="1200" kern="1200" dirty="0">
                <a:solidFill>
                  <a:schemeClr val="tx1"/>
                </a:solidFill>
                <a:effectLst/>
                <a:latin typeface="+mn-lt"/>
                <a:ea typeface="+mn-ea"/>
                <a:cs typeface="+mn-cs"/>
              </a:rPr>
              <a:t>, because bacteria multiply quickly at room temperature.</a:t>
            </a:r>
          </a:p>
          <a:p>
            <a:r>
              <a:rPr lang="en-IE" sz="1200" b="1" kern="1200" dirty="0">
                <a:solidFill>
                  <a:schemeClr val="tx1"/>
                </a:solidFill>
                <a:effectLst/>
                <a:latin typeface="+mn-lt"/>
                <a:ea typeface="+mn-ea"/>
                <a:cs typeface="+mn-cs"/>
              </a:rPr>
              <a:t>Oxygen.</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Some bacteria need oxygen to grow (aerobic bacteria). Others grow without oxygen (anaerobic bacteria), such as </a:t>
            </a:r>
            <a:r>
              <a:rPr lang="en-IE" sz="1200" i="1" kern="1200" dirty="0">
                <a:solidFill>
                  <a:schemeClr val="tx1"/>
                </a:solidFill>
                <a:effectLst/>
                <a:latin typeface="+mn-lt"/>
                <a:ea typeface="+mn-ea"/>
                <a:cs typeface="+mn-cs"/>
              </a:rPr>
              <a:t>clostridium botulinum</a:t>
            </a:r>
            <a:r>
              <a:rPr lang="en-IE" sz="1200" kern="1200" dirty="0">
                <a:solidFill>
                  <a:schemeClr val="tx1"/>
                </a:solidFill>
                <a:effectLst/>
                <a:latin typeface="+mn-lt"/>
                <a:ea typeface="+mn-ea"/>
                <a:cs typeface="+mn-cs"/>
              </a:rPr>
              <a:t>.</a:t>
            </a:r>
          </a:p>
          <a:p>
            <a:r>
              <a:rPr lang="en-IE" sz="1200" kern="1200" dirty="0">
                <a:solidFill>
                  <a:schemeClr val="tx1"/>
                </a:solidFill>
                <a:effectLst/>
                <a:latin typeface="+mn-lt"/>
                <a:ea typeface="+mn-ea"/>
                <a:cs typeface="+mn-cs"/>
              </a:rPr>
              <a:t>The workbook focuses on the idea that </a:t>
            </a:r>
            <a:r>
              <a:rPr lang="en-IE" sz="1200" b="1" kern="1200" dirty="0">
                <a:solidFill>
                  <a:schemeClr val="tx1"/>
                </a:solidFill>
                <a:effectLst/>
                <a:latin typeface="+mn-lt"/>
                <a:ea typeface="+mn-ea"/>
                <a:cs typeface="+mn-cs"/>
              </a:rPr>
              <a:t>oxygen availability affects bacterial growth</a:t>
            </a:r>
            <a:r>
              <a:rPr lang="en-IE" sz="1200" kern="1200" dirty="0">
                <a:solidFill>
                  <a:schemeClr val="tx1"/>
                </a:solidFill>
                <a:effectLst/>
                <a:latin typeface="+mn-lt"/>
                <a:ea typeface="+mn-ea"/>
                <a:cs typeface="+mn-cs"/>
              </a:rPr>
              <a:t>, especially in vacuum‑packed or canned foods.</a:t>
            </a:r>
          </a:p>
          <a:p>
            <a:r>
              <a:rPr lang="en-IE" sz="1200" b="1" kern="1200" dirty="0">
                <a:solidFill>
                  <a:schemeClr val="tx1"/>
                </a:solidFill>
                <a:effectLst/>
                <a:latin typeface="+mn-lt"/>
                <a:ea typeface="+mn-ea"/>
                <a:cs typeface="+mn-cs"/>
              </a:rPr>
              <a:t>Food.</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Bacteria grow best on foods that are high in protein, moist and nutrient‑rich.</a:t>
            </a:r>
          </a:p>
          <a:p>
            <a:r>
              <a:rPr lang="en-IE" sz="1200" kern="1200" dirty="0">
                <a:solidFill>
                  <a:schemeClr val="tx1"/>
                </a:solidFill>
                <a:effectLst/>
                <a:latin typeface="+mn-lt"/>
                <a:ea typeface="+mn-ea"/>
                <a:cs typeface="+mn-cs"/>
              </a:rPr>
              <a:t>Examples include meat, poultry, fish, and dairy and cooked rice and pasta.</a:t>
            </a:r>
          </a:p>
          <a:p>
            <a:r>
              <a:rPr lang="en-IE" sz="1200" kern="1200" dirty="0">
                <a:solidFill>
                  <a:schemeClr val="tx1"/>
                </a:solidFill>
                <a:effectLst/>
                <a:latin typeface="+mn-lt"/>
                <a:ea typeface="+mn-ea"/>
                <a:cs typeface="+mn-cs"/>
              </a:rPr>
              <a:t>These are known as </a:t>
            </a:r>
            <a:r>
              <a:rPr lang="en-IE" sz="1200" b="1" kern="1200" dirty="0">
                <a:solidFill>
                  <a:schemeClr val="tx1"/>
                </a:solidFill>
                <a:effectLst/>
                <a:latin typeface="+mn-lt"/>
                <a:ea typeface="+mn-ea"/>
                <a:cs typeface="+mn-cs"/>
              </a:rPr>
              <a:t>high‑risk foods</a:t>
            </a:r>
            <a:r>
              <a:rPr lang="en-IE" sz="1200" kern="1200" dirty="0">
                <a:solidFill>
                  <a:schemeClr val="tx1"/>
                </a:solidFill>
                <a:effectLst/>
                <a:latin typeface="+mn-lt"/>
                <a:ea typeface="+mn-ea"/>
                <a:cs typeface="+mn-cs"/>
              </a:rPr>
              <a:t>.</a:t>
            </a:r>
          </a:p>
          <a:p>
            <a:r>
              <a:rPr lang="en-IE" sz="1200" b="1" kern="1200" dirty="0">
                <a:solidFill>
                  <a:schemeClr val="tx1"/>
                </a:solidFill>
                <a:effectLst/>
                <a:latin typeface="+mn-lt"/>
                <a:ea typeface="+mn-ea"/>
                <a:cs typeface="+mn-cs"/>
              </a:rPr>
              <a:t>Moisture.</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Bacteria need </a:t>
            </a:r>
            <a:r>
              <a:rPr lang="en-IE" sz="1200" b="1" kern="1200" dirty="0">
                <a:solidFill>
                  <a:schemeClr val="tx1"/>
                </a:solidFill>
                <a:effectLst/>
                <a:latin typeface="+mn-lt"/>
                <a:ea typeface="+mn-ea"/>
                <a:cs typeface="+mn-cs"/>
              </a:rPr>
              <a:t>water</a:t>
            </a:r>
            <a:r>
              <a:rPr lang="en-IE" sz="1200" kern="1200" dirty="0">
                <a:solidFill>
                  <a:schemeClr val="tx1"/>
                </a:solidFill>
                <a:effectLst/>
                <a:latin typeface="+mn-lt"/>
                <a:ea typeface="+mn-ea"/>
                <a:cs typeface="+mn-cs"/>
              </a:rPr>
              <a:t> to grow. Foods with high moisture content support rapid bacterial growth.</a:t>
            </a:r>
          </a:p>
          <a:p>
            <a:r>
              <a:rPr lang="en-IE" sz="1200" kern="1200" dirty="0">
                <a:solidFill>
                  <a:schemeClr val="tx1"/>
                </a:solidFill>
                <a:effectLst/>
                <a:latin typeface="+mn-lt"/>
                <a:ea typeface="+mn-ea"/>
                <a:cs typeface="+mn-cs"/>
              </a:rPr>
              <a:t>Examples include cooked foods, fresh meat, dairy, prepared salads</a:t>
            </a:r>
          </a:p>
          <a:p>
            <a:r>
              <a:rPr lang="en-IE" sz="1200" kern="1200" dirty="0">
                <a:solidFill>
                  <a:schemeClr val="tx1"/>
                </a:solidFill>
                <a:effectLst/>
                <a:latin typeface="+mn-lt"/>
                <a:ea typeface="+mn-ea"/>
                <a:cs typeface="+mn-cs"/>
              </a:rPr>
              <a:t>Dry foods such as flour, rice and pasta become risky once cooked because moisture is added.</a:t>
            </a:r>
          </a:p>
          <a:p>
            <a:r>
              <a:rPr lang="en-IE" sz="1200" b="1" kern="1200" dirty="0">
                <a:solidFill>
                  <a:schemeClr val="tx1"/>
                </a:solidFill>
                <a:effectLst/>
                <a:latin typeface="+mn-lt"/>
                <a:ea typeface="+mn-ea"/>
                <a:cs typeface="+mn-cs"/>
              </a:rPr>
              <a:t>Ph (acidity).</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Bacteria prefer </a:t>
            </a:r>
            <a:r>
              <a:rPr lang="en-IE" sz="1200" b="1" kern="1200" dirty="0">
                <a:solidFill>
                  <a:schemeClr val="tx1"/>
                </a:solidFill>
                <a:effectLst/>
                <a:latin typeface="+mn-lt"/>
                <a:ea typeface="+mn-ea"/>
                <a:cs typeface="+mn-cs"/>
              </a:rPr>
              <a:t>neutral or slightly acidic</a:t>
            </a:r>
            <a:r>
              <a:rPr lang="en-IE" sz="1200" kern="1200" dirty="0">
                <a:solidFill>
                  <a:schemeClr val="tx1"/>
                </a:solidFill>
                <a:effectLst/>
                <a:latin typeface="+mn-lt"/>
                <a:ea typeface="+mn-ea"/>
                <a:cs typeface="+mn-cs"/>
              </a:rPr>
              <a:t> environments.</a:t>
            </a:r>
          </a:p>
          <a:p>
            <a:r>
              <a:rPr lang="en-IE" sz="1200" kern="1200" dirty="0">
                <a:solidFill>
                  <a:schemeClr val="tx1"/>
                </a:solidFill>
                <a:effectLst/>
                <a:latin typeface="+mn-lt"/>
                <a:ea typeface="+mn-ea"/>
                <a:cs typeface="+mn-cs"/>
              </a:rPr>
              <a:t>High‑acid foods such as vinegar, citrus fruits slow or stop bacterial growth.</a:t>
            </a:r>
          </a:p>
          <a:p>
            <a:r>
              <a:rPr lang="en-IE" sz="1200" kern="1200" dirty="0">
                <a:solidFill>
                  <a:schemeClr val="tx1"/>
                </a:solidFill>
                <a:effectLst/>
                <a:latin typeface="+mn-lt"/>
                <a:ea typeface="+mn-ea"/>
                <a:cs typeface="+mn-cs"/>
              </a:rPr>
              <a:t>Low‑acid foods such as meat, dairy support rapid growth.</a:t>
            </a:r>
          </a:p>
          <a:p>
            <a:r>
              <a:rPr lang="en-IE" sz="1200" kern="1200" dirty="0">
                <a:solidFill>
                  <a:schemeClr val="tx1"/>
                </a:solidFill>
                <a:effectLst/>
                <a:latin typeface="+mn-lt"/>
                <a:ea typeface="+mn-ea"/>
                <a:cs typeface="+mn-cs"/>
              </a:rPr>
              <a:t> </a:t>
            </a:r>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12</a:t>
            </a:fld>
            <a:endParaRPr lang="en-IE"/>
          </a:p>
        </p:txBody>
      </p:sp>
    </p:spTree>
    <p:extLst>
      <p:ext uri="{BB962C8B-B14F-4D97-AF65-F5344CB8AC3E}">
        <p14:creationId xmlns:p14="http://schemas.microsoft.com/office/powerpoint/2010/main" val="2724250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kern="1200" dirty="0">
                <a:solidFill>
                  <a:schemeClr val="tx1"/>
                </a:solidFill>
                <a:effectLst/>
                <a:latin typeface="+mn-lt"/>
                <a:ea typeface="+mn-ea"/>
                <a:cs typeface="+mn-cs"/>
              </a:rPr>
              <a:t>High risk foods.</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Different foods carry different levels of risk when it comes to food poisoning. Understanding these categories helps food workers apply the correct controls for storage, preparation, and service.</a:t>
            </a:r>
          </a:p>
          <a:p>
            <a:r>
              <a:rPr lang="en-IE" sz="1200" kern="1200" dirty="0">
                <a:solidFill>
                  <a:schemeClr val="tx1"/>
                </a:solidFill>
                <a:effectLst/>
                <a:latin typeface="+mn-lt"/>
                <a:ea typeface="+mn-ea"/>
                <a:cs typeface="+mn-cs"/>
              </a:rPr>
              <a:t>High‑risk foods are those that </a:t>
            </a:r>
            <a:r>
              <a:rPr lang="en-IE" sz="1200" b="1" kern="1200" dirty="0">
                <a:solidFill>
                  <a:schemeClr val="tx1"/>
                </a:solidFill>
                <a:effectLst/>
                <a:latin typeface="+mn-lt"/>
                <a:ea typeface="+mn-ea"/>
                <a:cs typeface="+mn-cs"/>
              </a:rPr>
              <a:t>support the growth of harmful micro‑organisms</a:t>
            </a:r>
            <a:r>
              <a:rPr lang="en-IE" sz="1200" kern="1200" dirty="0">
                <a:solidFill>
                  <a:schemeClr val="tx1"/>
                </a:solidFill>
                <a:effectLst/>
                <a:latin typeface="+mn-lt"/>
                <a:ea typeface="+mn-ea"/>
                <a:cs typeface="+mn-cs"/>
              </a:rPr>
              <a:t>, and </a:t>
            </a:r>
            <a:r>
              <a:rPr lang="en-IE" sz="1200" b="1" kern="1200" dirty="0">
                <a:solidFill>
                  <a:schemeClr val="tx1"/>
                </a:solidFill>
                <a:effectLst/>
                <a:latin typeface="+mn-lt"/>
                <a:ea typeface="+mn-ea"/>
                <a:cs typeface="+mn-cs"/>
              </a:rPr>
              <a:t>will not receive any further cooking or heat treatment</a:t>
            </a:r>
            <a:r>
              <a:rPr lang="en-IE" sz="1200" kern="1200" dirty="0">
                <a:solidFill>
                  <a:schemeClr val="tx1"/>
                </a:solidFill>
                <a:effectLst/>
                <a:latin typeface="+mn-lt"/>
                <a:ea typeface="+mn-ea"/>
                <a:cs typeface="+mn-cs"/>
              </a:rPr>
              <a:t> before being eaten.</a:t>
            </a:r>
          </a:p>
          <a:p>
            <a:r>
              <a:rPr lang="en-IE" sz="1200" kern="1200" dirty="0">
                <a:solidFill>
                  <a:schemeClr val="tx1"/>
                </a:solidFill>
                <a:effectLst/>
                <a:latin typeface="+mn-lt"/>
                <a:ea typeface="+mn-ea"/>
                <a:cs typeface="+mn-cs"/>
              </a:rPr>
              <a:t>This makes them especially dangerous if contaminated, because bacteria will not be destroyed before consumption.</a:t>
            </a:r>
          </a:p>
          <a:p>
            <a:r>
              <a:rPr lang="en-IE" sz="1200" kern="1200" dirty="0">
                <a:solidFill>
                  <a:schemeClr val="tx1"/>
                </a:solidFill>
                <a:effectLst/>
                <a:latin typeface="+mn-lt"/>
                <a:ea typeface="+mn-ea"/>
                <a:cs typeface="+mn-cs"/>
              </a:rPr>
              <a:t>These foods are usually high in protein, moist, ready‑to‑eat and stored in the fridge.</a:t>
            </a:r>
          </a:p>
          <a:p>
            <a:r>
              <a:rPr lang="en-IE" sz="1200" b="1" kern="1200" dirty="0">
                <a:solidFill>
                  <a:schemeClr val="tx1"/>
                </a:solidFill>
                <a:effectLst/>
                <a:latin typeface="+mn-lt"/>
                <a:ea typeface="+mn-ea"/>
                <a:cs typeface="+mn-cs"/>
              </a:rPr>
              <a:t>Examples include:</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Meat &amp; poultry.</a:t>
            </a:r>
            <a:endParaRPr lang="en-IE" sz="1200" kern="1200" dirty="0">
              <a:solidFill>
                <a:schemeClr val="tx1"/>
              </a:solidFill>
              <a:effectLst/>
              <a:latin typeface="+mn-lt"/>
              <a:ea typeface="+mn-ea"/>
              <a:cs typeface="+mn-cs"/>
            </a:endParaRPr>
          </a:p>
          <a:p>
            <a:pPr lvl="0"/>
            <a:r>
              <a:rPr lang="en-IE" sz="1200" kern="1200" dirty="0">
                <a:solidFill>
                  <a:schemeClr val="tx1"/>
                </a:solidFill>
                <a:effectLst/>
                <a:latin typeface="+mn-lt"/>
                <a:ea typeface="+mn-ea"/>
                <a:cs typeface="+mn-cs"/>
              </a:rPr>
              <a:t>Cooked meats, raw meat served as ready‑to‑eat such as beef tartare, cooked poultry and meat products such as gravies, stocks, sauces and soups.</a:t>
            </a:r>
          </a:p>
          <a:p>
            <a:r>
              <a:rPr lang="en-IE" sz="1200" b="1" kern="1200" dirty="0">
                <a:solidFill>
                  <a:schemeClr val="tx1"/>
                </a:solidFill>
                <a:effectLst/>
                <a:latin typeface="+mn-lt"/>
                <a:ea typeface="+mn-ea"/>
                <a:cs typeface="+mn-cs"/>
              </a:rPr>
              <a:t>Fish &amp; shellfish.</a:t>
            </a:r>
            <a:endParaRPr lang="en-IE" sz="1200" kern="1200" dirty="0">
              <a:solidFill>
                <a:schemeClr val="tx1"/>
              </a:solidFill>
              <a:effectLst/>
              <a:latin typeface="+mn-lt"/>
              <a:ea typeface="+mn-ea"/>
              <a:cs typeface="+mn-cs"/>
            </a:endParaRPr>
          </a:p>
          <a:p>
            <a:pPr lvl="0"/>
            <a:r>
              <a:rPr lang="en-IE" sz="1200" kern="1200" dirty="0">
                <a:solidFill>
                  <a:schemeClr val="tx1"/>
                </a:solidFill>
                <a:effectLst/>
                <a:latin typeface="+mn-lt"/>
                <a:ea typeface="+mn-ea"/>
                <a:cs typeface="+mn-cs"/>
              </a:rPr>
              <a:t>Cooked and raw shellfish such as chowders and cooked and raw fish such as fish pie.</a:t>
            </a:r>
          </a:p>
          <a:p>
            <a:r>
              <a:rPr lang="en-IE" sz="1200" b="1" kern="1200" dirty="0">
                <a:solidFill>
                  <a:schemeClr val="tx1"/>
                </a:solidFill>
                <a:effectLst/>
                <a:latin typeface="+mn-lt"/>
                <a:ea typeface="+mn-ea"/>
                <a:cs typeface="+mn-cs"/>
              </a:rPr>
              <a:t>Dairy.</a:t>
            </a:r>
            <a:endParaRPr lang="en-IE" sz="1200" kern="1200" dirty="0">
              <a:solidFill>
                <a:schemeClr val="tx1"/>
              </a:solidFill>
              <a:effectLst/>
              <a:latin typeface="+mn-lt"/>
              <a:ea typeface="+mn-ea"/>
              <a:cs typeface="+mn-cs"/>
            </a:endParaRPr>
          </a:p>
          <a:p>
            <a:pPr lvl="0"/>
            <a:r>
              <a:rPr lang="en-IE" sz="1200" kern="1200" dirty="0">
                <a:solidFill>
                  <a:schemeClr val="tx1"/>
                </a:solidFill>
                <a:effectLst/>
                <a:latin typeface="+mn-lt"/>
                <a:ea typeface="+mn-ea"/>
                <a:cs typeface="+mn-cs"/>
              </a:rPr>
              <a:t>Milk and milk products such as butter, cream, yogurt, soft cheeses, unpasteurised and cheeses and milks.</a:t>
            </a:r>
          </a:p>
          <a:p>
            <a:r>
              <a:rPr lang="en-IE" sz="1200" b="1" kern="1200" dirty="0">
                <a:solidFill>
                  <a:schemeClr val="tx1"/>
                </a:solidFill>
                <a:effectLst/>
                <a:latin typeface="+mn-lt"/>
                <a:ea typeface="+mn-ea"/>
                <a:cs typeface="+mn-cs"/>
              </a:rPr>
              <a:t>Eggs.</a:t>
            </a:r>
            <a:endParaRPr lang="en-IE" sz="1200" kern="1200" dirty="0">
              <a:solidFill>
                <a:schemeClr val="tx1"/>
              </a:solidFill>
              <a:effectLst/>
              <a:latin typeface="+mn-lt"/>
              <a:ea typeface="+mn-ea"/>
              <a:cs typeface="+mn-cs"/>
            </a:endParaRPr>
          </a:p>
          <a:p>
            <a:pPr lvl="0"/>
            <a:r>
              <a:rPr lang="en-IE" sz="1200" kern="1200" dirty="0">
                <a:solidFill>
                  <a:schemeClr val="tx1"/>
                </a:solidFill>
                <a:effectLst/>
                <a:latin typeface="+mn-lt"/>
                <a:ea typeface="+mn-ea"/>
                <a:cs typeface="+mn-cs"/>
              </a:rPr>
              <a:t>Egg and egg products such as quiches, egg mayonnaise and hollandaise or béarnaise sauces.</a:t>
            </a:r>
          </a:p>
          <a:p>
            <a:r>
              <a:rPr lang="en-IE" sz="1200" b="1" kern="1200" dirty="0">
                <a:solidFill>
                  <a:schemeClr val="tx1"/>
                </a:solidFill>
                <a:effectLst/>
                <a:latin typeface="+mn-lt"/>
                <a:ea typeface="+mn-ea"/>
                <a:cs typeface="+mn-cs"/>
              </a:rPr>
              <a:t>Cooked carbohydrates.</a:t>
            </a:r>
            <a:endParaRPr lang="en-IE" sz="1200" kern="1200" dirty="0">
              <a:solidFill>
                <a:schemeClr val="tx1"/>
              </a:solidFill>
              <a:effectLst/>
              <a:latin typeface="+mn-lt"/>
              <a:ea typeface="+mn-ea"/>
              <a:cs typeface="+mn-cs"/>
            </a:endParaRPr>
          </a:p>
          <a:p>
            <a:pPr lvl="0"/>
            <a:r>
              <a:rPr lang="en-IE" sz="1200" kern="1200" dirty="0">
                <a:solidFill>
                  <a:schemeClr val="tx1"/>
                </a:solidFill>
                <a:effectLst/>
                <a:latin typeface="+mn-lt"/>
                <a:ea typeface="+mn-ea"/>
                <a:cs typeface="+mn-cs"/>
              </a:rPr>
              <a:t>Cooked rice and cooked pasta.</a:t>
            </a:r>
          </a:p>
          <a:p>
            <a:r>
              <a:rPr lang="en-IE" sz="1200" b="1" kern="1200" dirty="0">
                <a:solidFill>
                  <a:schemeClr val="tx1"/>
                </a:solidFill>
                <a:effectLst/>
                <a:latin typeface="+mn-lt"/>
                <a:ea typeface="+mn-ea"/>
                <a:cs typeface="+mn-cs"/>
              </a:rPr>
              <a:t>Prepared meals.</a:t>
            </a:r>
            <a:endParaRPr lang="en-IE" sz="1200" kern="1200" dirty="0">
              <a:solidFill>
                <a:schemeClr val="tx1"/>
              </a:solidFill>
              <a:effectLst/>
              <a:latin typeface="+mn-lt"/>
              <a:ea typeface="+mn-ea"/>
              <a:cs typeface="+mn-cs"/>
            </a:endParaRPr>
          </a:p>
          <a:p>
            <a:pPr lvl="0"/>
            <a:r>
              <a:rPr lang="en-IE" sz="1200" kern="1200" dirty="0">
                <a:solidFill>
                  <a:schemeClr val="tx1"/>
                </a:solidFill>
                <a:effectLst/>
                <a:latin typeface="+mn-lt"/>
                <a:ea typeface="+mn-ea"/>
                <a:cs typeface="+mn-cs"/>
              </a:rPr>
              <a:t>Cook‑chill meals, cook‑freeze meals and any food containing the above ingredients.</a:t>
            </a:r>
          </a:p>
          <a:p>
            <a:r>
              <a:rPr lang="en-IE" sz="1200" kern="1200" dirty="0">
                <a:solidFill>
                  <a:schemeClr val="tx1"/>
                </a:solidFill>
                <a:effectLst/>
                <a:latin typeface="+mn-lt"/>
                <a:ea typeface="+mn-ea"/>
                <a:cs typeface="+mn-cs"/>
              </a:rPr>
              <a:t>These foods must be handled with strict hygiene and temperature control because bacteria can multiply rapidly in them.</a:t>
            </a:r>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14</a:t>
            </a:fld>
            <a:endParaRPr lang="en-IE"/>
          </a:p>
        </p:txBody>
      </p:sp>
    </p:spTree>
    <p:extLst>
      <p:ext uri="{BB962C8B-B14F-4D97-AF65-F5344CB8AC3E}">
        <p14:creationId xmlns:p14="http://schemas.microsoft.com/office/powerpoint/2010/main" val="3087500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risk foods.</a:t>
            </a:r>
          </a:p>
          <a:p>
            <a:r>
              <a:rPr lang="en-US" dirty="0"/>
              <a:t>Low risk foods are foods where bacteria do not grow easily. They are usually high in sugar, high in salt, acidic, dry or preserved.</a:t>
            </a:r>
          </a:p>
          <a:p>
            <a:r>
              <a:rPr lang="en-US" dirty="0"/>
              <a:t>These conditions make it difficult for bacteria to multiply.</a:t>
            </a:r>
          </a:p>
          <a:p>
            <a:r>
              <a:rPr lang="en-US" dirty="0"/>
              <a:t>Examples include:</a:t>
            </a:r>
          </a:p>
          <a:p>
            <a:r>
              <a:rPr lang="en-US" dirty="0"/>
              <a:t>•	Citrus fruits,</a:t>
            </a:r>
          </a:p>
          <a:p>
            <a:r>
              <a:rPr lang="en-US" dirty="0"/>
              <a:t>•	Dry foods such as bread, biscuits, flour</a:t>
            </a:r>
          </a:p>
          <a:p>
            <a:r>
              <a:rPr lang="en-US" dirty="0"/>
              <a:t>•	Pickles, preserves, jam</a:t>
            </a:r>
          </a:p>
          <a:p>
            <a:r>
              <a:rPr lang="en-US" dirty="0"/>
              <a:t>These foods can still become contaminated physically or chemically, but they are less likely to cause bacterial food poisoning.</a:t>
            </a:r>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15</a:t>
            </a:fld>
            <a:endParaRPr lang="en-IE"/>
          </a:p>
        </p:txBody>
      </p:sp>
    </p:spTree>
    <p:extLst>
      <p:ext uri="{BB962C8B-B14F-4D97-AF65-F5344CB8AC3E}">
        <p14:creationId xmlns:p14="http://schemas.microsoft.com/office/powerpoint/2010/main" val="2706289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kern="1200" dirty="0">
                <a:solidFill>
                  <a:schemeClr val="tx1"/>
                </a:solidFill>
                <a:effectLst/>
                <a:latin typeface="+mn-lt"/>
                <a:ea typeface="+mn-ea"/>
                <a:cs typeface="+mn-cs"/>
              </a:rPr>
              <a:t>Raw ready‑to‑eat foods.</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These foods are eaten </a:t>
            </a:r>
            <a:r>
              <a:rPr lang="en-IE" sz="1200" b="1" kern="1200" dirty="0">
                <a:solidFill>
                  <a:schemeClr val="tx1"/>
                </a:solidFill>
                <a:effectLst/>
                <a:latin typeface="+mn-lt"/>
                <a:ea typeface="+mn-ea"/>
                <a:cs typeface="+mn-cs"/>
              </a:rPr>
              <a:t>without cooking</a:t>
            </a:r>
            <a:r>
              <a:rPr lang="en-IE" sz="1200" kern="1200" dirty="0">
                <a:solidFill>
                  <a:schemeClr val="tx1"/>
                </a:solidFill>
                <a:effectLst/>
                <a:latin typeface="+mn-lt"/>
                <a:ea typeface="+mn-ea"/>
                <a:cs typeface="+mn-cs"/>
              </a:rPr>
              <a:t>, so any contamination remains on the food. They may carry small numbers of bacteria, viruses and chemical residues.</a:t>
            </a:r>
          </a:p>
          <a:p>
            <a:r>
              <a:rPr lang="en-IE" sz="1200" kern="1200" dirty="0">
                <a:solidFill>
                  <a:schemeClr val="tx1"/>
                </a:solidFill>
                <a:effectLst/>
                <a:latin typeface="+mn-lt"/>
                <a:ea typeface="+mn-ea"/>
                <a:cs typeface="+mn-cs"/>
              </a:rPr>
              <a:t>Because they are not heated, washing is the only control step.</a:t>
            </a:r>
          </a:p>
          <a:p>
            <a:r>
              <a:rPr lang="en-IE" sz="1200" b="1" kern="1200" dirty="0">
                <a:solidFill>
                  <a:schemeClr val="tx1"/>
                </a:solidFill>
                <a:effectLst/>
                <a:latin typeface="+mn-lt"/>
                <a:ea typeface="+mn-ea"/>
                <a:cs typeface="+mn-cs"/>
              </a:rPr>
              <a:t>Examples:</a:t>
            </a:r>
            <a:endParaRPr lang="en-IE" sz="1200" kern="1200" dirty="0">
              <a:solidFill>
                <a:schemeClr val="tx1"/>
              </a:solidFill>
              <a:effectLst/>
              <a:latin typeface="+mn-lt"/>
              <a:ea typeface="+mn-ea"/>
              <a:cs typeface="+mn-cs"/>
            </a:endParaRPr>
          </a:p>
          <a:p>
            <a:pPr lvl="0"/>
            <a:r>
              <a:rPr lang="en-IE" sz="1200" kern="1200" dirty="0">
                <a:solidFill>
                  <a:schemeClr val="tx1"/>
                </a:solidFill>
                <a:effectLst/>
                <a:latin typeface="+mn-lt"/>
                <a:ea typeface="+mn-ea"/>
                <a:cs typeface="+mn-cs"/>
              </a:rPr>
              <a:t>Lettuce,</a:t>
            </a:r>
          </a:p>
          <a:p>
            <a:pPr lvl="0"/>
            <a:r>
              <a:rPr lang="en-IE" sz="1200" kern="1200" dirty="0">
                <a:solidFill>
                  <a:schemeClr val="tx1"/>
                </a:solidFill>
                <a:effectLst/>
                <a:latin typeface="+mn-lt"/>
                <a:ea typeface="+mn-ea"/>
                <a:cs typeface="+mn-cs"/>
              </a:rPr>
              <a:t>Raspberries, and, </a:t>
            </a:r>
          </a:p>
          <a:p>
            <a:pPr lvl="0"/>
            <a:r>
              <a:rPr lang="en-IE" sz="1200" kern="1200" dirty="0">
                <a:solidFill>
                  <a:schemeClr val="tx1"/>
                </a:solidFill>
                <a:effectLst/>
                <a:latin typeface="+mn-lt"/>
                <a:ea typeface="+mn-ea"/>
                <a:cs typeface="+mn-cs"/>
              </a:rPr>
              <a:t>Strawberries.</a:t>
            </a:r>
          </a:p>
          <a:p>
            <a:r>
              <a:rPr lang="en-IE" sz="1200" kern="1200" dirty="0">
                <a:solidFill>
                  <a:schemeClr val="tx1"/>
                </a:solidFill>
                <a:effectLst/>
                <a:latin typeface="+mn-lt"/>
                <a:ea typeface="+mn-ea"/>
                <a:cs typeface="+mn-cs"/>
              </a:rPr>
              <a:t>They must be washed in </a:t>
            </a:r>
            <a:r>
              <a:rPr lang="en-IE" sz="1200" b="1" kern="1200" dirty="0">
                <a:solidFill>
                  <a:schemeClr val="tx1"/>
                </a:solidFill>
                <a:effectLst/>
                <a:latin typeface="+mn-lt"/>
                <a:ea typeface="+mn-ea"/>
                <a:cs typeface="+mn-cs"/>
              </a:rPr>
              <a:t>running potable (safe‑to‑drink) water</a:t>
            </a:r>
            <a:r>
              <a:rPr lang="en-IE" sz="1200" kern="1200" dirty="0">
                <a:solidFill>
                  <a:schemeClr val="tx1"/>
                </a:solidFill>
                <a:effectLst/>
                <a:latin typeface="+mn-lt"/>
                <a:ea typeface="+mn-ea"/>
                <a:cs typeface="+mn-cs"/>
              </a:rPr>
              <a:t> before consumption.</a:t>
            </a:r>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16</a:t>
            </a:fld>
            <a:endParaRPr lang="en-IE"/>
          </a:p>
        </p:txBody>
      </p:sp>
    </p:spTree>
    <p:extLst>
      <p:ext uri="{BB962C8B-B14F-4D97-AF65-F5344CB8AC3E}">
        <p14:creationId xmlns:p14="http://schemas.microsoft.com/office/powerpoint/2010/main" val="2226228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ffectLst/>
              </a:rPr>
              <a:t>Colour</a:t>
            </a:r>
            <a:r>
              <a:rPr lang="en-US" dirty="0">
                <a:effectLst/>
              </a:rPr>
              <a:t> coding.</a:t>
            </a:r>
          </a:p>
          <a:p>
            <a:r>
              <a:rPr lang="en-US" dirty="0">
                <a:effectLst/>
              </a:rPr>
              <a:t>The workbook explains that </a:t>
            </a:r>
            <a:r>
              <a:rPr lang="en-US" dirty="0" err="1">
                <a:effectLst/>
              </a:rPr>
              <a:t>colour</a:t>
            </a:r>
            <a:r>
              <a:rPr lang="en-US" dirty="0">
                <a:effectLst/>
              </a:rPr>
              <a:t> coded chopping boards are an important food safety control used in professional kitchens. Their purpose is to prevent cross contamination between raw foods, cooked foods, allergens, and ready to eat items.</a:t>
            </a:r>
          </a:p>
          <a:p>
            <a:r>
              <a:rPr lang="en-US" dirty="0">
                <a:effectLst/>
              </a:rPr>
              <a:t>Cross contamination happens when harmful bacteria or allergens transfer from one food to another through equipment, hands, or surfaces. Using different </a:t>
            </a:r>
            <a:r>
              <a:rPr lang="en-US" dirty="0" err="1">
                <a:effectLst/>
              </a:rPr>
              <a:t>colours</a:t>
            </a:r>
            <a:r>
              <a:rPr lang="en-US" dirty="0">
                <a:effectLst/>
              </a:rPr>
              <a:t> for different food types helps staff avoid this.</a:t>
            </a:r>
          </a:p>
          <a:p>
            <a:r>
              <a:rPr lang="en-US" dirty="0">
                <a:effectLst/>
              </a:rPr>
              <a:t>The following is a list of the </a:t>
            </a:r>
            <a:r>
              <a:rPr lang="en-US" dirty="0" err="1">
                <a:effectLst/>
              </a:rPr>
              <a:t>colours</a:t>
            </a:r>
            <a:r>
              <a:rPr lang="en-US" dirty="0">
                <a:effectLst/>
              </a:rPr>
              <a:t> and their uses:</a:t>
            </a:r>
          </a:p>
          <a:p>
            <a:r>
              <a:rPr lang="en-US" dirty="0">
                <a:effectLst/>
              </a:rPr>
              <a:t>Red: raw meats and poultry.</a:t>
            </a:r>
          </a:p>
          <a:p>
            <a:r>
              <a:rPr lang="en-US" dirty="0">
                <a:effectLst/>
              </a:rPr>
              <a:t>Used for raw beef, pork, lamb, and raw chicken/turkey. Prevents raw meat bacteria such as salmonella, campylobacter from contaminating other foods.</a:t>
            </a:r>
          </a:p>
          <a:p>
            <a:r>
              <a:rPr lang="en-US" dirty="0">
                <a:effectLst/>
              </a:rPr>
              <a:t>Blue: raw fish and seafood.</a:t>
            </a:r>
          </a:p>
          <a:p>
            <a:r>
              <a:rPr lang="en-US" dirty="0">
                <a:effectLst/>
              </a:rPr>
              <a:t>Used for raw fish and shellfish. Prevents fish related bacteria and parasites from spreading.</a:t>
            </a:r>
          </a:p>
          <a:p>
            <a:r>
              <a:rPr lang="en-US" dirty="0">
                <a:effectLst/>
              </a:rPr>
              <a:t>Yellow: cooked meats.</a:t>
            </a:r>
          </a:p>
          <a:p>
            <a:r>
              <a:rPr lang="en-US" dirty="0">
                <a:effectLst/>
              </a:rPr>
              <a:t>Used for cooked beef, pork, lamb, chicken, etc. Keeps cooked foods safe from raw food contamination.</a:t>
            </a:r>
          </a:p>
          <a:p>
            <a:r>
              <a:rPr lang="en-US" dirty="0">
                <a:effectLst/>
              </a:rPr>
              <a:t>Brown: raw unwashed vegetables.</a:t>
            </a:r>
          </a:p>
          <a:p>
            <a:r>
              <a:rPr lang="en-US" dirty="0">
                <a:effectLst/>
              </a:rPr>
              <a:t>Used for muddy or unwashed vegetables. Prevents soil bacteria from contaminating ready to eat foods.</a:t>
            </a:r>
          </a:p>
          <a:p>
            <a:r>
              <a:rPr lang="en-US" dirty="0">
                <a:effectLst/>
              </a:rPr>
              <a:t>White: dairy and bakery products.</a:t>
            </a:r>
          </a:p>
          <a:p>
            <a:r>
              <a:rPr lang="en-US" dirty="0">
                <a:effectLst/>
              </a:rPr>
              <a:t>Used for bread, pastries, cheese, and other dairy items. Helps protect delicate foods from contamination.</a:t>
            </a:r>
          </a:p>
          <a:p>
            <a:r>
              <a:rPr lang="en-US" dirty="0">
                <a:effectLst/>
              </a:rPr>
              <a:t>Green: salad and fruit.</a:t>
            </a:r>
          </a:p>
          <a:p>
            <a:r>
              <a:rPr lang="en-US" dirty="0">
                <a:effectLst/>
              </a:rPr>
              <a:t>Used for ready to eat fruit and salad items. These foods will not be cooked, so they must be kept very safe.</a:t>
            </a:r>
          </a:p>
          <a:p>
            <a:r>
              <a:rPr lang="en-US" dirty="0">
                <a:effectLst/>
              </a:rPr>
              <a:t>Lilac/purple: allergen free preparation.</a:t>
            </a:r>
          </a:p>
          <a:p>
            <a:r>
              <a:rPr lang="en-US" dirty="0">
                <a:effectLst/>
              </a:rPr>
              <a:t>Although not part of the original list, many modern food businesses now use a lilac/purple board for preparing allergen free meals.</a:t>
            </a:r>
          </a:p>
          <a:p>
            <a:r>
              <a:rPr lang="en-US" dirty="0">
                <a:effectLst/>
              </a:rPr>
              <a:t>This helps prevent accidental allergen cross contact, especially with gluten, nuts, milk, eggs, sesame, soy and shellfish.</a:t>
            </a:r>
          </a:p>
          <a:p>
            <a:r>
              <a:rPr lang="en-US" dirty="0">
                <a:effectLst/>
              </a:rPr>
              <a:t>This addition reflects the growing importance of allergen control in food safety.</a:t>
            </a:r>
          </a:p>
          <a:p>
            <a:endParaRPr lang="en-US" dirty="0">
              <a:effectLst/>
            </a:endParaRPr>
          </a:p>
        </p:txBody>
      </p:sp>
      <p:sp>
        <p:nvSpPr>
          <p:cNvPr id="4" name="Slide Number Placeholder 3"/>
          <p:cNvSpPr>
            <a:spLocks noGrp="1"/>
          </p:cNvSpPr>
          <p:nvPr>
            <p:ph type="sldNum" sz="quarter" idx="5"/>
          </p:nvPr>
        </p:nvSpPr>
        <p:spPr/>
        <p:txBody>
          <a:bodyPr/>
          <a:lstStyle/>
          <a:p>
            <a:fld id="{36F3B51C-5A1A-4313-B52A-682636415962}" type="slidenum">
              <a:rPr lang="en-IE" smtClean="0"/>
              <a:t>17</a:t>
            </a:fld>
            <a:endParaRPr lang="en-IE"/>
          </a:p>
        </p:txBody>
      </p:sp>
    </p:spTree>
    <p:extLst>
      <p:ext uri="{BB962C8B-B14F-4D97-AF65-F5344CB8AC3E}">
        <p14:creationId xmlns:p14="http://schemas.microsoft.com/office/powerpoint/2010/main" val="1884933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Examples of Chemical Hazards (Based on the Workbook)</a:t>
            </a:r>
          </a:p>
          <a:p>
            <a:r>
              <a:rPr lang="en-US" dirty="0">
                <a:effectLst/>
              </a:rPr>
              <a:t>The list in the text highlights common sources of chemical contamination:</a:t>
            </a:r>
          </a:p>
          <a:p>
            <a:r>
              <a:rPr lang="en-US" b="1" dirty="0">
                <a:effectLst/>
              </a:rPr>
              <a:t>Agricultural Chemicals</a:t>
            </a:r>
          </a:p>
          <a:p>
            <a:r>
              <a:rPr lang="en-US" b="1" dirty="0">
                <a:effectLst/>
              </a:rPr>
              <a:t>Herbicides, pesticides, fungicides</a:t>
            </a:r>
            <a:r>
              <a:rPr lang="en-US" dirty="0">
                <a:effectLst/>
              </a:rPr>
              <a:t> Used in farming to protect crops but can remain as residues on food if not properly controlled.</a:t>
            </a:r>
          </a:p>
          <a:p>
            <a:r>
              <a:rPr lang="en-US" b="1" dirty="0">
                <a:effectLst/>
              </a:rPr>
              <a:t>Cleaning Agents</a:t>
            </a:r>
          </a:p>
          <a:p>
            <a:r>
              <a:rPr lang="en-US" dirty="0">
                <a:effectLst/>
              </a:rPr>
              <a:t>Detergents, disinfectants, </a:t>
            </a:r>
            <a:r>
              <a:rPr lang="en-US" dirty="0" err="1">
                <a:effectLst/>
              </a:rPr>
              <a:t>sanitisers</a:t>
            </a:r>
            <a:r>
              <a:rPr lang="en-US" dirty="0">
                <a:effectLst/>
              </a:rPr>
              <a:t> Can contaminate food if surfaces are not rinsed properly or chemicals are stored incorrectly.</a:t>
            </a:r>
          </a:p>
          <a:p>
            <a:r>
              <a:rPr lang="en-US" b="1" dirty="0">
                <a:effectLst/>
              </a:rPr>
              <a:t>Industrial Chemicals</a:t>
            </a:r>
          </a:p>
          <a:p>
            <a:r>
              <a:rPr lang="en-US" dirty="0">
                <a:effectLst/>
              </a:rPr>
              <a:t>Substances used in manufacturing or maintenance (e.g., oils, lubricants) Can enter food through equipment faults or poor storage.</a:t>
            </a:r>
          </a:p>
          <a:p>
            <a:r>
              <a:rPr lang="en-US" b="1" dirty="0">
                <a:effectLst/>
              </a:rPr>
              <a:t>Preservatives or Additives</a:t>
            </a:r>
          </a:p>
          <a:p>
            <a:r>
              <a:rPr lang="en-US" dirty="0">
                <a:effectLst/>
              </a:rPr>
              <a:t>Normally safe when used correctly, but </a:t>
            </a:r>
            <a:r>
              <a:rPr lang="en-US" b="1" dirty="0">
                <a:effectLst/>
              </a:rPr>
              <a:t>excessive or incorrect use</a:t>
            </a:r>
            <a:r>
              <a:rPr lang="en-US" dirty="0">
                <a:effectLst/>
              </a:rPr>
              <a:t> can make food unsafe.</a:t>
            </a:r>
          </a:p>
          <a:p>
            <a:r>
              <a:rPr lang="en-US" b="1" dirty="0">
                <a:effectLst/>
              </a:rPr>
              <a:t>Veterinary Drugs</a:t>
            </a:r>
          </a:p>
          <a:p>
            <a:r>
              <a:rPr lang="en-US" dirty="0">
                <a:effectLst/>
              </a:rPr>
              <a:t>Antibiotics or treatments used in animals Residues may remain in meat, milk, or eggs if withdrawal periods are not followed.</a:t>
            </a:r>
          </a:p>
          <a:p>
            <a:r>
              <a:rPr lang="en-US" b="1" dirty="0">
                <a:effectLst/>
              </a:rPr>
              <a:t>Staff‑Related Chemicals</a:t>
            </a:r>
          </a:p>
          <a:p>
            <a:r>
              <a:rPr lang="en-US" b="1" dirty="0">
                <a:effectLst/>
              </a:rPr>
              <a:t>Medicines, perfumes, aftershaves, lotions</a:t>
            </a:r>
            <a:r>
              <a:rPr lang="en-US" dirty="0">
                <a:effectLst/>
              </a:rPr>
              <a:t> These can transfer to food through poor personal hygiene or inappropriate use in food areas.</a:t>
            </a:r>
          </a:p>
          <a:p>
            <a:r>
              <a:rPr lang="en-US" b="1" dirty="0">
                <a:effectLst/>
              </a:rPr>
              <a:t>Migration from Food Packaging</a:t>
            </a:r>
          </a:p>
          <a:p>
            <a:r>
              <a:rPr lang="en-US" dirty="0">
                <a:effectLst/>
              </a:rPr>
              <a:t>Chemicals can leach from packaging into food, especially when heated or stored incorrectly.</a:t>
            </a:r>
          </a:p>
          <a:p>
            <a:r>
              <a:rPr lang="en-US" b="1" dirty="0">
                <a:effectLst/>
              </a:rPr>
              <a:t>Plastic Containers</a:t>
            </a:r>
          </a:p>
          <a:p>
            <a:r>
              <a:rPr lang="en-US" dirty="0">
                <a:effectLst/>
              </a:rPr>
              <a:t>Low‑quality or unsuitable plastics may release chemicals into food.</a:t>
            </a:r>
          </a:p>
          <a:p>
            <a:r>
              <a:rPr lang="en-US" b="1" dirty="0">
                <a:effectLst/>
              </a:rPr>
              <a:t>Acrylamide in the Cooking Process</a:t>
            </a:r>
          </a:p>
          <a:p>
            <a:r>
              <a:rPr lang="en-US" dirty="0">
                <a:effectLst/>
              </a:rPr>
              <a:t>A chemical formed when starchy foods (chips, toast, biscuits) are cooked at high temperatures.</a:t>
            </a:r>
          </a:p>
          <a:p>
            <a:r>
              <a:rPr lang="en-US" dirty="0">
                <a:effectLst/>
              </a:rPr>
              <a:t>The workbook highlights this as a </a:t>
            </a:r>
            <a:r>
              <a:rPr lang="en-US" b="1" dirty="0">
                <a:effectLst/>
              </a:rPr>
              <a:t>process‑generated contaminant</a:t>
            </a:r>
            <a:r>
              <a:rPr lang="en-US" dirty="0">
                <a:effectLst/>
              </a:rPr>
              <a:t> that must be controlled.</a:t>
            </a:r>
          </a:p>
          <a:p>
            <a:r>
              <a:rPr lang="en-US" b="1" dirty="0">
                <a:effectLst/>
              </a:rPr>
              <a:t>🛡️ Why This Matters in the Workbook</a:t>
            </a:r>
          </a:p>
          <a:p>
            <a:r>
              <a:rPr lang="en-US" dirty="0">
                <a:effectLst/>
              </a:rPr>
              <a:t>The surrounding content </a:t>
            </a:r>
            <a:r>
              <a:rPr lang="en-US" dirty="0" err="1">
                <a:effectLst/>
              </a:rPr>
              <a:t>emphasises</a:t>
            </a:r>
            <a:r>
              <a:rPr lang="en-US" dirty="0">
                <a:effectLst/>
              </a:rPr>
              <a:t> that food handlers must:</a:t>
            </a:r>
          </a:p>
          <a:p>
            <a:r>
              <a:rPr lang="en-US" dirty="0">
                <a:effectLst/>
              </a:rPr>
              <a:t>Understand where chemical hazards come from</a:t>
            </a:r>
          </a:p>
          <a:p>
            <a:r>
              <a:rPr lang="en-US" dirty="0">
                <a:effectLst/>
              </a:rPr>
              <a:t>Prevent contamination through correct storage, cleaning, and handling</a:t>
            </a:r>
          </a:p>
          <a:p>
            <a:r>
              <a:rPr lang="en-US" dirty="0">
                <a:effectLst/>
              </a:rPr>
              <a:t>Follow manufacturer instructions for chemicals</a:t>
            </a:r>
          </a:p>
          <a:p>
            <a:r>
              <a:rPr lang="en-US" dirty="0">
                <a:effectLst/>
              </a:rPr>
              <a:t>Use approved food‑grade materials</a:t>
            </a:r>
          </a:p>
          <a:p>
            <a:r>
              <a:rPr lang="en-US" dirty="0">
                <a:effectLst/>
              </a:rPr>
              <a:t>Control cooking processes to reduce acrylamide formation</a:t>
            </a:r>
          </a:p>
          <a:p>
            <a:r>
              <a:rPr lang="en-US" dirty="0">
                <a:effectLst/>
              </a:rPr>
              <a:t>Maintain good personal hygiene to avoid transferring chemicals to food</a:t>
            </a:r>
          </a:p>
          <a:p>
            <a:r>
              <a:rPr lang="en-US" dirty="0">
                <a:effectLst/>
              </a:rPr>
              <a:t>This section supports the broader message that </a:t>
            </a:r>
            <a:r>
              <a:rPr lang="en-US" b="1" dirty="0">
                <a:effectLst/>
              </a:rPr>
              <a:t>chemical hazards are preventable</a:t>
            </a:r>
            <a:r>
              <a:rPr lang="en-US" dirty="0">
                <a:effectLst/>
              </a:rPr>
              <a:t> when proper food safety practices are followed.</a:t>
            </a:r>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18</a:t>
            </a:fld>
            <a:endParaRPr lang="en-IE"/>
          </a:p>
        </p:txBody>
      </p:sp>
    </p:spTree>
    <p:extLst>
      <p:ext uri="{BB962C8B-B14F-4D97-AF65-F5344CB8AC3E}">
        <p14:creationId xmlns:p14="http://schemas.microsoft.com/office/powerpoint/2010/main" val="377590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Food Additives.</a:t>
            </a:r>
          </a:p>
          <a:p>
            <a:r>
              <a:rPr lang="en-US" dirty="0">
                <a:effectLst/>
              </a:rPr>
              <a:t>The following is lists a group of artificial food </a:t>
            </a:r>
            <a:r>
              <a:rPr lang="en-US" dirty="0" err="1">
                <a:effectLst/>
              </a:rPr>
              <a:t>colourings</a:t>
            </a:r>
            <a:r>
              <a:rPr lang="en-US" dirty="0">
                <a:effectLst/>
              </a:rPr>
              <a:t> identified by their E numbers that are commonly used in processed foods.  There is a  requirement for warning labels under EU food law. These </a:t>
            </a:r>
            <a:r>
              <a:rPr lang="en-US" dirty="0" err="1">
                <a:effectLst/>
              </a:rPr>
              <a:t>colours</a:t>
            </a:r>
            <a:r>
              <a:rPr lang="en-US" dirty="0">
                <a:effectLst/>
              </a:rPr>
              <a:t> are often referred to as the “Southampton Six”, a group of additives linked to </a:t>
            </a:r>
            <a:r>
              <a:rPr lang="en-US" dirty="0" err="1">
                <a:effectLst/>
              </a:rPr>
              <a:t>behavioural</a:t>
            </a:r>
            <a:r>
              <a:rPr lang="en-US" dirty="0">
                <a:effectLst/>
              </a:rPr>
              <a:t> effects in sensitive individuals.</a:t>
            </a:r>
          </a:p>
          <a:p>
            <a:endParaRPr lang="en-US" dirty="0">
              <a:effectLst/>
            </a:endParaRPr>
          </a:p>
          <a:p>
            <a:r>
              <a:rPr lang="en-US" dirty="0">
                <a:effectLst/>
              </a:rPr>
              <a:t>Sunset Yellow.</a:t>
            </a:r>
          </a:p>
          <a:p>
            <a:r>
              <a:rPr lang="en-US" dirty="0">
                <a:effectLst/>
              </a:rPr>
              <a:t>Quinoline Yellow.</a:t>
            </a:r>
          </a:p>
          <a:p>
            <a:r>
              <a:rPr lang="en-US" dirty="0" err="1">
                <a:effectLst/>
              </a:rPr>
              <a:t>Carmoisine</a:t>
            </a:r>
            <a:r>
              <a:rPr lang="en-US" dirty="0">
                <a:effectLst/>
              </a:rPr>
              <a:t>.</a:t>
            </a:r>
          </a:p>
          <a:p>
            <a:r>
              <a:rPr lang="en-US" dirty="0">
                <a:effectLst/>
              </a:rPr>
              <a:t>Allura Red .</a:t>
            </a:r>
          </a:p>
          <a:p>
            <a:r>
              <a:rPr lang="en-US" dirty="0">
                <a:effectLst/>
              </a:rPr>
              <a:t>Tartrazine .</a:t>
            </a:r>
          </a:p>
          <a:p>
            <a:r>
              <a:rPr lang="en-US" dirty="0">
                <a:effectLst/>
              </a:rPr>
              <a:t>Ponceau .</a:t>
            </a:r>
          </a:p>
          <a:p>
            <a:r>
              <a:rPr lang="en-US" dirty="0">
                <a:effectLst/>
              </a:rPr>
              <a:t>These are synthetic dyes used to enhance the appearance of foods such as sweets, soft drinks, desserts, sauces, and baked goods.</a:t>
            </a:r>
          </a:p>
          <a:p>
            <a:endParaRPr lang="en-US" dirty="0">
              <a:effectLst/>
            </a:endParaRPr>
          </a:p>
        </p:txBody>
      </p:sp>
      <p:sp>
        <p:nvSpPr>
          <p:cNvPr id="4" name="Slide Number Placeholder 3"/>
          <p:cNvSpPr>
            <a:spLocks noGrp="1"/>
          </p:cNvSpPr>
          <p:nvPr>
            <p:ph type="sldNum" sz="quarter" idx="5"/>
          </p:nvPr>
        </p:nvSpPr>
        <p:spPr/>
        <p:txBody>
          <a:bodyPr/>
          <a:lstStyle/>
          <a:p>
            <a:fld id="{36F3B51C-5A1A-4313-B52A-682636415962}" type="slidenum">
              <a:rPr lang="en-IE" smtClean="0"/>
              <a:t>19</a:t>
            </a:fld>
            <a:endParaRPr lang="en-IE"/>
          </a:p>
        </p:txBody>
      </p:sp>
    </p:spTree>
    <p:extLst>
      <p:ext uri="{BB962C8B-B14F-4D97-AF65-F5344CB8AC3E}">
        <p14:creationId xmlns:p14="http://schemas.microsoft.com/office/powerpoint/2010/main" val="1132238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contamination.</a:t>
            </a:r>
          </a:p>
          <a:p>
            <a:r>
              <a:rPr lang="en-US" dirty="0"/>
              <a:t>Physical contamination happens when foreign objects or unwanted physical materials accidentally enter food. These items are not meant to be in food and can make it unsafe to eat, causing injury, choking, or illness.</a:t>
            </a:r>
          </a:p>
          <a:p>
            <a:r>
              <a:rPr lang="en-US" dirty="0"/>
              <a:t>In the context of food hygiene, physical contamination is one of the four major food hazards it sits alongside other hazards because it directly threatens consumer safety and can seriously damage a business’s reputation.</a:t>
            </a:r>
          </a:p>
          <a:p>
            <a:r>
              <a:rPr lang="en-US" dirty="0"/>
              <a:t>Examples of physical contaminants.</a:t>
            </a:r>
          </a:p>
          <a:p>
            <a:r>
              <a:rPr lang="en-US" dirty="0"/>
              <a:t>Glass such as broken jars, light bulbs.</a:t>
            </a:r>
          </a:p>
          <a:p>
            <a:r>
              <a:rPr lang="en-US" dirty="0"/>
              <a:t>Wood splinters from damaged utensils or pallets.</a:t>
            </a:r>
          </a:p>
          <a:p>
            <a:r>
              <a:rPr lang="en-US" dirty="0"/>
              <a:t>Plastic packaging fragments and broken utensils.</a:t>
            </a:r>
          </a:p>
          <a:p>
            <a:r>
              <a:rPr lang="en-US" dirty="0"/>
              <a:t>Plasters from uncovered wounds or poor personal hygiene.</a:t>
            </a:r>
          </a:p>
          <a:p>
            <a:r>
              <a:rPr lang="en-US" dirty="0" err="1"/>
              <a:t>Jewellery</a:t>
            </a:r>
            <a:r>
              <a:rPr lang="en-US" dirty="0"/>
              <a:t> such as rings, earrings or false nails.</a:t>
            </a:r>
          </a:p>
          <a:p>
            <a:r>
              <a:rPr lang="en-US" dirty="0"/>
              <a:t>Hair from uncovered heads or poor hygiene</a:t>
            </a:r>
          </a:p>
          <a:p>
            <a:r>
              <a:rPr lang="en-US" dirty="0"/>
              <a:t>Insects or rodent droppings linked to poor pest control.</a:t>
            </a:r>
          </a:p>
          <a:p>
            <a:r>
              <a:rPr lang="en-US" dirty="0"/>
              <a:t>Bolts or screws (from damaged equipment or fixtures)</a:t>
            </a:r>
          </a:p>
          <a:p>
            <a:r>
              <a:rPr lang="en-US" dirty="0"/>
              <a:t>These examples match the workbook’s emphasis on preventing contamination through good hygiene, proper maintenance, pest control, and safe food handling practices.</a:t>
            </a:r>
          </a:p>
          <a:p>
            <a:r>
              <a:rPr lang="en-US" dirty="0"/>
              <a:t>Physical contamination is dangerous because it can cause injury, lead to choking hazards, introduce harmful microorganisms carried on foreign objects, trigger complaints, legal action, or business closure and damage customer trust and reputation.</a:t>
            </a:r>
          </a:p>
          <a:p>
            <a:r>
              <a:rPr lang="en-US" dirty="0"/>
              <a:t>Preventing contamination of any type is a core responsibility of every food worker.</a:t>
            </a:r>
          </a:p>
          <a:p>
            <a:r>
              <a:rPr lang="en-US" dirty="0"/>
              <a:t>This can be achieved through pest control, safe storage and handling (keeping packaging intact, avoiding broken containers and regular inspections on equipment, utensils, and food rooms.</a:t>
            </a:r>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20</a:t>
            </a:fld>
            <a:endParaRPr lang="en-IE"/>
          </a:p>
        </p:txBody>
      </p:sp>
    </p:spTree>
    <p:extLst>
      <p:ext uri="{BB962C8B-B14F-4D97-AF65-F5344CB8AC3E}">
        <p14:creationId xmlns:p14="http://schemas.microsoft.com/office/powerpoint/2010/main" val="2789444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Allergen hazards.</a:t>
            </a:r>
          </a:p>
          <a:p>
            <a:r>
              <a:rPr lang="en-US" dirty="0"/>
              <a:t>Many people have food sensitivities, and some of these can be serious or even life threatening. In food safety, allergens are treated as a major hazard because even tiny amounts can trigger reactions.</a:t>
            </a:r>
          </a:p>
          <a:p>
            <a:r>
              <a:rPr lang="en-US" dirty="0"/>
              <a:t>The three types of food sensitivities described are:</a:t>
            </a:r>
          </a:p>
          <a:p>
            <a:r>
              <a:rPr lang="en-US" dirty="0"/>
              <a:t>Food allergies:  this is an immune system response. The body mistakenly identifies a food protein as harmful and produces antibodies to fight it. When the person eats that food again, the immune system reacts, causing symptoms that can range from mild to severe.</a:t>
            </a:r>
          </a:p>
          <a:p>
            <a:r>
              <a:rPr lang="en-US" dirty="0"/>
              <a:t>The workbook highlights common allergens such as shellfish, nuts, fish, eggs, peanuts and milk. These are also part of the </a:t>
            </a:r>
            <a:r>
              <a:rPr lang="en-US" dirty="0" err="1"/>
              <a:t>eu’s</a:t>
            </a:r>
            <a:r>
              <a:rPr lang="en-US" dirty="0"/>
              <a:t> list of major allergens that must be declared on labels and menus.</a:t>
            </a:r>
          </a:p>
          <a:p>
            <a:r>
              <a:rPr lang="en-US" dirty="0"/>
              <a:t>Food intolerances: a food intolerance is different because it involves the digestive system, not the immune system. It happens when: the digestive system is irritated, or the person cannot properly break down a food component. The most common example given is lactose intolerance, where the body lacks the enzyme needed to digest lactose in milk and dairy products.</a:t>
            </a:r>
          </a:p>
          <a:p>
            <a:r>
              <a:rPr lang="en-US" dirty="0"/>
              <a:t>Symptoms are usually uncomfortable but not life threatening, unlike allergies.</a:t>
            </a:r>
          </a:p>
          <a:p>
            <a:r>
              <a:rPr lang="en-US" dirty="0"/>
              <a:t>Coeliac disease.</a:t>
            </a:r>
          </a:p>
          <a:p>
            <a:r>
              <a:rPr lang="en-US" dirty="0"/>
              <a:t>Coeliac disease is a genetically determined hypersensitivity to gluten. Gluten is a protein fraction found in wheat, rye, barley, oats, and related grains.</a:t>
            </a:r>
          </a:p>
          <a:p>
            <a:r>
              <a:rPr lang="en-US" dirty="0"/>
              <a:t>In people with coeliac disease, gluten damages the lining of the small intestine.</a:t>
            </a:r>
          </a:p>
          <a:p>
            <a:r>
              <a:rPr lang="en-US" dirty="0"/>
              <a:t>The only treatment is strict lifelong avoidance of gluten.</a:t>
            </a:r>
          </a:p>
          <a:p>
            <a:r>
              <a:rPr lang="en-US" dirty="0"/>
              <a:t>This condition is included in allergen training because gluten is one of the 14 </a:t>
            </a:r>
            <a:r>
              <a:rPr lang="en-US" dirty="0" err="1"/>
              <a:t>eu</a:t>
            </a:r>
            <a:r>
              <a:rPr lang="en-US" dirty="0"/>
              <a:t> regulated allergens.</a:t>
            </a:r>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21</a:t>
            </a:fld>
            <a:endParaRPr lang="en-IE"/>
          </a:p>
        </p:txBody>
      </p:sp>
    </p:spTree>
    <p:extLst>
      <p:ext uri="{BB962C8B-B14F-4D97-AF65-F5344CB8AC3E}">
        <p14:creationId xmlns:p14="http://schemas.microsoft.com/office/powerpoint/2010/main" val="399888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Unit 1 Food Hygiene.</a:t>
            </a:r>
          </a:p>
          <a:p>
            <a:pPr marL="0" indent="0">
              <a:buNone/>
            </a:pPr>
            <a:r>
              <a:rPr lang="en-US" dirty="0"/>
              <a:t>Up on completion of this unit learners will be able to:</a:t>
            </a:r>
          </a:p>
          <a:p>
            <a:r>
              <a:rPr lang="en-US" dirty="0"/>
              <a:t>Define the term food hygiene,</a:t>
            </a:r>
          </a:p>
          <a:p>
            <a:r>
              <a:rPr lang="en-US" dirty="0"/>
              <a:t>Understand the benefits of good food hygiene and outline the costs of poor food hygiene practices,</a:t>
            </a:r>
          </a:p>
          <a:p>
            <a:r>
              <a:rPr lang="en-US" dirty="0"/>
              <a:t>List the four types of food safety hazard and give examples of each, and,</a:t>
            </a:r>
          </a:p>
          <a:p>
            <a:r>
              <a:rPr lang="en-US" dirty="0"/>
              <a:t>Explain how to control the various food safety hazards in the workplace.</a:t>
            </a:r>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3</a:t>
            </a:fld>
            <a:endParaRPr lang="en-IE"/>
          </a:p>
        </p:txBody>
      </p:sp>
    </p:spTree>
    <p:extLst>
      <p:ext uri="{BB962C8B-B14F-4D97-AF65-F5344CB8AC3E}">
        <p14:creationId xmlns:p14="http://schemas.microsoft.com/office/powerpoint/2010/main" val="4033845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Symptoms of an Allergic Reaction</a:t>
            </a:r>
          </a:p>
          <a:p>
            <a:r>
              <a:rPr lang="en-US" dirty="0"/>
              <a:t>The following are symptoms that may appear after someone eats a food they are allergic to:</a:t>
            </a:r>
          </a:p>
          <a:p>
            <a:r>
              <a:rPr lang="en-US" dirty="0"/>
              <a:t>•	Rash or flushing of the skin,</a:t>
            </a:r>
          </a:p>
          <a:p>
            <a:r>
              <a:rPr lang="en-US" dirty="0"/>
              <a:t>•	Severe asthma or difficulty breathing,</a:t>
            </a:r>
          </a:p>
          <a:p>
            <a:r>
              <a:rPr lang="en-US" dirty="0"/>
              <a:t>•	Difficulty swallowing or speaking,</a:t>
            </a:r>
          </a:p>
          <a:p>
            <a:r>
              <a:rPr lang="en-US" dirty="0"/>
              <a:t>•	Itchy eyes and throat,</a:t>
            </a:r>
          </a:p>
          <a:p>
            <a:r>
              <a:rPr lang="en-US" dirty="0"/>
              <a:t>•	Swelling of the throat and tongue,</a:t>
            </a:r>
          </a:p>
          <a:p>
            <a:r>
              <a:rPr lang="en-US" dirty="0"/>
              <a:t>•	Vomiting, abdominal pain, nausea,</a:t>
            </a:r>
          </a:p>
          <a:p>
            <a:r>
              <a:rPr lang="en-US" dirty="0"/>
              <a:t>•	Drop in blood pressure, and,</a:t>
            </a:r>
          </a:p>
          <a:p>
            <a:r>
              <a:rPr lang="en-US" dirty="0"/>
              <a:t>•	Collapse or unconsciousness.</a:t>
            </a:r>
          </a:p>
          <a:p>
            <a:r>
              <a:rPr lang="en-US" dirty="0"/>
              <a:t>These symptoms can develop very quickly, which is why allergen control is so important in food businesses.</a:t>
            </a:r>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22</a:t>
            </a:fld>
            <a:endParaRPr lang="en-IE"/>
          </a:p>
        </p:txBody>
      </p:sp>
    </p:spTree>
    <p:extLst>
      <p:ext uri="{BB962C8B-B14F-4D97-AF65-F5344CB8AC3E}">
        <p14:creationId xmlns:p14="http://schemas.microsoft.com/office/powerpoint/2010/main" val="1413989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Anaphylaxis (severe allergic reaction).</a:t>
            </a:r>
          </a:p>
          <a:p>
            <a:r>
              <a:rPr lang="en-US" dirty="0"/>
              <a:t>Anaphylaxis is a medical emergency. Symptoms include:</a:t>
            </a:r>
          </a:p>
          <a:p>
            <a:r>
              <a:rPr lang="en-US" dirty="0"/>
              <a:t>•	Loss of consciousness,</a:t>
            </a:r>
          </a:p>
          <a:p>
            <a:r>
              <a:rPr lang="en-US" dirty="0"/>
              <a:t>•	Hives,</a:t>
            </a:r>
          </a:p>
          <a:p>
            <a:r>
              <a:rPr lang="en-US" dirty="0"/>
              <a:t>•	Rapid swelling of the tongue,</a:t>
            </a:r>
          </a:p>
          <a:p>
            <a:r>
              <a:rPr lang="en-US" dirty="0"/>
              <a:t>•	Inability to swallow, and,</a:t>
            </a:r>
          </a:p>
          <a:p>
            <a:r>
              <a:rPr lang="en-US" dirty="0"/>
              <a:t>•	Swelling of throat tissues that can block the airway</a:t>
            </a:r>
          </a:p>
          <a:p>
            <a:r>
              <a:rPr lang="en-US" dirty="0"/>
              <a:t>Because anaphylaxis can be fatal, staff must know the emergency procedures on site. This usually includes </a:t>
            </a:r>
            <a:r>
              <a:rPr lang="en-US" dirty="0" err="1"/>
              <a:t>recognising</a:t>
            </a:r>
            <a:r>
              <a:rPr lang="en-US" dirty="0"/>
              <a:t> symptoms, calling emergency services and following the business’s allergen emergency plan</a:t>
            </a:r>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23</a:t>
            </a:fld>
            <a:endParaRPr lang="en-IE"/>
          </a:p>
        </p:txBody>
      </p:sp>
    </p:spTree>
    <p:extLst>
      <p:ext uri="{BB962C8B-B14F-4D97-AF65-F5344CB8AC3E}">
        <p14:creationId xmlns:p14="http://schemas.microsoft.com/office/powerpoint/2010/main" val="1634822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14 </a:t>
            </a:r>
            <a:r>
              <a:rPr lang="en-US" dirty="0" err="1"/>
              <a:t>eu</a:t>
            </a:r>
            <a:r>
              <a:rPr lang="en-US" dirty="0"/>
              <a:t>‑listed allergens.</a:t>
            </a:r>
          </a:p>
          <a:p>
            <a:r>
              <a:rPr lang="en-US" dirty="0"/>
              <a:t>The </a:t>
            </a:r>
            <a:r>
              <a:rPr lang="en-US" dirty="0" err="1"/>
              <a:t>european</a:t>
            </a:r>
            <a:r>
              <a:rPr lang="en-US" dirty="0"/>
              <a:t> union requires that 14 specific allergens must be clearly identified on all pre packaged foods, all non pre packaged foods and any food sold or served to consumers these allergens must be declared whenever they are present as ingredients, even in small amounts.</a:t>
            </a:r>
          </a:p>
          <a:p>
            <a:r>
              <a:rPr lang="en-US" dirty="0"/>
              <a:t>The 14 </a:t>
            </a:r>
            <a:r>
              <a:rPr lang="en-US" dirty="0" err="1"/>
              <a:t>eu</a:t>
            </a:r>
            <a:r>
              <a:rPr lang="en-US" dirty="0"/>
              <a:t>‑listed allergens.</a:t>
            </a:r>
          </a:p>
          <a:p>
            <a:r>
              <a:rPr lang="en-US" dirty="0"/>
              <a:t>The </a:t>
            </a:r>
            <a:r>
              <a:rPr lang="en-US" dirty="0" err="1"/>
              <a:t>european</a:t>
            </a:r>
            <a:r>
              <a:rPr lang="en-US" dirty="0"/>
              <a:t> union requires that 14 specific allergens must be clearly identified on all pre packaged foods, all non pre packaged foods and any food sold or served to consumers these allergens must be declared whenever they are present as ingredients, even in small amounts.</a:t>
            </a:r>
          </a:p>
          <a:p>
            <a:r>
              <a:rPr lang="en-US" dirty="0"/>
              <a:t>The </a:t>
            </a:r>
            <a:r>
              <a:rPr lang="en-US" dirty="0" err="1"/>
              <a:t>european</a:t>
            </a:r>
            <a:r>
              <a:rPr lang="en-US" dirty="0"/>
              <a:t> union requires that food businesses clearly state if any of the 14 major allergens are present in food. These allergens must be highlighted because they can cause serious or life threatening reactions.</a:t>
            </a:r>
          </a:p>
          <a:p>
            <a:r>
              <a:rPr lang="en-US" dirty="0"/>
              <a:t>The following is a list of each allergen along with common food examples:</a:t>
            </a:r>
          </a:p>
          <a:p>
            <a:r>
              <a:rPr lang="en-US" dirty="0"/>
              <a:t>Cereals containing gluten.</a:t>
            </a:r>
          </a:p>
          <a:p>
            <a:r>
              <a:rPr lang="en-US" dirty="0"/>
              <a:t>This includes wheat, rye, barley, oats. This is found in bread, pasta, cakes, meat products, sauces, soups, batter, stock cubes the specific grain must be listed.</a:t>
            </a:r>
          </a:p>
          <a:p>
            <a:r>
              <a:rPr lang="en-US" dirty="0"/>
              <a:t>Crustaceans</a:t>
            </a:r>
          </a:p>
          <a:p>
            <a:r>
              <a:rPr lang="en-US" dirty="0"/>
              <a:t>This includes prawns, lobster, crab, scampi and shrimp paste.</a:t>
            </a:r>
          </a:p>
          <a:p>
            <a:r>
              <a:rPr lang="en-US" dirty="0"/>
              <a:t>Eggs.</a:t>
            </a:r>
          </a:p>
          <a:p>
            <a:r>
              <a:rPr lang="en-US" dirty="0"/>
              <a:t>These  are found in desserts, sauces, pasta, quiche, mayonnaise and foods brushed with egg (e.g., pastries.</a:t>
            </a:r>
          </a:p>
          <a:p>
            <a:r>
              <a:rPr lang="en-US" dirty="0"/>
              <a:t>Fish</a:t>
            </a:r>
          </a:p>
          <a:p>
            <a:r>
              <a:rPr lang="en-US" dirty="0"/>
              <a:t>This is found in salad dressings, pizzas, sauces, some soy and </a:t>
            </a:r>
            <a:r>
              <a:rPr lang="en-US" dirty="0" err="1"/>
              <a:t>worcestershire</a:t>
            </a:r>
            <a:r>
              <a:rPr lang="en-US" dirty="0"/>
              <a:t> sauces</a:t>
            </a:r>
          </a:p>
          <a:p>
            <a:r>
              <a:rPr lang="en-US" dirty="0"/>
              <a:t>Peanuts.</a:t>
            </a:r>
          </a:p>
          <a:p>
            <a:r>
              <a:rPr lang="en-US" dirty="0"/>
              <a:t>These are found in sauces, desserts, oils and peanut flour.</a:t>
            </a:r>
          </a:p>
          <a:p>
            <a:r>
              <a:rPr lang="en-US" dirty="0"/>
              <a:t>Soybeans.</a:t>
            </a:r>
          </a:p>
          <a:p>
            <a:r>
              <a:rPr lang="en-US" dirty="0"/>
              <a:t>These are found in tofu, bean curd, ice cream desserts and sliced bread.</a:t>
            </a:r>
          </a:p>
          <a:p>
            <a:r>
              <a:rPr lang="en-US" dirty="0"/>
              <a:t>Lupin.</a:t>
            </a:r>
          </a:p>
          <a:p>
            <a:r>
              <a:rPr lang="en-US" dirty="0"/>
              <a:t>This is similar to peanuts. This is found in pastry, pasta and batter coatings.</a:t>
            </a:r>
          </a:p>
          <a:p>
            <a:r>
              <a:rPr lang="en-US" dirty="0"/>
              <a:t>Milk</a:t>
            </a:r>
          </a:p>
          <a:p>
            <a:r>
              <a:rPr lang="en-US" dirty="0"/>
              <a:t>This is found in dairy products, whey powder and foods glazed with milk.</a:t>
            </a:r>
          </a:p>
          <a:p>
            <a:r>
              <a:rPr lang="en-US" dirty="0"/>
              <a:t>Nuts.</a:t>
            </a:r>
          </a:p>
          <a:p>
            <a:r>
              <a:rPr lang="en-US" dirty="0"/>
              <a:t>This includes walnut, almond, hazelnut, </a:t>
            </a:r>
            <a:r>
              <a:rPr lang="en-US" dirty="0" err="1"/>
              <a:t>brazil</a:t>
            </a:r>
            <a:r>
              <a:rPr lang="en-US" dirty="0"/>
              <a:t> nut, pistachio, cashew, pecan, macadamia and </a:t>
            </a:r>
            <a:r>
              <a:rPr lang="en-US" dirty="0" err="1"/>
              <a:t>queensland</a:t>
            </a:r>
            <a:r>
              <a:rPr lang="en-US" dirty="0"/>
              <a:t> nut. These are found in desserts, sauces and oils.</a:t>
            </a:r>
          </a:p>
          <a:p>
            <a:r>
              <a:rPr lang="en-US" dirty="0"/>
              <a:t>Celery.</a:t>
            </a:r>
          </a:p>
          <a:p>
            <a:r>
              <a:rPr lang="en-US" dirty="0"/>
              <a:t>This includes root, stalk, and seeds. This is found in salads, sauces, soups and meat products.</a:t>
            </a:r>
          </a:p>
          <a:p>
            <a:r>
              <a:rPr lang="en-US" dirty="0"/>
              <a:t>Mustard.</a:t>
            </a:r>
          </a:p>
          <a:p>
            <a:r>
              <a:rPr lang="en-US" dirty="0"/>
              <a:t>This includes plant, liquid, powder, leaves, seeds, flowers. This is found in sauces, dressings, soups, curries, meat products and marinades.</a:t>
            </a:r>
          </a:p>
          <a:p>
            <a:r>
              <a:rPr lang="en-US" dirty="0"/>
              <a:t>Sesame seeds.</a:t>
            </a:r>
          </a:p>
          <a:p>
            <a:r>
              <a:rPr lang="en-US" dirty="0"/>
              <a:t>These are found in bread, pastes, </a:t>
            </a:r>
            <a:r>
              <a:rPr lang="en-US" dirty="0" err="1"/>
              <a:t>greek</a:t>
            </a:r>
            <a:r>
              <a:rPr lang="en-US" dirty="0"/>
              <a:t> and </a:t>
            </a:r>
            <a:r>
              <a:rPr lang="en-US" dirty="0" err="1"/>
              <a:t>turkish</a:t>
            </a:r>
            <a:r>
              <a:rPr lang="en-US" dirty="0"/>
              <a:t> foods such as tahini and houmous and oils.</a:t>
            </a:r>
          </a:p>
          <a:p>
            <a:r>
              <a:rPr lang="en-US" dirty="0"/>
              <a:t>Sulphur dioxide &amp; </a:t>
            </a:r>
            <a:r>
              <a:rPr lang="en-US" dirty="0" err="1"/>
              <a:t>sulphites</a:t>
            </a:r>
            <a:r>
              <a:rPr lang="en-US" dirty="0"/>
              <a:t>.</a:t>
            </a:r>
          </a:p>
          <a:p>
            <a:r>
              <a:rPr lang="en-US" dirty="0"/>
              <a:t>These are used as preservatives. They are  found in meat products, soft drinks, dried fruit and vegetables and wine and beer</a:t>
            </a:r>
          </a:p>
          <a:p>
            <a:r>
              <a:rPr lang="en-US" dirty="0" err="1"/>
              <a:t>Molluscs</a:t>
            </a:r>
            <a:endParaRPr lang="en-US" dirty="0"/>
          </a:p>
          <a:p>
            <a:r>
              <a:rPr lang="en-US" dirty="0"/>
              <a:t>These includes mussels, whelks, squid, snails and oyster sauce.</a:t>
            </a:r>
          </a:p>
          <a:p>
            <a:r>
              <a:rPr lang="en-US" dirty="0"/>
              <a:t>Other common allergens not on the </a:t>
            </a:r>
            <a:r>
              <a:rPr lang="en-US" dirty="0" err="1"/>
              <a:t>eu</a:t>
            </a:r>
            <a:r>
              <a:rPr lang="en-US" dirty="0"/>
              <a:t> list that some people may be allergic to foods not included in the official 14 include kiwi, strawberry, mango, papaya, legumes  and latex.</a:t>
            </a:r>
          </a:p>
          <a:p>
            <a:r>
              <a:rPr lang="en-US" dirty="0"/>
              <a:t>These are not legally required to be highlighted, but staff must still be aware of them because they can cause reactions in sensitive individuals.</a:t>
            </a:r>
          </a:p>
          <a:p>
            <a:endParaRPr lang="en-US" dirty="0"/>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24</a:t>
            </a:fld>
            <a:endParaRPr lang="en-IE"/>
          </a:p>
        </p:txBody>
      </p:sp>
    </p:spTree>
    <p:extLst>
      <p:ext uri="{BB962C8B-B14F-4D97-AF65-F5344CB8AC3E}">
        <p14:creationId xmlns:p14="http://schemas.microsoft.com/office/powerpoint/2010/main" val="3733087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Labelling &amp;  </a:t>
            </a:r>
            <a:r>
              <a:rPr lang="en-US" dirty="0" err="1"/>
              <a:t>relabelling</a:t>
            </a:r>
            <a:r>
              <a:rPr lang="en-US" dirty="0"/>
              <a:t>.</a:t>
            </a:r>
          </a:p>
          <a:p>
            <a:r>
              <a:rPr lang="en-US" dirty="0"/>
              <a:t>When food is prepared, packaged, or </a:t>
            </a:r>
            <a:r>
              <a:rPr lang="en-US" dirty="0" err="1"/>
              <a:t>relabelled</a:t>
            </a:r>
            <a:r>
              <a:rPr lang="en-US" dirty="0"/>
              <a:t> in a food business, allergen information must be clearly provided to consumers. This is a legal requirement under </a:t>
            </a:r>
            <a:r>
              <a:rPr lang="en-US" dirty="0" err="1"/>
              <a:t>eu</a:t>
            </a:r>
            <a:r>
              <a:rPr lang="en-US" dirty="0"/>
              <a:t> regulations.</a:t>
            </a:r>
          </a:p>
          <a:p>
            <a:r>
              <a:rPr lang="en-US" dirty="0"/>
              <a:t>The following are important rules when labelling allergens.</a:t>
            </a:r>
          </a:p>
          <a:p>
            <a:r>
              <a:rPr lang="en-US" dirty="0"/>
              <a:t>Gluten must be listed by type.</a:t>
            </a:r>
          </a:p>
          <a:p>
            <a:r>
              <a:rPr lang="en-US" dirty="0"/>
              <a:t>If a food contains cereals with gluten, you must state the specific grain, such as wheat, rye, barley or oats.</a:t>
            </a:r>
          </a:p>
          <a:p>
            <a:r>
              <a:rPr lang="en-US" dirty="0"/>
              <a:t>For example: “cereals containing gluten (wheat, barley)”</a:t>
            </a:r>
          </a:p>
          <a:p>
            <a:r>
              <a:rPr lang="en-US" dirty="0"/>
              <a:t>This prevents confusion and helps consumers with specific sensitivities.</a:t>
            </a:r>
          </a:p>
          <a:p>
            <a:r>
              <a:rPr lang="en-US" dirty="0"/>
              <a:t>Nuts must be listed by variety.</a:t>
            </a:r>
          </a:p>
          <a:p>
            <a:r>
              <a:rPr lang="en-US" dirty="0"/>
              <a:t>“nuts” alone is not acceptable. Such as almonds, hazelnuts, walnuts, </a:t>
            </a:r>
            <a:r>
              <a:rPr lang="en-US" dirty="0" err="1"/>
              <a:t>brazil</a:t>
            </a:r>
            <a:r>
              <a:rPr lang="en-US" dirty="0"/>
              <a:t> nuts, pistachios, cashews, pecans, macadamia or </a:t>
            </a:r>
            <a:r>
              <a:rPr lang="en-US" dirty="0" err="1"/>
              <a:t>queensland</a:t>
            </a:r>
            <a:r>
              <a:rPr lang="en-US" dirty="0"/>
              <a:t> nuts.</a:t>
            </a:r>
          </a:p>
          <a:p>
            <a:r>
              <a:rPr lang="en-US" dirty="0"/>
              <a:t>This is essential because different nuts cause different allergic reactions.</a:t>
            </a:r>
          </a:p>
          <a:p>
            <a:r>
              <a:rPr lang="en-US" dirty="0"/>
              <a:t>Why this matters.</a:t>
            </a:r>
          </a:p>
          <a:p>
            <a:r>
              <a:rPr lang="en-US" dirty="0"/>
              <a:t>Proper labelling and </a:t>
            </a:r>
            <a:r>
              <a:rPr lang="en-US" dirty="0" err="1"/>
              <a:t>relabelling</a:t>
            </a:r>
            <a:r>
              <a:rPr lang="en-US" dirty="0"/>
              <a:t>:</a:t>
            </a:r>
          </a:p>
          <a:p>
            <a:r>
              <a:rPr lang="en-US" dirty="0"/>
              <a:t>Protects consumers with allergies,</a:t>
            </a:r>
          </a:p>
          <a:p>
            <a:r>
              <a:rPr lang="en-US" dirty="0"/>
              <a:t>Prevents accidental exposure,</a:t>
            </a:r>
          </a:p>
          <a:p>
            <a:r>
              <a:rPr lang="en-US" dirty="0"/>
              <a:t>Ensures legal compliance,</a:t>
            </a:r>
          </a:p>
          <a:p>
            <a:r>
              <a:rPr lang="en-US" dirty="0"/>
              <a:t>Helps staff communicate confidently, and </a:t>
            </a:r>
          </a:p>
          <a:p>
            <a:r>
              <a:rPr lang="en-US" dirty="0"/>
              <a:t>Reduces the risk of severe allergic reactions, including anaphylaxis.</a:t>
            </a:r>
          </a:p>
          <a:p>
            <a:r>
              <a:rPr lang="en-US" dirty="0"/>
              <a:t>Accurate allergen labelling is a core part of food safety and consumer protection.</a:t>
            </a:r>
          </a:p>
          <a:p>
            <a:endParaRPr lang="en-US" dirty="0"/>
          </a:p>
          <a:p>
            <a:endParaRPr lang="en-US" dirty="0"/>
          </a:p>
          <a:p>
            <a:endParaRPr lang="en-US" dirty="0"/>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25</a:t>
            </a:fld>
            <a:endParaRPr lang="en-IE"/>
          </a:p>
        </p:txBody>
      </p:sp>
    </p:spTree>
    <p:extLst>
      <p:ext uri="{BB962C8B-B14F-4D97-AF65-F5344CB8AC3E}">
        <p14:creationId xmlns:p14="http://schemas.microsoft.com/office/powerpoint/2010/main" val="326363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Food Hygiene.</a:t>
            </a:r>
          </a:p>
          <a:p>
            <a:r>
              <a:rPr lang="en-US" dirty="0">
                <a:effectLst/>
              </a:rPr>
              <a:t>Food hygiene refers to all the </a:t>
            </a:r>
            <a:r>
              <a:rPr lang="en-US" b="1" dirty="0">
                <a:effectLst/>
              </a:rPr>
              <a:t>measures, practices, and conditions</a:t>
            </a:r>
            <a:r>
              <a:rPr lang="en-US" dirty="0">
                <a:effectLst/>
              </a:rPr>
              <a:t> that ensure food is </a:t>
            </a:r>
            <a:r>
              <a:rPr lang="en-US" b="1" dirty="0">
                <a:effectLst/>
              </a:rPr>
              <a:t>safe, wholesome, and fit for human consumption</a:t>
            </a:r>
            <a:r>
              <a:rPr lang="en-US" dirty="0">
                <a:effectLst/>
              </a:rPr>
              <a:t>. The workbook draws directly from </a:t>
            </a:r>
            <a:r>
              <a:rPr lang="en-US" b="1" dirty="0">
                <a:effectLst/>
              </a:rPr>
              <a:t>European Regulation EC 852/2004</a:t>
            </a:r>
            <a:r>
              <a:rPr lang="en-US" dirty="0">
                <a:effectLst/>
              </a:rPr>
              <a:t>, which defines food hygiene as:</a:t>
            </a:r>
          </a:p>
          <a:p>
            <a:r>
              <a:rPr lang="en-US" i="1" dirty="0">
                <a:effectLst/>
              </a:rPr>
              <a:t>“The measures and conditions necessary to control hazards and to ensure fitness for human consumption of a foodstuff, taking into account its intended use.”</a:t>
            </a:r>
            <a:endParaRPr lang="en-US" dirty="0">
              <a:effectLst/>
            </a:endParaRPr>
          </a:p>
          <a:p>
            <a:r>
              <a:rPr lang="en-US" dirty="0">
                <a:effectLst/>
              </a:rPr>
              <a:t>In simple terms, food hygiene is everything we do to </a:t>
            </a:r>
            <a:r>
              <a:rPr lang="en-US" b="1" dirty="0">
                <a:effectLst/>
              </a:rPr>
              <a:t>keep food safe</a:t>
            </a:r>
            <a:r>
              <a:rPr lang="en-US" dirty="0">
                <a:effectLst/>
              </a:rPr>
              <a:t> from the moment it is received, stored, prepared, cooked, and served.</a:t>
            </a:r>
          </a:p>
          <a:p>
            <a:r>
              <a:rPr lang="en-US" b="1" dirty="0">
                <a:effectLst/>
              </a:rPr>
              <a:t>Why Food Hygiene Matters.</a:t>
            </a:r>
          </a:p>
          <a:p>
            <a:r>
              <a:rPr lang="en-US" dirty="0">
                <a:effectLst/>
              </a:rPr>
              <a:t>The purpose of food hygiene is to make sure that when food reaches the consumer, it is:</a:t>
            </a:r>
          </a:p>
          <a:p>
            <a:r>
              <a:rPr lang="en-US" b="1" dirty="0">
                <a:effectLst/>
              </a:rPr>
              <a:t>Safe. F</a:t>
            </a:r>
            <a:r>
              <a:rPr lang="en-US" dirty="0">
                <a:effectLst/>
              </a:rPr>
              <a:t>ree from hazards.</a:t>
            </a:r>
          </a:p>
          <a:p>
            <a:r>
              <a:rPr lang="en-US" b="1" dirty="0">
                <a:effectLst/>
              </a:rPr>
              <a:t>Sound.</a:t>
            </a:r>
            <a:r>
              <a:rPr lang="en-US" dirty="0">
                <a:effectLst/>
              </a:rPr>
              <a:t> – not spoiled or contaminated</a:t>
            </a:r>
          </a:p>
          <a:p>
            <a:r>
              <a:rPr lang="en-US" b="1" dirty="0">
                <a:effectLst/>
              </a:rPr>
              <a:t>Wholesome. N</a:t>
            </a:r>
            <a:r>
              <a:rPr lang="en-US" dirty="0">
                <a:effectLst/>
              </a:rPr>
              <a:t>utritious and suitable to eat.</a:t>
            </a:r>
          </a:p>
          <a:p>
            <a:r>
              <a:rPr lang="en-US" dirty="0">
                <a:effectLst/>
              </a:rPr>
              <a:t>Good hygiene protects public health, prevents food poisoning, and ensures compliance with EU and Irish food safety law.</a:t>
            </a:r>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4</a:t>
            </a:fld>
            <a:endParaRPr lang="en-IE"/>
          </a:p>
        </p:txBody>
      </p:sp>
    </p:spTree>
    <p:extLst>
      <p:ext uri="{BB962C8B-B14F-4D97-AF65-F5344CB8AC3E}">
        <p14:creationId xmlns:p14="http://schemas.microsoft.com/office/powerpoint/2010/main" val="2260707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effectLst/>
              </a:rPr>
              <a:t>How Food Hygiene Achieves This.</a:t>
            </a:r>
          </a:p>
          <a:p>
            <a:pPr marL="0" indent="0">
              <a:buFont typeface="Arial" panose="020B0604020202020204" pitchFamily="34" charset="0"/>
              <a:buNone/>
            </a:pPr>
            <a:r>
              <a:rPr lang="en-US" b="1" dirty="0">
                <a:effectLst/>
              </a:rPr>
              <a:t>The Following Are Ways That Food Hygiene Is Achieved:</a:t>
            </a:r>
          </a:p>
          <a:p>
            <a:pPr marL="0" indent="0">
              <a:buFont typeface="Arial" panose="020B0604020202020204" pitchFamily="34" charset="0"/>
              <a:buNone/>
            </a:pPr>
            <a:r>
              <a:rPr lang="en-US" b="1" dirty="0">
                <a:effectLst/>
              </a:rPr>
              <a:t>1. Protecting Food From Contamination.</a:t>
            </a:r>
          </a:p>
          <a:p>
            <a:pPr marL="0" indent="0">
              <a:buFont typeface="Arial" panose="020B0604020202020204" pitchFamily="34" charset="0"/>
              <a:buNone/>
            </a:pPr>
            <a:r>
              <a:rPr lang="en-US" dirty="0">
                <a:effectLst/>
              </a:rPr>
              <a:t>This Includes Preventing </a:t>
            </a:r>
            <a:r>
              <a:rPr lang="en-US" b="1" dirty="0">
                <a:effectLst/>
              </a:rPr>
              <a:t>Physical, Chemical, Biological, And Allergen Hazards</a:t>
            </a:r>
            <a:r>
              <a:rPr lang="en-US" dirty="0">
                <a:effectLst/>
              </a:rPr>
              <a:t> From Entering Food By Keeping Raw And Cooked Foods Separate, Using </a:t>
            </a:r>
            <a:r>
              <a:rPr lang="en-US" dirty="0" err="1">
                <a:effectLst/>
              </a:rPr>
              <a:t>Colour</a:t>
            </a:r>
            <a:r>
              <a:rPr lang="en-US" dirty="0">
                <a:effectLst/>
              </a:rPr>
              <a:t>‑coded Equipment, Maintaining Clean Work Areas And, </a:t>
            </a:r>
            <a:r>
              <a:rPr lang="en-US" dirty="0" err="1">
                <a:effectLst/>
              </a:rPr>
              <a:t>Practising</a:t>
            </a:r>
            <a:r>
              <a:rPr lang="en-US" dirty="0">
                <a:effectLst/>
              </a:rPr>
              <a:t> Good Personal Hygiene.</a:t>
            </a:r>
          </a:p>
          <a:p>
            <a:pPr marL="0" indent="0">
              <a:buFont typeface="Arial" panose="020B0604020202020204" pitchFamily="34" charset="0"/>
              <a:buNone/>
            </a:pPr>
            <a:r>
              <a:rPr lang="en-US" b="1" dirty="0">
                <a:effectLst/>
              </a:rPr>
              <a:t>2. Preventing Bacteria From Multiplying.</a:t>
            </a:r>
          </a:p>
          <a:p>
            <a:pPr marL="0" indent="0">
              <a:buFont typeface="Arial" panose="020B0604020202020204" pitchFamily="34" charset="0"/>
              <a:buNone/>
            </a:pPr>
            <a:r>
              <a:rPr lang="en-US" dirty="0">
                <a:effectLst/>
              </a:rPr>
              <a:t>Bacteria Grow Quickly In The “Danger Zone”. Food Hygiene Controls Include Correct Refrigeration, Safe Cooking And Reheating, Proper Hot‑holding And Avoiding Long Periods At Room Temperature</a:t>
            </a:r>
          </a:p>
          <a:p>
            <a:pPr marL="0" indent="0">
              <a:buFont typeface="Arial" panose="020B0604020202020204" pitchFamily="34" charset="0"/>
              <a:buNone/>
            </a:pPr>
            <a:r>
              <a:rPr lang="en-US" dirty="0">
                <a:effectLst/>
              </a:rPr>
              <a:t>These Steps Stop Harmful Bacteria From Reaching Dangerous Levels.</a:t>
            </a:r>
          </a:p>
          <a:p>
            <a:pPr marL="0" indent="0">
              <a:buFont typeface="Arial" panose="020B0604020202020204" pitchFamily="34" charset="0"/>
              <a:buNone/>
            </a:pPr>
            <a:r>
              <a:rPr lang="en-US" b="1" dirty="0">
                <a:effectLst/>
              </a:rPr>
              <a:t>3. Destroying Harmful Bacteria In Food.</a:t>
            </a:r>
          </a:p>
          <a:p>
            <a:pPr marL="0" indent="0">
              <a:buFont typeface="Arial" panose="020B0604020202020204" pitchFamily="34" charset="0"/>
              <a:buNone/>
            </a:pPr>
            <a:r>
              <a:rPr lang="en-US" dirty="0">
                <a:effectLst/>
              </a:rPr>
              <a:t>This Is Achieved Through Thorough Cooking, Correct Reheating. Using Safe Cooking Temperatures And Following Time/Temperature Controls.</a:t>
            </a:r>
          </a:p>
          <a:p>
            <a:pPr marL="0" indent="0">
              <a:buFont typeface="Arial" panose="020B0604020202020204" pitchFamily="34" charset="0"/>
              <a:buNone/>
            </a:pPr>
            <a:r>
              <a:rPr lang="en-US" dirty="0">
                <a:effectLst/>
              </a:rPr>
              <a:t>Heat Treatment Is One Of The Most Effective Ways To Kill Pathogens.</a:t>
            </a:r>
          </a:p>
          <a:p>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5</a:t>
            </a:fld>
            <a:endParaRPr lang="en-IE"/>
          </a:p>
        </p:txBody>
      </p:sp>
    </p:spTree>
    <p:extLst>
      <p:ext uri="{BB962C8B-B14F-4D97-AF65-F5344CB8AC3E}">
        <p14:creationId xmlns:p14="http://schemas.microsoft.com/office/powerpoint/2010/main" val="57291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kern="1200" dirty="0">
                <a:solidFill>
                  <a:schemeClr val="tx1"/>
                </a:solidFill>
                <a:effectLst/>
                <a:latin typeface="+mn-lt"/>
                <a:ea typeface="+mn-ea"/>
                <a:cs typeface="+mn-cs"/>
              </a:rPr>
              <a:t>Costs of poor food hygiene.</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Poor food hygiene has serious consequences for both the business and the public. The workbook highlights the following risks: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Food contamination.</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Unsafe handling, poor cleaning, or cross‑contamination can introduce hazards into food.</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Food poisoning.</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Customers may become ill due to harmful bacteria, viruses, chemicals, or allergens.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Customer complaints &amp; loss of reputation.</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Complaints damage trust.</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Negative reviews and social media posts spread quickly.</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Reputation loss often leads to reduced sales.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Loss of business &amp; jobs.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When customers stop coming, income drops.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Staff hours may be cut or jobs lost.</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Food waste &amp; pest infestations.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Poor hygiene attracts pests.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Contaminated food must be thrown away, increasing costs.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Legal consequences.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Enforcement action from regulatory authorities.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Fines, prosecution, or being placed under enhanced </a:t>
            </a:r>
            <a:endParaRPr lang="en-IE" dirty="0"/>
          </a:p>
        </p:txBody>
      </p:sp>
      <p:sp>
        <p:nvSpPr>
          <p:cNvPr id="4" name="Slide Number Placeholder 3"/>
          <p:cNvSpPr>
            <a:spLocks noGrp="1"/>
          </p:cNvSpPr>
          <p:nvPr>
            <p:ph type="sldNum" sz="quarter" idx="5"/>
          </p:nvPr>
        </p:nvSpPr>
        <p:spPr/>
        <p:txBody>
          <a:bodyPr/>
          <a:lstStyle/>
          <a:p>
            <a:fld id="{36F3B51C-5A1A-4313-B52A-682636415962}" type="slidenum">
              <a:rPr lang="en-IE" smtClean="0"/>
              <a:t>6</a:t>
            </a:fld>
            <a:endParaRPr lang="en-IE"/>
          </a:p>
        </p:txBody>
      </p:sp>
    </p:spTree>
    <p:extLst>
      <p:ext uri="{BB962C8B-B14F-4D97-AF65-F5344CB8AC3E}">
        <p14:creationId xmlns:p14="http://schemas.microsoft.com/office/powerpoint/2010/main" val="32652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Food poisoning is described as an </a:t>
            </a:r>
            <a:r>
              <a:rPr lang="en-US" sz="1200" b="1" kern="1200" dirty="0">
                <a:solidFill>
                  <a:schemeClr val="tx1"/>
                </a:solidFill>
                <a:effectLst/>
                <a:latin typeface="+mn-lt"/>
                <a:ea typeface="+mn-ea"/>
                <a:cs typeface="+mn-cs"/>
              </a:rPr>
              <a:t>illness caused by eating contaminated food</a:t>
            </a:r>
            <a:r>
              <a:rPr lang="en-US" sz="1200" kern="1200" dirty="0">
                <a:solidFill>
                  <a:schemeClr val="tx1"/>
                </a:solidFill>
                <a:effectLst/>
                <a:latin typeface="+mn-lt"/>
                <a:ea typeface="+mn-ea"/>
                <a:cs typeface="+mn-cs"/>
              </a:rPr>
              <a:t>. </a:t>
            </a:r>
            <a:endParaRPr lang="en-I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Symptoms usually appear </a:t>
            </a:r>
            <a:r>
              <a:rPr lang="en-US" sz="1200" b="1" kern="1200" dirty="0">
                <a:solidFill>
                  <a:schemeClr val="tx1"/>
                </a:solidFill>
                <a:effectLst/>
                <a:latin typeface="+mn-lt"/>
                <a:ea typeface="+mn-ea"/>
                <a:cs typeface="+mn-cs"/>
              </a:rPr>
              <a:t>between 1 and 72 hours</a:t>
            </a:r>
            <a:r>
              <a:rPr lang="en-US" sz="1200" kern="1200" dirty="0">
                <a:solidFill>
                  <a:schemeClr val="tx1"/>
                </a:solidFill>
                <a:effectLst/>
                <a:latin typeface="+mn-lt"/>
                <a:ea typeface="+mn-ea"/>
                <a:cs typeface="+mn-cs"/>
              </a:rPr>
              <a:t> after eating the contaminated food.</a:t>
            </a:r>
            <a:endParaRPr lang="en-I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time it takes for symptoms to appear is known as the </a:t>
            </a:r>
            <a:r>
              <a:rPr lang="en-US" sz="1200" b="1" kern="1200" dirty="0">
                <a:solidFill>
                  <a:schemeClr val="tx1"/>
                </a:solidFill>
                <a:effectLst/>
                <a:latin typeface="+mn-lt"/>
                <a:ea typeface="+mn-ea"/>
                <a:cs typeface="+mn-cs"/>
              </a:rPr>
              <a:t>incubation period</a:t>
            </a:r>
            <a:r>
              <a:rPr lang="en-US" sz="1200" kern="1200" dirty="0">
                <a:solidFill>
                  <a:schemeClr val="tx1"/>
                </a:solidFill>
                <a:effectLst/>
                <a:latin typeface="+mn-lt"/>
                <a:ea typeface="+mn-ea"/>
                <a:cs typeface="+mn-cs"/>
              </a:rPr>
              <a:t>, and it varies depending on the type of bacteria or contaminant.</a:t>
            </a:r>
            <a:endParaRPr lang="en-I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reinforces the workbook’s message that unsafe food handling can have </a:t>
            </a:r>
            <a:r>
              <a:rPr lang="en-US" sz="1200" b="1" kern="1200" dirty="0">
                <a:solidFill>
                  <a:schemeClr val="tx1"/>
                </a:solidFill>
                <a:effectLst/>
                <a:latin typeface="+mn-lt"/>
                <a:ea typeface="+mn-ea"/>
                <a:cs typeface="+mn-cs"/>
              </a:rPr>
              <a:t>rapid and serious health effects</a:t>
            </a:r>
            <a:r>
              <a:rPr lang="en-US"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Symptoms of food poisoning</a:t>
            </a:r>
            <a:endParaRPr lang="en-I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workbook lists several common symptoms. These can vary from mild to severe:</a:t>
            </a:r>
            <a:endParaRPr lang="en-I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Vomiting,</a:t>
            </a:r>
            <a:endParaRPr lang="en-IE"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Diarrhoea</a:t>
            </a:r>
            <a:r>
              <a:rPr lang="en-US" sz="1200" b="1"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Nausea, and,</a:t>
            </a:r>
            <a:endParaRPr lang="en-I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Abdominal pain or stomach cramps</a:t>
            </a:r>
            <a:endParaRPr lang="en-I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severe cases, especially in vulnerable groups, food poisoning can lead to </a:t>
            </a:r>
            <a:r>
              <a:rPr lang="en-US" sz="1200" b="1" kern="1200" dirty="0">
                <a:solidFill>
                  <a:schemeClr val="tx1"/>
                </a:solidFill>
                <a:effectLst/>
                <a:latin typeface="+mn-lt"/>
                <a:ea typeface="+mn-ea"/>
                <a:cs typeface="+mn-cs"/>
              </a:rPr>
              <a:t>life‑threatening complications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death</a:t>
            </a:r>
            <a:r>
              <a:rPr lang="en-US"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endParaRPr lang="en-US" dirty="0">
              <a:effectLst/>
            </a:endParaRPr>
          </a:p>
        </p:txBody>
      </p:sp>
      <p:sp>
        <p:nvSpPr>
          <p:cNvPr id="4" name="Slide Number Placeholder 3"/>
          <p:cNvSpPr>
            <a:spLocks noGrp="1"/>
          </p:cNvSpPr>
          <p:nvPr>
            <p:ph type="sldNum" sz="quarter" idx="5"/>
          </p:nvPr>
        </p:nvSpPr>
        <p:spPr/>
        <p:txBody>
          <a:bodyPr/>
          <a:lstStyle/>
          <a:p>
            <a:fld id="{36F3B51C-5A1A-4313-B52A-682636415962}" type="slidenum">
              <a:rPr lang="en-IE" smtClean="0"/>
              <a:t>7</a:t>
            </a:fld>
            <a:endParaRPr lang="en-IE"/>
          </a:p>
        </p:txBody>
      </p:sp>
    </p:spTree>
    <p:extLst>
      <p:ext uri="{BB962C8B-B14F-4D97-AF65-F5344CB8AC3E}">
        <p14:creationId xmlns:p14="http://schemas.microsoft.com/office/powerpoint/2010/main" val="1011213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kern="1200" dirty="0">
                <a:solidFill>
                  <a:schemeClr val="tx1"/>
                </a:solidFill>
                <a:effectLst/>
                <a:latin typeface="+mn-lt"/>
                <a:ea typeface="+mn-ea"/>
                <a:cs typeface="+mn-cs"/>
              </a:rPr>
              <a:t>Vulnerable groups.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Anyone</a:t>
            </a:r>
            <a:r>
              <a:rPr lang="en-IE" sz="1200" kern="1200" dirty="0">
                <a:solidFill>
                  <a:schemeClr val="tx1"/>
                </a:solidFill>
                <a:effectLst/>
                <a:latin typeface="+mn-lt"/>
                <a:ea typeface="+mn-ea"/>
                <a:cs typeface="+mn-cs"/>
              </a:rPr>
              <a:t> can get food poisoning, but some people are </a:t>
            </a:r>
            <a:r>
              <a:rPr lang="en-IE" sz="1200" b="1" kern="1200" dirty="0">
                <a:solidFill>
                  <a:schemeClr val="tx1"/>
                </a:solidFill>
                <a:effectLst/>
                <a:latin typeface="+mn-lt"/>
                <a:ea typeface="+mn-ea"/>
                <a:cs typeface="+mn-cs"/>
              </a:rPr>
              <a:t>more likely to become seriously ill</a:t>
            </a:r>
            <a:r>
              <a:rPr lang="en-IE" sz="1200" kern="1200" dirty="0">
                <a:solidFill>
                  <a:schemeClr val="tx1"/>
                </a:solidFill>
                <a:effectLst/>
                <a:latin typeface="+mn-lt"/>
                <a:ea typeface="+mn-ea"/>
                <a:cs typeface="+mn-cs"/>
              </a:rPr>
              <a:t> if they eat contaminated food. These individuals are described as </a:t>
            </a:r>
            <a:r>
              <a:rPr lang="en-IE" sz="1200" i="1" kern="1200" dirty="0">
                <a:solidFill>
                  <a:schemeClr val="tx1"/>
                </a:solidFill>
                <a:effectLst/>
                <a:latin typeface="+mn-lt"/>
                <a:ea typeface="+mn-ea"/>
                <a:cs typeface="+mn-cs"/>
              </a:rPr>
              <a:t>vulnerable groups</a:t>
            </a:r>
            <a:r>
              <a:rPr lang="en-IE" sz="1200" kern="1200" dirty="0">
                <a:solidFill>
                  <a:schemeClr val="tx1"/>
                </a:solidFill>
                <a:effectLst/>
                <a:latin typeface="+mn-lt"/>
                <a:ea typeface="+mn-ea"/>
                <a:cs typeface="+mn-cs"/>
              </a:rPr>
              <a:t> because their immune systems are weaker or still developing.</a:t>
            </a:r>
          </a:p>
          <a:p>
            <a:r>
              <a:rPr lang="en-IE" sz="1200" kern="1200" dirty="0">
                <a:solidFill>
                  <a:schemeClr val="tx1"/>
                </a:solidFill>
                <a:effectLst/>
                <a:latin typeface="+mn-lt"/>
                <a:ea typeface="+mn-ea"/>
                <a:cs typeface="+mn-cs"/>
              </a:rPr>
              <a:t>The four groups are:</a:t>
            </a:r>
          </a:p>
          <a:p>
            <a:r>
              <a:rPr lang="en-IE" sz="1200" b="1" kern="1200" dirty="0">
                <a:solidFill>
                  <a:schemeClr val="tx1"/>
                </a:solidFill>
                <a:effectLst/>
                <a:latin typeface="+mn-lt"/>
                <a:ea typeface="+mn-ea"/>
                <a:cs typeface="+mn-cs"/>
              </a:rPr>
              <a:t>The very young.</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Babies and young children have immature immune systems.</a:t>
            </a:r>
          </a:p>
          <a:p>
            <a:r>
              <a:rPr lang="en-IE" sz="1200" kern="1200" dirty="0">
                <a:solidFill>
                  <a:schemeClr val="tx1"/>
                </a:solidFill>
                <a:effectLst/>
                <a:latin typeface="+mn-lt"/>
                <a:ea typeface="+mn-ea"/>
                <a:cs typeface="+mn-cs"/>
              </a:rPr>
              <a:t>They cannot fight off harmful bacteria as effectively as adults.</a:t>
            </a:r>
          </a:p>
          <a:p>
            <a:r>
              <a:rPr lang="en-IE" sz="1200" b="1" kern="1200" dirty="0">
                <a:solidFill>
                  <a:schemeClr val="tx1"/>
                </a:solidFill>
                <a:effectLst/>
                <a:latin typeface="+mn-lt"/>
                <a:ea typeface="+mn-ea"/>
                <a:cs typeface="+mn-cs"/>
              </a:rPr>
              <a:t>Elderly people.</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Ageing weakens the immune system.</a:t>
            </a:r>
          </a:p>
          <a:p>
            <a:r>
              <a:rPr lang="en-IE" sz="1200" kern="1200" dirty="0">
                <a:solidFill>
                  <a:schemeClr val="tx1"/>
                </a:solidFill>
                <a:effectLst/>
                <a:latin typeface="+mn-lt"/>
                <a:ea typeface="+mn-ea"/>
                <a:cs typeface="+mn-cs"/>
              </a:rPr>
              <a:t>Older adults may also have underlying health conditions that increase risk.</a:t>
            </a:r>
          </a:p>
          <a:p>
            <a:r>
              <a:rPr lang="en-IE" sz="1200" b="1" kern="1200" dirty="0">
                <a:solidFill>
                  <a:schemeClr val="tx1"/>
                </a:solidFill>
                <a:effectLst/>
                <a:latin typeface="+mn-lt"/>
                <a:ea typeface="+mn-ea"/>
                <a:cs typeface="+mn-cs"/>
              </a:rPr>
              <a:t>People who are ill or recovering.</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Illness, medical treatments, or weakened immunity make it harder to fight infection.</a:t>
            </a:r>
          </a:p>
          <a:p>
            <a:r>
              <a:rPr lang="en-IE" sz="1200" kern="1200" dirty="0">
                <a:solidFill>
                  <a:schemeClr val="tx1"/>
                </a:solidFill>
                <a:effectLst/>
                <a:latin typeface="+mn-lt"/>
                <a:ea typeface="+mn-ea"/>
                <a:cs typeface="+mn-cs"/>
              </a:rPr>
              <a:t>This includes people with chronic conditions or those recovering from surgery.</a:t>
            </a:r>
          </a:p>
          <a:p>
            <a:r>
              <a:rPr lang="en-IE" sz="1200" b="1" kern="1200" dirty="0">
                <a:solidFill>
                  <a:schemeClr val="tx1"/>
                </a:solidFill>
                <a:effectLst/>
                <a:latin typeface="+mn-lt"/>
                <a:ea typeface="+mn-ea"/>
                <a:cs typeface="+mn-cs"/>
              </a:rPr>
              <a:t>Pregnant women and unborn babies.</a:t>
            </a:r>
            <a:endParaRPr lang="en-IE" sz="1200" kern="1200" dirty="0">
              <a:solidFill>
                <a:schemeClr val="tx1"/>
              </a:solidFill>
              <a:effectLst/>
              <a:latin typeface="+mn-lt"/>
              <a:ea typeface="+mn-ea"/>
              <a:cs typeface="+mn-cs"/>
            </a:endParaRPr>
          </a:p>
          <a:p>
            <a:pPr lvl="0"/>
            <a:r>
              <a:rPr lang="en-IE" sz="1200" kern="1200" dirty="0">
                <a:solidFill>
                  <a:schemeClr val="tx1"/>
                </a:solidFill>
                <a:effectLst/>
                <a:latin typeface="+mn-lt"/>
                <a:ea typeface="+mn-ea"/>
                <a:cs typeface="+mn-cs"/>
              </a:rPr>
              <a:t>Pregnancy naturally lowers the immune system.</a:t>
            </a:r>
          </a:p>
          <a:p>
            <a:pPr lvl="0"/>
            <a:r>
              <a:rPr lang="en-IE" sz="1200" kern="1200" dirty="0">
                <a:solidFill>
                  <a:schemeClr val="tx1"/>
                </a:solidFill>
                <a:effectLst/>
                <a:latin typeface="+mn-lt"/>
                <a:ea typeface="+mn-ea"/>
                <a:cs typeface="+mn-cs"/>
              </a:rPr>
              <a:t>Some bacteria such as listeria can harm both the mother and the developing baby.</a:t>
            </a:r>
          </a:p>
          <a:p>
            <a:r>
              <a:rPr lang="en-IE" sz="1200" kern="1200" dirty="0">
                <a:solidFill>
                  <a:schemeClr val="tx1"/>
                </a:solidFill>
                <a:effectLst/>
                <a:latin typeface="+mn-lt"/>
                <a:ea typeface="+mn-ea"/>
                <a:cs typeface="+mn-cs"/>
              </a:rPr>
              <a:t>These groups are highlighted because food poisoning can lead to </a:t>
            </a:r>
            <a:r>
              <a:rPr lang="en-IE" sz="1200" b="1" kern="1200" dirty="0">
                <a:solidFill>
                  <a:schemeClr val="tx1"/>
                </a:solidFill>
                <a:effectLst/>
                <a:latin typeface="+mn-lt"/>
                <a:ea typeface="+mn-ea"/>
                <a:cs typeface="+mn-cs"/>
              </a:rPr>
              <a:t>more severe complications</a:t>
            </a:r>
            <a:r>
              <a:rPr lang="en-IE" sz="1200" kern="1200" dirty="0">
                <a:solidFill>
                  <a:schemeClr val="tx1"/>
                </a:solidFill>
                <a:effectLst/>
                <a:latin typeface="+mn-lt"/>
                <a:ea typeface="+mn-ea"/>
                <a:cs typeface="+mn-cs"/>
              </a:rPr>
              <a:t>, hospitalisation, or even death.</a:t>
            </a:r>
          </a:p>
        </p:txBody>
      </p:sp>
      <p:sp>
        <p:nvSpPr>
          <p:cNvPr id="4" name="Slide Number Placeholder 3"/>
          <p:cNvSpPr>
            <a:spLocks noGrp="1"/>
          </p:cNvSpPr>
          <p:nvPr>
            <p:ph type="sldNum" sz="quarter" idx="5"/>
          </p:nvPr>
        </p:nvSpPr>
        <p:spPr/>
        <p:txBody>
          <a:bodyPr/>
          <a:lstStyle/>
          <a:p>
            <a:fld id="{36F3B51C-5A1A-4313-B52A-682636415962}" type="slidenum">
              <a:rPr lang="en-IE" smtClean="0"/>
              <a:t>8</a:t>
            </a:fld>
            <a:endParaRPr lang="en-IE"/>
          </a:p>
        </p:txBody>
      </p:sp>
    </p:spTree>
    <p:extLst>
      <p:ext uri="{BB962C8B-B14F-4D97-AF65-F5344CB8AC3E}">
        <p14:creationId xmlns:p14="http://schemas.microsoft.com/office/powerpoint/2010/main" val="2661108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kern="1200" dirty="0">
                <a:solidFill>
                  <a:schemeClr val="tx1"/>
                </a:solidFill>
                <a:effectLst/>
                <a:latin typeface="+mn-lt"/>
                <a:ea typeface="+mn-ea"/>
                <a:cs typeface="+mn-cs"/>
              </a:rPr>
              <a:t>Food safety hazards.</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There are </a:t>
            </a:r>
            <a:r>
              <a:rPr lang="en-IE" sz="1200" b="1" kern="1200" dirty="0">
                <a:solidFill>
                  <a:schemeClr val="tx1"/>
                </a:solidFill>
                <a:effectLst/>
                <a:latin typeface="+mn-lt"/>
                <a:ea typeface="+mn-ea"/>
                <a:cs typeface="+mn-cs"/>
              </a:rPr>
              <a:t>four groups of hazards</a:t>
            </a:r>
            <a:r>
              <a:rPr lang="en-IE" sz="1200" kern="1200" dirty="0">
                <a:solidFill>
                  <a:schemeClr val="tx1"/>
                </a:solidFill>
                <a:effectLst/>
                <a:latin typeface="+mn-lt"/>
                <a:ea typeface="+mn-ea"/>
                <a:cs typeface="+mn-cs"/>
              </a:rPr>
              <a:t> that can cause food to become unsafe. These hazards are also called </a:t>
            </a:r>
            <a:r>
              <a:rPr lang="en-IE" sz="1200" b="1" kern="1200" dirty="0">
                <a:solidFill>
                  <a:schemeClr val="tx1"/>
                </a:solidFill>
                <a:effectLst/>
                <a:latin typeface="+mn-lt"/>
                <a:ea typeface="+mn-ea"/>
                <a:cs typeface="+mn-cs"/>
              </a:rPr>
              <a:t>food contaminants</a:t>
            </a:r>
            <a:r>
              <a:rPr lang="en-IE" sz="1200" kern="1200" dirty="0">
                <a:solidFill>
                  <a:schemeClr val="tx1"/>
                </a:solidFill>
                <a:effectLst/>
                <a:latin typeface="+mn-lt"/>
                <a:ea typeface="+mn-ea"/>
                <a:cs typeface="+mn-cs"/>
              </a:rPr>
              <a:t> because they contaminate food and make it harmful to eat.</a:t>
            </a:r>
          </a:p>
          <a:p>
            <a:r>
              <a:rPr lang="en-IE" sz="1200" kern="1200" dirty="0">
                <a:solidFill>
                  <a:schemeClr val="tx1"/>
                </a:solidFill>
                <a:effectLst/>
                <a:latin typeface="+mn-lt"/>
                <a:ea typeface="+mn-ea"/>
                <a:cs typeface="+mn-cs"/>
              </a:rPr>
              <a:t>These four hazard groups form the foundation of all food safety training.</a:t>
            </a:r>
          </a:p>
          <a:p>
            <a:r>
              <a:rPr lang="en-IE" sz="1200" b="1" kern="1200" dirty="0">
                <a:solidFill>
                  <a:schemeClr val="tx1"/>
                </a:solidFill>
                <a:effectLst/>
                <a:latin typeface="+mn-lt"/>
                <a:ea typeface="+mn-ea"/>
                <a:cs typeface="+mn-cs"/>
              </a:rPr>
              <a:t>The four categories of food hazards.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Biological hazards</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These are living organisms or toxins produced by them. They include bacteria, viruses, parasites, moulds and toxins. Biological hazards are the </a:t>
            </a:r>
            <a:r>
              <a:rPr lang="en-IE" sz="1200" b="1" kern="1200" dirty="0">
                <a:solidFill>
                  <a:schemeClr val="tx1"/>
                </a:solidFill>
                <a:effectLst/>
                <a:latin typeface="+mn-lt"/>
                <a:ea typeface="+mn-ea"/>
                <a:cs typeface="+mn-cs"/>
              </a:rPr>
              <a:t>most common cause of food poisoning</a:t>
            </a:r>
            <a:r>
              <a:rPr lang="en-IE" sz="1200" kern="1200" dirty="0">
                <a:solidFill>
                  <a:schemeClr val="tx1"/>
                </a:solidFill>
                <a:effectLst/>
                <a:latin typeface="+mn-lt"/>
                <a:ea typeface="+mn-ea"/>
                <a:cs typeface="+mn-cs"/>
              </a:rPr>
              <a:t>.</a:t>
            </a:r>
          </a:p>
          <a:p>
            <a:r>
              <a:rPr lang="en-IE" sz="1200" b="1" kern="1200" dirty="0">
                <a:solidFill>
                  <a:schemeClr val="tx1"/>
                </a:solidFill>
                <a:effectLst/>
                <a:latin typeface="+mn-lt"/>
                <a:ea typeface="+mn-ea"/>
                <a:cs typeface="+mn-cs"/>
              </a:rPr>
              <a:t>Chemical hazards.</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These are harmful chemicals that can contaminate food.</a:t>
            </a:r>
          </a:p>
          <a:p>
            <a:r>
              <a:rPr lang="en-IE" sz="1200" kern="1200" dirty="0">
                <a:solidFill>
                  <a:schemeClr val="tx1"/>
                </a:solidFill>
                <a:effectLst/>
                <a:latin typeface="+mn-lt"/>
                <a:ea typeface="+mn-ea"/>
                <a:cs typeface="+mn-cs"/>
              </a:rPr>
              <a:t>Examples include incorrect use of cleaning chemicals, pesticides, food additives used incorrectly, industrial chemicals and chemicals from packaging.</a:t>
            </a:r>
          </a:p>
          <a:p>
            <a:r>
              <a:rPr lang="en-IE" sz="1200" b="1" kern="1200" dirty="0">
                <a:solidFill>
                  <a:schemeClr val="tx1"/>
                </a:solidFill>
                <a:effectLst/>
                <a:latin typeface="+mn-lt"/>
                <a:ea typeface="+mn-ea"/>
                <a:cs typeface="+mn-cs"/>
              </a:rPr>
              <a:t>Physical hazards.</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These are foreign objects that should not be in food.</a:t>
            </a:r>
          </a:p>
          <a:p>
            <a:r>
              <a:rPr lang="en-IE" sz="1200" kern="1200" dirty="0">
                <a:solidFill>
                  <a:schemeClr val="tx1"/>
                </a:solidFill>
                <a:effectLst/>
                <a:latin typeface="+mn-lt"/>
                <a:ea typeface="+mn-ea"/>
                <a:cs typeface="+mn-cs"/>
              </a:rPr>
              <a:t>Examples include, hair, glass, plastic, metal fragments, stones, jewellery and wood splinters.</a:t>
            </a:r>
          </a:p>
          <a:p>
            <a:r>
              <a:rPr lang="en-IE" sz="1200" kern="1200" dirty="0">
                <a:solidFill>
                  <a:schemeClr val="tx1"/>
                </a:solidFill>
                <a:effectLst/>
                <a:latin typeface="+mn-lt"/>
                <a:ea typeface="+mn-ea"/>
                <a:cs typeface="+mn-cs"/>
              </a:rPr>
              <a:t>Physical hazards can cause injury, choking, or contamination.</a:t>
            </a:r>
          </a:p>
          <a:p>
            <a:r>
              <a:rPr lang="en-IE" sz="1200" b="1" kern="1200" dirty="0">
                <a:solidFill>
                  <a:schemeClr val="tx1"/>
                </a:solidFill>
                <a:effectLst/>
                <a:latin typeface="+mn-lt"/>
                <a:ea typeface="+mn-ea"/>
                <a:cs typeface="+mn-cs"/>
              </a:rPr>
              <a:t>Allergen hazards.</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These occur when a food contains an allergen that a consumer is allergic to, or when allergens are accidentally transferred into a dish.</a:t>
            </a:r>
          </a:p>
          <a:p>
            <a:r>
              <a:rPr lang="en-IE" sz="1200" kern="1200" dirty="0">
                <a:solidFill>
                  <a:schemeClr val="tx1"/>
                </a:solidFill>
                <a:effectLst/>
                <a:latin typeface="+mn-lt"/>
                <a:ea typeface="+mn-ea"/>
                <a:cs typeface="+mn-cs"/>
              </a:rPr>
              <a:t>Examples include nuts, milk, eggs, gluten, sesame, soy and shellfish.</a:t>
            </a:r>
          </a:p>
          <a:p>
            <a:r>
              <a:rPr lang="en-IE" sz="1200" kern="1200" dirty="0">
                <a:solidFill>
                  <a:schemeClr val="tx1"/>
                </a:solidFill>
                <a:effectLst/>
                <a:latin typeface="+mn-lt"/>
                <a:ea typeface="+mn-ea"/>
                <a:cs typeface="+mn-cs"/>
              </a:rPr>
              <a:t>Allergen hazards can cause severe reactions, including </a:t>
            </a:r>
            <a:r>
              <a:rPr lang="en-IE" sz="1200" b="1" kern="1200" dirty="0">
                <a:solidFill>
                  <a:schemeClr val="tx1"/>
                </a:solidFill>
                <a:effectLst/>
                <a:latin typeface="+mn-lt"/>
                <a:ea typeface="+mn-ea"/>
                <a:cs typeface="+mn-cs"/>
              </a:rPr>
              <a:t>anaphylaxis</a:t>
            </a:r>
            <a:r>
              <a:rPr lang="en-IE"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36F3B51C-5A1A-4313-B52A-682636415962}" type="slidenum">
              <a:rPr lang="en-IE" smtClean="0"/>
              <a:t>9</a:t>
            </a:fld>
            <a:endParaRPr lang="en-IE"/>
          </a:p>
        </p:txBody>
      </p:sp>
    </p:spTree>
    <p:extLst>
      <p:ext uri="{BB962C8B-B14F-4D97-AF65-F5344CB8AC3E}">
        <p14:creationId xmlns:p14="http://schemas.microsoft.com/office/powerpoint/2010/main" val="3113993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kern="1200" dirty="0">
                <a:solidFill>
                  <a:schemeClr val="tx1"/>
                </a:solidFill>
                <a:effectLst/>
                <a:latin typeface="+mn-lt"/>
                <a:ea typeface="+mn-ea"/>
                <a:cs typeface="+mn-cs"/>
              </a:rPr>
              <a:t>Classes of micro‑organisms.</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Microbiological hazards are one of the four major food hazard groups. This section explains the different types of micro‑organisms that can affect food safety.</a:t>
            </a:r>
          </a:p>
          <a:p>
            <a:r>
              <a:rPr lang="en-IE" sz="1200" kern="1200" dirty="0">
                <a:solidFill>
                  <a:schemeClr val="tx1"/>
                </a:solidFill>
                <a:effectLst/>
                <a:latin typeface="+mn-lt"/>
                <a:ea typeface="+mn-ea"/>
                <a:cs typeface="+mn-cs"/>
              </a:rPr>
              <a:t>Micro‑organisms are tiny living organisms, often invisible to the naked eye, so small that </a:t>
            </a:r>
            <a:r>
              <a:rPr lang="en-IE" sz="1200" b="1" kern="1200" dirty="0">
                <a:solidFill>
                  <a:schemeClr val="tx1"/>
                </a:solidFill>
                <a:effectLst/>
                <a:latin typeface="+mn-lt"/>
                <a:ea typeface="+mn-ea"/>
                <a:cs typeface="+mn-cs"/>
              </a:rPr>
              <a:t>millions could fit on a single full stop</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Some micro‑organisms are harmless or even useful, while others can cause serious illness.</a:t>
            </a:r>
          </a:p>
          <a:p>
            <a:r>
              <a:rPr lang="en-IE" sz="1200" b="1" kern="1200" dirty="0">
                <a:solidFill>
                  <a:schemeClr val="tx1"/>
                </a:solidFill>
                <a:effectLst/>
                <a:latin typeface="+mn-lt"/>
                <a:ea typeface="+mn-ea"/>
                <a:cs typeface="+mn-cs"/>
              </a:rPr>
              <a:t>Bacteria.</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Bacteria are the most common micro‑organisms in food safety.</a:t>
            </a:r>
          </a:p>
          <a:p>
            <a:pPr lvl="0"/>
            <a:r>
              <a:rPr lang="en-IE" sz="1200" kern="1200" dirty="0">
                <a:solidFill>
                  <a:schemeClr val="tx1"/>
                </a:solidFill>
                <a:effectLst/>
                <a:latin typeface="+mn-lt"/>
                <a:ea typeface="+mn-ea"/>
                <a:cs typeface="+mn-cs"/>
              </a:rPr>
              <a:t>Most bacteria are harmless.</a:t>
            </a:r>
          </a:p>
          <a:p>
            <a:pPr lvl="0"/>
            <a:r>
              <a:rPr lang="en-IE" sz="1200" kern="1200" dirty="0">
                <a:solidFill>
                  <a:schemeClr val="tx1"/>
                </a:solidFill>
                <a:effectLst/>
                <a:latin typeface="+mn-lt"/>
                <a:ea typeface="+mn-ea"/>
                <a:cs typeface="+mn-cs"/>
              </a:rPr>
              <a:t>Some are beneficial such as used to make </a:t>
            </a:r>
            <a:r>
              <a:rPr lang="en-IE" sz="1200" b="1" kern="1200" dirty="0">
                <a:solidFill>
                  <a:schemeClr val="tx1"/>
                </a:solidFill>
                <a:effectLst/>
                <a:latin typeface="+mn-lt"/>
                <a:ea typeface="+mn-ea"/>
                <a:cs typeface="+mn-cs"/>
              </a:rPr>
              <a:t>cheese</a:t>
            </a:r>
            <a:r>
              <a:rPr lang="en-IE" sz="1200" kern="1200" dirty="0">
                <a:solidFill>
                  <a:schemeClr val="tx1"/>
                </a:solidFill>
                <a:effectLst/>
                <a:latin typeface="+mn-lt"/>
                <a:ea typeface="+mn-ea"/>
                <a:cs typeface="+mn-cs"/>
              </a:rPr>
              <a:t> and </a:t>
            </a:r>
            <a:r>
              <a:rPr lang="en-IE" sz="1200" b="1" kern="1200" dirty="0">
                <a:solidFill>
                  <a:schemeClr val="tx1"/>
                </a:solidFill>
                <a:effectLst/>
                <a:latin typeface="+mn-lt"/>
                <a:ea typeface="+mn-ea"/>
                <a:cs typeface="+mn-cs"/>
              </a:rPr>
              <a:t>yogurt</a:t>
            </a:r>
            <a:r>
              <a:rPr lang="en-IE" sz="1200" kern="1200" dirty="0">
                <a:solidFill>
                  <a:schemeClr val="tx1"/>
                </a:solidFill>
                <a:effectLst/>
                <a:latin typeface="+mn-lt"/>
                <a:ea typeface="+mn-ea"/>
                <a:cs typeface="+mn-cs"/>
              </a:rPr>
              <a:t>.</a:t>
            </a:r>
          </a:p>
          <a:p>
            <a:pPr lvl="0"/>
            <a:r>
              <a:rPr lang="en-IE" sz="1200" b="1" kern="1200" dirty="0">
                <a:solidFill>
                  <a:schemeClr val="tx1"/>
                </a:solidFill>
                <a:effectLst/>
                <a:latin typeface="+mn-lt"/>
                <a:ea typeface="+mn-ea"/>
                <a:cs typeface="+mn-cs"/>
              </a:rPr>
              <a:t>Pathogenic bacteria</a:t>
            </a:r>
            <a:r>
              <a:rPr lang="en-IE" sz="1200" kern="1200" dirty="0">
                <a:solidFill>
                  <a:schemeClr val="tx1"/>
                </a:solidFill>
                <a:effectLst/>
                <a:latin typeface="+mn-lt"/>
                <a:ea typeface="+mn-ea"/>
                <a:cs typeface="+mn-cs"/>
              </a:rPr>
              <a:t> are the dangerous ones. They cause food poisoning.</a:t>
            </a:r>
          </a:p>
          <a:p>
            <a:r>
              <a:rPr lang="en-IE" sz="1200" kern="1200" dirty="0">
                <a:solidFill>
                  <a:schemeClr val="tx1"/>
                </a:solidFill>
                <a:effectLst/>
                <a:latin typeface="+mn-lt"/>
                <a:ea typeface="+mn-ea"/>
                <a:cs typeface="+mn-cs"/>
              </a:rPr>
              <a:t>Pathogenic bacteria </a:t>
            </a:r>
            <a:r>
              <a:rPr lang="en-IE" sz="1200" b="1" kern="1200" dirty="0">
                <a:solidFill>
                  <a:schemeClr val="tx1"/>
                </a:solidFill>
                <a:effectLst/>
                <a:latin typeface="+mn-lt"/>
                <a:ea typeface="+mn-ea"/>
                <a:cs typeface="+mn-cs"/>
              </a:rPr>
              <a:t>do not</a:t>
            </a:r>
            <a:r>
              <a:rPr lang="en-IE" sz="1200" kern="1200" dirty="0">
                <a:solidFill>
                  <a:schemeClr val="tx1"/>
                </a:solidFill>
                <a:effectLst/>
                <a:latin typeface="+mn-lt"/>
                <a:ea typeface="+mn-ea"/>
                <a:cs typeface="+mn-cs"/>
              </a:rPr>
              <a:t> change the </a:t>
            </a:r>
            <a:r>
              <a:rPr lang="en-IE" sz="1200" b="1" kern="1200" dirty="0">
                <a:solidFill>
                  <a:schemeClr val="tx1"/>
                </a:solidFill>
                <a:effectLst/>
                <a:latin typeface="+mn-lt"/>
                <a:ea typeface="+mn-ea"/>
                <a:cs typeface="+mn-cs"/>
              </a:rPr>
              <a:t>colour, taste, smell, or texture</a:t>
            </a:r>
            <a:r>
              <a:rPr lang="en-IE" sz="1200" kern="1200" dirty="0">
                <a:solidFill>
                  <a:schemeClr val="tx1"/>
                </a:solidFill>
                <a:effectLst/>
                <a:latin typeface="+mn-lt"/>
                <a:ea typeface="+mn-ea"/>
                <a:cs typeface="+mn-cs"/>
              </a:rPr>
              <a:t> of food. This makes contaminated food look normal, which is why strict hygiene controls are essential.</a:t>
            </a:r>
          </a:p>
          <a:p>
            <a:r>
              <a:rPr lang="en-IE" sz="1200" b="1" kern="1200" dirty="0">
                <a:solidFill>
                  <a:schemeClr val="tx1"/>
                </a:solidFill>
                <a:effectLst/>
                <a:latin typeface="+mn-lt"/>
                <a:ea typeface="+mn-ea"/>
                <a:cs typeface="+mn-cs"/>
              </a:rPr>
              <a:t>Viruses.</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Viruses are even smaller than bacteria and can cause illness when they contaminate food.</a:t>
            </a:r>
          </a:p>
          <a:p>
            <a:r>
              <a:rPr lang="en-IE" sz="1200" b="1" kern="1200" dirty="0">
                <a:solidFill>
                  <a:schemeClr val="tx1"/>
                </a:solidFill>
                <a:effectLst/>
                <a:latin typeface="+mn-lt"/>
                <a:ea typeface="+mn-ea"/>
                <a:cs typeface="+mn-cs"/>
              </a:rPr>
              <a:t>Viruses enter food through </a:t>
            </a:r>
            <a:r>
              <a:rPr lang="en-IE" sz="1200" kern="1200" dirty="0">
                <a:solidFill>
                  <a:schemeClr val="tx1"/>
                </a:solidFill>
                <a:effectLst/>
                <a:latin typeface="+mn-lt"/>
                <a:ea typeface="+mn-ea"/>
                <a:cs typeface="+mn-cs"/>
              </a:rPr>
              <a:t>infected food workers handling food</a:t>
            </a:r>
            <a:r>
              <a:rPr lang="en-IE" sz="1200" b="1" kern="1200" dirty="0">
                <a:solidFill>
                  <a:schemeClr val="tx1"/>
                </a:solidFill>
                <a:effectLst/>
                <a:latin typeface="+mn-lt"/>
                <a:ea typeface="+mn-ea"/>
                <a:cs typeface="+mn-cs"/>
              </a:rPr>
              <a:t>, </a:t>
            </a:r>
            <a:r>
              <a:rPr lang="en-IE" sz="1200" kern="1200" dirty="0">
                <a:solidFill>
                  <a:schemeClr val="tx1"/>
                </a:solidFill>
                <a:effectLst/>
                <a:latin typeface="+mn-lt"/>
                <a:ea typeface="+mn-ea"/>
                <a:cs typeface="+mn-cs"/>
              </a:rPr>
              <a:t>contact with human or animal waste and</a:t>
            </a:r>
            <a:r>
              <a:rPr lang="en-IE" sz="1200" b="1" kern="1200" dirty="0">
                <a:solidFill>
                  <a:schemeClr val="tx1"/>
                </a:solidFill>
                <a:effectLst/>
                <a:latin typeface="+mn-lt"/>
                <a:ea typeface="+mn-ea"/>
                <a:cs typeface="+mn-cs"/>
              </a:rPr>
              <a:t> </a:t>
            </a:r>
            <a:r>
              <a:rPr lang="en-IE" sz="1200" kern="1200" dirty="0">
                <a:solidFill>
                  <a:schemeClr val="tx1"/>
                </a:solidFill>
                <a:effectLst/>
                <a:latin typeface="+mn-lt"/>
                <a:ea typeface="+mn-ea"/>
                <a:cs typeface="+mn-cs"/>
              </a:rPr>
              <a:t>contaminated foodstuffs such as shellfish from polluted waters.</a:t>
            </a:r>
          </a:p>
          <a:p>
            <a:r>
              <a:rPr lang="en-IE" sz="1200" kern="1200" dirty="0">
                <a:solidFill>
                  <a:schemeClr val="tx1"/>
                </a:solidFill>
                <a:effectLst/>
                <a:latin typeface="+mn-lt"/>
                <a:ea typeface="+mn-ea"/>
                <a:cs typeface="+mn-cs"/>
              </a:rPr>
              <a:t>Viruses </a:t>
            </a:r>
            <a:r>
              <a:rPr lang="en-IE" sz="1200" b="1" kern="1200" dirty="0">
                <a:solidFill>
                  <a:schemeClr val="tx1"/>
                </a:solidFill>
                <a:effectLst/>
                <a:latin typeface="+mn-lt"/>
                <a:ea typeface="+mn-ea"/>
                <a:cs typeface="+mn-cs"/>
              </a:rPr>
              <a:t>do not grow in food</a:t>
            </a:r>
            <a:r>
              <a:rPr lang="en-IE" sz="1200" kern="1200" dirty="0">
                <a:solidFill>
                  <a:schemeClr val="tx1"/>
                </a:solidFill>
                <a:effectLst/>
                <a:latin typeface="+mn-lt"/>
                <a:ea typeface="+mn-ea"/>
                <a:cs typeface="+mn-cs"/>
              </a:rPr>
              <a:t>, but food can carry them into the body.</a:t>
            </a:r>
          </a:p>
          <a:p>
            <a:r>
              <a:rPr lang="en-IE" sz="1200" b="1" kern="1200" dirty="0">
                <a:solidFill>
                  <a:schemeClr val="tx1"/>
                </a:solidFill>
                <a:effectLst/>
                <a:latin typeface="+mn-lt"/>
                <a:ea typeface="+mn-ea"/>
                <a:cs typeface="+mn-cs"/>
              </a:rPr>
              <a:t>Fungi.</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Fungi include </a:t>
            </a:r>
            <a:r>
              <a:rPr lang="en-IE" sz="1200" b="1" kern="1200" dirty="0">
                <a:solidFill>
                  <a:schemeClr val="tx1"/>
                </a:solidFill>
                <a:effectLst/>
                <a:latin typeface="+mn-lt"/>
                <a:ea typeface="+mn-ea"/>
                <a:cs typeface="+mn-cs"/>
              </a:rPr>
              <a:t>moulds</a:t>
            </a:r>
            <a:r>
              <a:rPr lang="en-IE" sz="1200" kern="1200" dirty="0">
                <a:solidFill>
                  <a:schemeClr val="tx1"/>
                </a:solidFill>
                <a:effectLst/>
                <a:latin typeface="+mn-lt"/>
                <a:ea typeface="+mn-ea"/>
                <a:cs typeface="+mn-cs"/>
              </a:rPr>
              <a:t>, </a:t>
            </a:r>
            <a:r>
              <a:rPr lang="en-IE" sz="1200" b="1" kern="1200" dirty="0">
                <a:solidFill>
                  <a:schemeClr val="tx1"/>
                </a:solidFill>
                <a:effectLst/>
                <a:latin typeface="+mn-lt"/>
                <a:ea typeface="+mn-ea"/>
                <a:cs typeface="+mn-cs"/>
              </a:rPr>
              <a:t>yeasts</a:t>
            </a:r>
            <a:r>
              <a:rPr lang="en-IE" sz="1200" kern="1200" dirty="0">
                <a:solidFill>
                  <a:schemeClr val="tx1"/>
                </a:solidFill>
                <a:effectLst/>
                <a:latin typeface="+mn-lt"/>
                <a:ea typeface="+mn-ea"/>
                <a:cs typeface="+mn-cs"/>
              </a:rPr>
              <a:t>, and </a:t>
            </a:r>
            <a:r>
              <a:rPr lang="en-IE" sz="1200" b="1" kern="1200" dirty="0">
                <a:solidFill>
                  <a:schemeClr val="tx1"/>
                </a:solidFill>
                <a:effectLst/>
                <a:latin typeface="+mn-lt"/>
                <a:ea typeface="+mn-ea"/>
                <a:cs typeface="+mn-cs"/>
              </a:rPr>
              <a:t>mushrooms</a:t>
            </a:r>
            <a:r>
              <a:rPr lang="en-IE" sz="1200" kern="1200" dirty="0">
                <a:solidFill>
                  <a:schemeClr val="tx1"/>
                </a:solidFill>
                <a:effectLst/>
                <a:latin typeface="+mn-lt"/>
                <a:ea typeface="+mn-ea"/>
                <a:cs typeface="+mn-cs"/>
              </a:rPr>
              <a:t>. They can be helpful or harmful.</a:t>
            </a:r>
          </a:p>
          <a:p>
            <a:r>
              <a:rPr lang="en-IE" sz="1200" b="1" kern="1200" dirty="0">
                <a:solidFill>
                  <a:schemeClr val="tx1"/>
                </a:solidFill>
                <a:effectLst/>
                <a:latin typeface="+mn-lt"/>
                <a:ea typeface="+mn-ea"/>
                <a:cs typeface="+mn-cs"/>
              </a:rPr>
              <a:t>Moulds.</a:t>
            </a:r>
            <a:endParaRPr lang="en-IE" sz="1200" kern="1200" dirty="0">
              <a:solidFill>
                <a:schemeClr val="tx1"/>
              </a:solidFill>
              <a:effectLst/>
              <a:latin typeface="+mn-lt"/>
              <a:ea typeface="+mn-ea"/>
              <a:cs typeface="+mn-cs"/>
            </a:endParaRPr>
          </a:p>
          <a:p>
            <a:r>
              <a:rPr lang="en-IE" sz="1200" kern="1200" dirty="0">
                <a:solidFill>
                  <a:schemeClr val="tx1"/>
                </a:solidFill>
                <a:effectLst/>
                <a:latin typeface="+mn-lt"/>
                <a:ea typeface="+mn-ea"/>
                <a:cs typeface="+mn-cs"/>
              </a:rPr>
              <a:t>Some moulds produce </a:t>
            </a:r>
            <a:r>
              <a:rPr lang="en-IE" sz="1200" b="1" kern="1200" dirty="0">
                <a:solidFill>
                  <a:schemeClr val="tx1"/>
                </a:solidFill>
                <a:effectLst/>
                <a:latin typeface="+mn-lt"/>
                <a:ea typeface="+mn-ea"/>
                <a:cs typeface="+mn-cs"/>
              </a:rPr>
              <a:t>mycotoxins</a:t>
            </a:r>
            <a:r>
              <a:rPr lang="en-IE" sz="1200" kern="1200" dirty="0">
                <a:solidFill>
                  <a:schemeClr val="tx1"/>
                </a:solidFill>
                <a:effectLst/>
                <a:latin typeface="+mn-lt"/>
                <a:ea typeface="+mn-ea"/>
                <a:cs typeface="+mn-cs"/>
              </a:rPr>
              <a:t>, which can cause illness or, in rare cases, death.</a:t>
            </a:r>
          </a:p>
          <a:p>
            <a:r>
              <a:rPr lang="en-IE" sz="1200" kern="1200" dirty="0">
                <a:solidFill>
                  <a:schemeClr val="tx1"/>
                </a:solidFill>
                <a:effectLst/>
                <a:latin typeface="+mn-lt"/>
                <a:ea typeface="+mn-ea"/>
                <a:cs typeface="+mn-cs"/>
              </a:rPr>
              <a:t>Common cause of food spoilage, especially bread and bakery items and fruit stored too long.</a:t>
            </a:r>
          </a:p>
          <a:p>
            <a:r>
              <a:rPr lang="en-IE" sz="1200" b="1" kern="1200" dirty="0">
                <a:solidFill>
                  <a:schemeClr val="tx1"/>
                </a:solidFill>
                <a:effectLst/>
                <a:latin typeface="+mn-lt"/>
                <a:ea typeface="+mn-ea"/>
                <a:cs typeface="+mn-cs"/>
              </a:rPr>
              <a:t>Mushrooms.</a:t>
            </a:r>
          </a:p>
          <a:p>
            <a:pPr lvl="0"/>
            <a:r>
              <a:rPr lang="en-IE" sz="1200" kern="1200" dirty="0">
                <a:solidFill>
                  <a:schemeClr val="tx1"/>
                </a:solidFill>
                <a:effectLst/>
                <a:latin typeface="+mn-lt"/>
                <a:ea typeface="+mn-ea"/>
                <a:cs typeface="+mn-cs"/>
              </a:rPr>
              <a:t>Some mushrooms are edible and nutritious. However, Others are poisonous.</a:t>
            </a:r>
          </a:p>
          <a:p>
            <a:r>
              <a:rPr lang="en-IE" sz="1200" b="1" kern="1200" dirty="0">
                <a:solidFill>
                  <a:schemeClr val="tx1"/>
                </a:solidFill>
                <a:effectLst/>
                <a:latin typeface="+mn-lt"/>
                <a:ea typeface="+mn-ea"/>
                <a:cs typeface="+mn-cs"/>
              </a:rPr>
              <a:t>Yeasts.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Yeasts c</a:t>
            </a:r>
            <a:r>
              <a:rPr lang="en-IE" sz="1200" kern="1200" dirty="0">
                <a:solidFill>
                  <a:schemeClr val="tx1"/>
                </a:solidFill>
                <a:effectLst/>
                <a:latin typeface="+mn-lt"/>
                <a:ea typeface="+mn-ea"/>
                <a:cs typeface="+mn-cs"/>
              </a:rPr>
              <a:t>an spoil fatty foods and May cause rancidity or off‑flavours.</a:t>
            </a:r>
          </a:p>
          <a:p>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6F3B51C-5A1A-4313-B52A-682636415962}" type="slidenum">
              <a:rPr lang="en-IE" smtClean="0"/>
              <a:t>10</a:t>
            </a:fld>
            <a:endParaRPr lang="en-IE"/>
          </a:p>
        </p:txBody>
      </p:sp>
    </p:spTree>
    <p:extLst>
      <p:ext uri="{BB962C8B-B14F-4D97-AF65-F5344CB8AC3E}">
        <p14:creationId xmlns:p14="http://schemas.microsoft.com/office/powerpoint/2010/main" val="1298238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BF942-9BFA-8C75-C057-E9714300CF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ECF707A-681F-A271-A264-2AA233DC3D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FA32375F-B2D2-C027-F657-7ADEB96AAB41}"/>
              </a:ext>
            </a:extLst>
          </p:cNvPr>
          <p:cNvSpPr>
            <a:spLocks noGrp="1"/>
          </p:cNvSpPr>
          <p:nvPr>
            <p:ph type="dt" sz="half" idx="10"/>
          </p:nvPr>
        </p:nvSpPr>
        <p:spPr/>
        <p:txBody>
          <a:bodyPr/>
          <a:lstStyle/>
          <a:p>
            <a:fld id="{59E50E16-5AFB-40C3-9E9F-BC462A9008EA}" type="datetimeFigureOut">
              <a:rPr lang="en-IE" smtClean="0"/>
              <a:t>18/05/2026</a:t>
            </a:fld>
            <a:endParaRPr lang="en-IE"/>
          </a:p>
        </p:txBody>
      </p:sp>
      <p:sp>
        <p:nvSpPr>
          <p:cNvPr id="5" name="Footer Placeholder 4">
            <a:extLst>
              <a:ext uri="{FF2B5EF4-FFF2-40B4-BE49-F238E27FC236}">
                <a16:creationId xmlns:a16="http://schemas.microsoft.com/office/drawing/2014/main" id="{866637D1-48B7-1152-8D0D-5E4FE53322E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842BE7B-DFBA-DC84-5528-A9D97A76324F}"/>
              </a:ext>
            </a:extLst>
          </p:cNvPr>
          <p:cNvSpPr>
            <a:spLocks noGrp="1"/>
          </p:cNvSpPr>
          <p:nvPr>
            <p:ph type="sldNum" sz="quarter" idx="12"/>
          </p:nvPr>
        </p:nvSpPr>
        <p:spPr/>
        <p:txBody>
          <a:bodyPr/>
          <a:lstStyle/>
          <a:p>
            <a:fld id="{61944B6B-3E95-4CE3-A19A-DEDB0EEBFEE1}" type="slidenum">
              <a:rPr lang="en-IE" smtClean="0"/>
              <a:t>‹#›</a:t>
            </a:fld>
            <a:endParaRPr lang="en-IE"/>
          </a:p>
        </p:txBody>
      </p:sp>
    </p:spTree>
    <p:extLst>
      <p:ext uri="{BB962C8B-B14F-4D97-AF65-F5344CB8AC3E}">
        <p14:creationId xmlns:p14="http://schemas.microsoft.com/office/powerpoint/2010/main" val="3669461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3C61D-62E0-4603-1990-52A98A424B74}"/>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E35CC0F-DD3C-66CD-0C8C-89B1FBD4EC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892D5CE-2DF3-CFFD-E824-216369899163}"/>
              </a:ext>
            </a:extLst>
          </p:cNvPr>
          <p:cNvSpPr>
            <a:spLocks noGrp="1"/>
          </p:cNvSpPr>
          <p:nvPr>
            <p:ph type="dt" sz="half" idx="10"/>
          </p:nvPr>
        </p:nvSpPr>
        <p:spPr/>
        <p:txBody>
          <a:bodyPr/>
          <a:lstStyle/>
          <a:p>
            <a:fld id="{59E50E16-5AFB-40C3-9E9F-BC462A9008EA}" type="datetimeFigureOut">
              <a:rPr lang="en-IE" smtClean="0"/>
              <a:t>18/05/2026</a:t>
            </a:fld>
            <a:endParaRPr lang="en-IE"/>
          </a:p>
        </p:txBody>
      </p:sp>
      <p:sp>
        <p:nvSpPr>
          <p:cNvPr id="5" name="Footer Placeholder 4">
            <a:extLst>
              <a:ext uri="{FF2B5EF4-FFF2-40B4-BE49-F238E27FC236}">
                <a16:creationId xmlns:a16="http://schemas.microsoft.com/office/drawing/2014/main" id="{0A3D104C-F6A0-213A-D706-5765ECEC372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07B3556-808C-41AC-7757-4A38FBEE72DA}"/>
              </a:ext>
            </a:extLst>
          </p:cNvPr>
          <p:cNvSpPr>
            <a:spLocks noGrp="1"/>
          </p:cNvSpPr>
          <p:nvPr>
            <p:ph type="sldNum" sz="quarter" idx="12"/>
          </p:nvPr>
        </p:nvSpPr>
        <p:spPr/>
        <p:txBody>
          <a:bodyPr/>
          <a:lstStyle/>
          <a:p>
            <a:fld id="{61944B6B-3E95-4CE3-A19A-DEDB0EEBFEE1}" type="slidenum">
              <a:rPr lang="en-IE" smtClean="0"/>
              <a:t>‹#›</a:t>
            </a:fld>
            <a:endParaRPr lang="en-IE"/>
          </a:p>
        </p:txBody>
      </p:sp>
    </p:spTree>
    <p:extLst>
      <p:ext uri="{BB962C8B-B14F-4D97-AF65-F5344CB8AC3E}">
        <p14:creationId xmlns:p14="http://schemas.microsoft.com/office/powerpoint/2010/main" val="907505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209924-D1E9-A632-35D5-08F6C48D70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9BAC2A0-854B-56C5-16B0-DF4DC2A443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E8B9D28-71E7-49AF-C6B3-62006354FFE7}"/>
              </a:ext>
            </a:extLst>
          </p:cNvPr>
          <p:cNvSpPr>
            <a:spLocks noGrp="1"/>
          </p:cNvSpPr>
          <p:nvPr>
            <p:ph type="dt" sz="half" idx="10"/>
          </p:nvPr>
        </p:nvSpPr>
        <p:spPr/>
        <p:txBody>
          <a:bodyPr/>
          <a:lstStyle/>
          <a:p>
            <a:fld id="{59E50E16-5AFB-40C3-9E9F-BC462A9008EA}" type="datetimeFigureOut">
              <a:rPr lang="en-IE" smtClean="0"/>
              <a:t>18/05/2026</a:t>
            </a:fld>
            <a:endParaRPr lang="en-IE"/>
          </a:p>
        </p:txBody>
      </p:sp>
      <p:sp>
        <p:nvSpPr>
          <p:cNvPr id="5" name="Footer Placeholder 4">
            <a:extLst>
              <a:ext uri="{FF2B5EF4-FFF2-40B4-BE49-F238E27FC236}">
                <a16:creationId xmlns:a16="http://schemas.microsoft.com/office/drawing/2014/main" id="{7B97BBAF-2D09-FB1C-7838-69F6C5092A5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04DD93A-4AB9-F4AA-E7E3-BA211EC038E6}"/>
              </a:ext>
            </a:extLst>
          </p:cNvPr>
          <p:cNvSpPr>
            <a:spLocks noGrp="1"/>
          </p:cNvSpPr>
          <p:nvPr>
            <p:ph type="sldNum" sz="quarter" idx="12"/>
          </p:nvPr>
        </p:nvSpPr>
        <p:spPr/>
        <p:txBody>
          <a:bodyPr/>
          <a:lstStyle/>
          <a:p>
            <a:fld id="{61944B6B-3E95-4CE3-A19A-DEDB0EEBFEE1}" type="slidenum">
              <a:rPr lang="en-IE" smtClean="0"/>
              <a:t>‹#›</a:t>
            </a:fld>
            <a:endParaRPr lang="en-IE"/>
          </a:p>
        </p:txBody>
      </p:sp>
    </p:spTree>
    <p:extLst>
      <p:ext uri="{BB962C8B-B14F-4D97-AF65-F5344CB8AC3E}">
        <p14:creationId xmlns:p14="http://schemas.microsoft.com/office/powerpoint/2010/main" val="3401876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AE61-37B1-AC55-621F-BD765A52365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D1A46558-B3F3-6DD1-0A47-20B3F9C8F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E76D29F-A1F6-B393-E415-90FE51F91813}"/>
              </a:ext>
            </a:extLst>
          </p:cNvPr>
          <p:cNvSpPr>
            <a:spLocks noGrp="1"/>
          </p:cNvSpPr>
          <p:nvPr>
            <p:ph type="dt" sz="half" idx="10"/>
          </p:nvPr>
        </p:nvSpPr>
        <p:spPr/>
        <p:txBody>
          <a:bodyPr/>
          <a:lstStyle/>
          <a:p>
            <a:fld id="{59E50E16-5AFB-40C3-9E9F-BC462A9008EA}" type="datetimeFigureOut">
              <a:rPr lang="en-IE" smtClean="0"/>
              <a:t>18/05/2026</a:t>
            </a:fld>
            <a:endParaRPr lang="en-IE"/>
          </a:p>
        </p:txBody>
      </p:sp>
      <p:sp>
        <p:nvSpPr>
          <p:cNvPr id="5" name="Footer Placeholder 4">
            <a:extLst>
              <a:ext uri="{FF2B5EF4-FFF2-40B4-BE49-F238E27FC236}">
                <a16:creationId xmlns:a16="http://schemas.microsoft.com/office/drawing/2014/main" id="{55F3FA0A-BBE7-E673-6256-B7AD966ADA9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E309C44-7DDA-8DCC-508B-18F31F36FFBF}"/>
              </a:ext>
            </a:extLst>
          </p:cNvPr>
          <p:cNvSpPr>
            <a:spLocks noGrp="1"/>
          </p:cNvSpPr>
          <p:nvPr>
            <p:ph type="sldNum" sz="quarter" idx="12"/>
          </p:nvPr>
        </p:nvSpPr>
        <p:spPr/>
        <p:txBody>
          <a:bodyPr/>
          <a:lstStyle/>
          <a:p>
            <a:fld id="{61944B6B-3E95-4CE3-A19A-DEDB0EEBFEE1}" type="slidenum">
              <a:rPr lang="en-IE" smtClean="0"/>
              <a:t>‹#›</a:t>
            </a:fld>
            <a:endParaRPr lang="en-IE"/>
          </a:p>
        </p:txBody>
      </p:sp>
    </p:spTree>
    <p:extLst>
      <p:ext uri="{BB962C8B-B14F-4D97-AF65-F5344CB8AC3E}">
        <p14:creationId xmlns:p14="http://schemas.microsoft.com/office/powerpoint/2010/main" val="591397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B38D-CC8D-C3B6-5D11-499A171A46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FA406A28-6D52-C07C-5FEC-FFB43DF2052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7E4C58-1FE8-26CB-A1D0-DDD0719305B9}"/>
              </a:ext>
            </a:extLst>
          </p:cNvPr>
          <p:cNvSpPr>
            <a:spLocks noGrp="1"/>
          </p:cNvSpPr>
          <p:nvPr>
            <p:ph type="dt" sz="half" idx="10"/>
          </p:nvPr>
        </p:nvSpPr>
        <p:spPr/>
        <p:txBody>
          <a:bodyPr/>
          <a:lstStyle/>
          <a:p>
            <a:fld id="{59E50E16-5AFB-40C3-9E9F-BC462A9008EA}" type="datetimeFigureOut">
              <a:rPr lang="en-IE" smtClean="0"/>
              <a:t>18/05/2026</a:t>
            </a:fld>
            <a:endParaRPr lang="en-IE"/>
          </a:p>
        </p:txBody>
      </p:sp>
      <p:sp>
        <p:nvSpPr>
          <p:cNvPr id="5" name="Footer Placeholder 4">
            <a:extLst>
              <a:ext uri="{FF2B5EF4-FFF2-40B4-BE49-F238E27FC236}">
                <a16:creationId xmlns:a16="http://schemas.microsoft.com/office/drawing/2014/main" id="{FF220DDB-5B8A-BE93-A3EA-4AD97C97EB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6714976-6242-5040-A6A1-404EA35EE0AA}"/>
              </a:ext>
            </a:extLst>
          </p:cNvPr>
          <p:cNvSpPr>
            <a:spLocks noGrp="1"/>
          </p:cNvSpPr>
          <p:nvPr>
            <p:ph type="sldNum" sz="quarter" idx="12"/>
          </p:nvPr>
        </p:nvSpPr>
        <p:spPr/>
        <p:txBody>
          <a:bodyPr/>
          <a:lstStyle/>
          <a:p>
            <a:fld id="{61944B6B-3E95-4CE3-A19A-DEDB0EEBFEE1}" type="slidenum">
              <a:rPr lang="en-IE" smtClean="0"/>
              <a:t>‹#›</a:t>
            </a:fld>
            <a:endParaRPr lang="en-IE"/>
          </a:p>
        </p:txBody>
      </p:sp>
    </p:spTree>
    <p:extLst>
      <p:ext uri="{BB962C8B-B14F-4D97-AF65-F5344CB8AC3E}">
        <p14:creationId xmlns:p14="http://schemas.microsoft.com/office/powerpoint/2010/main" val="3097755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A568-E210-0030-619F-9826F74AE84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1F498C7-0130-4C2E-DF66-83F8EDEB9A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091EB6A6-60AB-31F4-0D50-A919DA02E3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223EECC9-A25E-6391-26EB-AB7FDE776575}"/>
              </a:ext>
            </a:extLst>
          </p:cNvPr>
          <p:cNvSpPr>
            <a:spLocks noGrp="1"/>
          </p:cNvSpPr>
          <p:nvPr>
            <p:ph type="dt" sz="half" idx="10"/>
          </p:nvPr>
        </p:nvSpPr>
        <p:spPr/>
        <p:txBody>
          <a:bodyPr/>
          <a:lstStyle/>
          <a:p>
            <a:fld id="{59E50E16-5AFB-40C3-9E9F-BC462A9008EA}" type="datetimeFigureOut">
              <a:rPr lang="en-IE" smtClean="0"/>
              <a:t>18/05/2026</a:t>
            </a:fld>
            <a:endParaRPr lang="en-IE"/>
          </a:p>
        </p:txBody>
      </p:sp>
      <p:sp>
        <p:nvSpPr>
          <p:cNvPr id="6" name="Footer Placeholder 5">
            <a:extLst>
              <a:ext uri="{FF2B5EF4-FFF2-40B4-BE49-F238E27FC236}">
                <a16:creationId xmlns:a16="http://schemas.microsoft.com/office/drawing/2014/main" id="{CB1FD59D-EF62-92ED-DB18-6611077E6CE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B6F5276-E144-DA95-3EA8-B1AD8EA5FB0B}"/>
              </a:ext>
            </a:extLst>
          </p:cNvPr>
          <p:cNvSpPr>
            <a:spLocks noGrp="1"/>
          </p:cNvSpPr>
          <p:nvPr>
            <p:ph type="sldNum" sz="quarter" idx="12"/>
          </p:nvPr>
        </p:nvSpPr>
        <p:spPr/>
        <p:txBody>
          <a:bodyPr/>
          <a:lstStyle/>
          <a:p>
            <a:fld id="{61944B6B-3E95-4CE3-A19A-DEDB0EEBFEE1}" type="slidenum">
              <a:rPr lang="en-IE" smtClean="0"/>
              <a:t>‹#›</a:t>
            </a:fld>
            <a:endParaRPr lang="en-IE"/>
          </a:p>
        </p:txBody>
      </p:sp>
    </p:spTree>
    <p:extLst>
      <p:ext uri="{BB962C8B-B14F-4D97-AF65-F5344CB8AC3E}">
        <p14:creationId xmlns:p14="http://schemas.microsoft.com/office/powerpoint/2010/main" val="1491309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FD3D5-2CB0-1394-65AA-608E72AD72C9}"/>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2B560C2-39FB-7941-892D-6A5BAD5A92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533F80-CB07-B61B-C392-673C6662FB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26903962-D67C-E478-29D2-0C55FE639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BF5DE1-3641-22F7-10BF-A4369F54D4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E01B2A78-8114-7848-3588-9AC96C98E7FF}"/>
              </a:ext>
            </a:extLst>
          </p:cNvPr>
          <p:cNvSpPr>
            <a:spLocks noGrp="1"/>
          </p:cNvSpPr>
          <p:nvPr>
            <p:ph type="dt" sz="half" idx="10"/>
          </p:nvPr>
        </p:nvSpPr>
        <p:spPr/>
        <p:txBody>
          <a:bodyPr/>
          <a:lstStyle/>
          <a:p>
            <a:fld id="{59E50E16-5AFB-40C3-9E9F-BC462A9008EA}" type="datetimeFigureOut">
              <a:rPr lang="en-IE" smtClean="0"/>
              <a:t>18/05/2026</a:t>
            </a:fld>
            <a:endParaRPr lang="en-IE"/>
          </a:p>
        </p:txBody>
      </p:sp>
      <p:sp>
        <p:nvSpPr>
          <p:cNvPr id="8" name="Footer Placeholder 7">
            <a:extLst>
              <a:ext uri="{FF2B5EF4-FFF2-40B4-BE49-F238E27FC236}">
                <a16:creationId xmlns:a16="http://schemas.microsoft.com/office/drawing/2014/main" id="{C52EEC2F-008A-65FF-4E99-D301DFA2434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A5E2E5A-6B32-9232-96A8-EDC81D69BE16}"/>
              </a:ext>
            </a:extLst>
          </p:cNvPr>
          <p:cNvSpPr>
            <a:spLocks noGrp="1"/>
          </p:cNvSpPr>
          <p:nvPr>
            <p:ph type="sldNum" sz="quarter" idx="12"/>
          </p:nvPr>
        </p:nvSpPr>
        <p:spPr/>
        <p:txBody>
          <a:bodyPr/>
          <a:lstStyle/>
          <a:p>
            <a:fld id="{61944B6B-3E95-4CE3-A19A-DEDB0EEBFEE1}" type="slidenum">
              <a:rPr lang="en-IE" smtClean="0"/>
              <a:t>‹#›</a:t>
            </a:fld>
            <a:endParaRPr lang="en-IE"/>
          </a:p>
        </p:txBody>
      </p:sp>
    </p:spTree>
    <p:extLst>
      <p:ext uri="{BB962C8B-B14F-4D97-AF65-F5344CB8AC3E}">
        <p14:creationId xmlns:p14="http://schemas.microsoft.com/office/powerpoint/2010/main" val="200583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5F726-CCA2-F99D-EED6-49CDBC9E0D6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6B41C0FB-482B-B7EA-84F3-9CA06C92C800}"/>
              </a:ext>
            </a:extLst>
          </p:cNvPr>
          <p:cNvSpPr>
            <a:spLocks noGrp="1"/>
          </p:cNvSpPr>
          <p:nvPr>
            <p:ph type="dt" sz="half" idx="10"/>
          </p:nvPr>
        </p:nvSpPr>
        <p:spPr/>
        <p:txBody>
          <a:bodyPr/>
          <a:lstStyle/>
          <a:p>
            <a:fld id="{59E50E16-5AFB-40C3-9E9F-BC462A9008EA}" type="datetimeFigureOut">
              <a:rPr lang="en-IE" smtClean="0"/>
              <a:t>18/05/2026</a:t>
            </a:fld>
            <a:endParaRPr lang="en-IE"/>
          </a:p>
        </p:txBody>
      </p:sp>
      <p:sp>
        <p:nvSpPr>
          <p:cNvPr id="4" name="Footer Placeholder 3">
            <a:extLst>
              <a:ext uri="{FF2B5EF4-FFF2-40B4-BE49-F238E27FC236}">
                <a16:creationId xmlns:a16="http://schemas.microsoft.com/office/drawing/2014/main" id="{FA8AE25A-5C01-EB7D-EA6E-984C355E2E53}"/>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BADC56D6-A550-9419-C885-94BF3A4E5E5E}"/>
              </a:ext>
            </a:extLst>
          </p:cNvPr>
          <p:cNvSpPr>
            <a:spLocks noGrp="1"/>
          </p:cNvSpPr>
          <p:nvPr>
            <p:ph type="sldNum" sz="quarter" idx="12"/>
          </p:nvPr>
        </p:nvSpPr>
        <p:spPr/>
        <p:txBody>
          <a:bodyPr/>
          <a:lstStyle/>
          <a:p>
            <a:fld id="{61944B6B-3E95-4CE3-A19A-DEDB0EEBFEE1}" type="slidenum">
              <a:rPr lang="en-IE" smtClean="0"/>
              <a:t>‹#›</a:t>
            </a:fld>
            <a:endParaRPr lang="en-IE"/>
          </a:p>
        </p:txBody>
      </p:sp>
    </p:spTree>
    <p:extLst>
      <p:ext uri="{BB962C8B-B14F-4D97-AF65-F5344CB8AC3E}">
        <p14:creationId xmlns:p14="http://schemas.microsoft.com/office/powerpoint/2010/main" val="354478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9A7CBE-0B7D-85D9-2214-AC390C5447F9}"/>
              </a:ext>
            </a:extLst>
          </p:cNvPr>
          <p:cNvSpPr>
            <a:spLocks noGrp="1"/>
          </p:cNvSpPr>
          <p:nvPr>
            <p:ph type="dt" sz="half" idx="10"/>
          </p:nvPr>
        </p:nvSpPr>
        <p:spPr/>
        <p:txBody>
          <a:bodyPr/>
          <a:lstStyle/>
          <a:p>
            <a:fld id="{59E50E16-5AFB-40C3-9E9F-BC462A9008EA}" type="datetimeFigureOut">
              <a:rPr lang="en-IE" smtClean="0"/>
              <a:t>18/05/2026</a:t>
            </a:fld>
            <a:endParaRPr lang="en-IE"/>
          </a:p>
        </p:txBody>
      </p:sp>
      <p:sp>
        <p:nvSpPr>
          <p:cNvPr id="3" name="Footer Placeholder 2">
            <a:extLst>
              <a:ext uri="{FF2B5EF4-FFF2-40B4-BE49-F238E27FC236}">
                <a16:creationId xmlns:a16="http://schemas.microsoft.com/office/drawing/2014/main" id="{78E3CE42-ED17-0F04-884F-7F1C32215C05}"/>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9D3766BB-7AF4-66DB-41DE-BADD11A562CA}"/>
              </a:ext>
            </a:extLst>
          </p:cNvPr>
          <p:cNvSpPr>
            <a:spLocks noGrp="1"/>
          </p:cNvSpPr>
          <p:nvPr>
            <p:ph type="sldNum" sz="quarter" idx="12"/>
          </p:nvPr>
        </p:nvSpPr>
        <p:spPr/>
        <p:txBody>
          <a:bodyPr/>
          <a:lstStyle/>
          <a:p>
            <a:fld id="{61944B6B-3E95-4CE3-A19A-DEDB0EEBFEE1}" type="slidenum">
              <a:rPr lang="en-IE" smtClean="0"/>
              <a:t>‹#›</a:t>
            </a:fld>
            <a:endParaRPr lang="en-IE"/>
          </a:p>
        </p:txBody>
      </p:sp>
    </p:spTree>
    <p:extLst>
      <p:ext uri="{BB962C8B-B14F-4D97-AF65-F5344CB8AC3E}">
        <p14:creationId xmlns:p14="http://schemas.microsoft.com/office/powerpoint/2010/main" val="36561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E19E0-80EA-C90D-560A-5299DCF853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130BB88-4ED3-AE0B-9702-711B9E9F9A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D899D33-DB2B-8B8E-6522-EBC4AC077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DFAE8A-3D88-AB42-D10D-8B461DE9CFD6}"/>
              </a:ext>
            </a:extLst>
          </p:cNvPr>
          <p:cNvSpPr>
            <a:spLocks noGrp="1"/>
          </p:cNvSpPr>
          <p:nvPr>
            <p:ph type="dt" sz="half" idx="10"/>
          </p:nvPr>
        </p:nvSpPr>
        <p:spPr/>
        <p:txBody>
          <a:bodyPr/>
          <a:lstStyle/>
          <a:p>
            <a:fld id="{59E50E16-5AFB-40C3-9E9F-BC462A9008EA}" type="datetimeFigureOut">
              <a:rPr lang="en-IE" smtClean="0"/>
              <a:t>18/05/2026</a:t>
            </a:fld>
            <a:endParaRPr lang="en-IE"/>
          </a:p>
        </p:txBody>
      </p:sp>
      <p:sp>
        <p:nvSpPr>
          <p:cNvPr id="6" name="Footer Placeholder 5">
            <a:extLst>
              <a:ext uri="{FF2B5EF4-FFF2-40B4-BE49-F238E27FC236}">
                <a16:creationId xmlns:a16="http://schemas.microsoft.com/office/drawing/2014/main" id="{A1034FF6-92D6-970E-C342-4AE83B433E4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92FF102-32FB-E78D-EB59-3294D9216CF9}"/>
              </a:ext>
            </a:extLst>
          </p:cNvPr>
          <p:cNvSpPr>
            <a:spLocks noGrp="1"/>
          </p:cNvSpPr>
          <p:nvPr>
            <p:ph type="sldNum" sz="quarter" idx="12"/>
          </p:nvPr>
        </p:nvSpPr>
        <p:spPr/>
        <p:txBody>
          <a:bodyPr/>
          <a:lstStyle/>
          <a:p>
            <a:fld id="{61944B6B-3E95-4CE3-A19A-DEDB0EEBFEE1}" type="slidenum">
              <a:rPr lang="en-IE" smtClean="0"/>
              <a:t>‹#›</a:t>
            </a:fld>
            <a:endParaRPr lang="en-IE"/>
          </a:p>
        </p:txBody>
      </p:sp>
    </p:spTree>
    <p:extLst>
      <p:ext uri="{BB962C8B-B14F-4D97-AF65-F5344CB8AC3E}">
        <p14:creationId xmlns:p14="http://schemas.microsoft.com/office/powerpoint/2010/main" val="49733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852A-3BE3-AA7E-523F-9461E767B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DA6BC869-B018-79ED-79C8-E14319FCC7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85A48C62-34EE-49C4-80B8-9149B6EB10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D5EA89-01CC-F96C-E675-47ABC6B5EAC8}"/>
              </a:ext>
            </a:extLst>
          </p:cNvPr>
          <p:cNvSpPr>
            <a:spLocks noGrp="1"/>
          </p:cNvSpPr>
          <p:nvPr>
            <p:ph type="dt" sz="half" idx="10"/>
          </p:nvPr>
        </p:nvSpPr>
        <p:spPr/>
        <p:txBody>
          <a:bodyPr/>
          <a:lstStyle/>
          <a:p>
            <a:fld id="{59E50E16-5AFB-40C3-9E9F-BC462A9008EA}" type="datetimeFigureOut">
              <a:rPr lang="en-IE" smtClean="0"/>
              <a:t>18/05/2026</a:t>
            </a:fld>
            <a:endParaRPr lang="en-IE"/>
          </a:p>
        </p:txBody>
      </p:sp>
      <p:sp>
        <p:nvSpPr>
          <p:cNvPr id="6" name="Footer Placeholder 5">
            <a:extLst>
              <a:ext uri="{FF2B5EF4-FFF2-40B4-BE49-F238E27FC236}">
                <a16:creationId xmlns:a16="http://schemas.microsoft.com/office/drawing/2014/main" id="{AD82F126-4CC7-A855-A1B5-5E7B5EB5D2F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E3989B0-6EC4-5865-6A2B-CC1399828304}"/>
              </a:ext>
            </a:extLst>
          </p:cNvPr>
          <p:cNvSpPr>
            <a:spLocks noGrp="1"/>
          </p:cNvSpPr>
          <p:nvPr>
            <p:ph type="sldNum" sz="quarter" idx="12"/>
          </p:nvPr>
        </p:nvSpPr>
        <p:spPr/>
        <p:txBody>
          <a:bodyPr/>
          <a:lstStyle/>
          <a:p>
            <a:fld id="{61944B6B-3E95-4CE3-A19A-DEDB0EEBFEE1}" type="slidenum">
              <a:rPr lang="en-IE" smtClean="0"/>
              <a:t>‹#›</a:t>
            </a:fld>
            <a:endParaRPr lang="en-IE"/>
          </a:p>
        </p:txBody>
      </p:sp>
    </p:spTree>
    <p:extLst>
      <p:ext uri="{BB962C8B-B14F-4D97-AF65-F5344CB8AC3E}">
        <p14:creationId xmlns:p14="http://schemas.microsoft.com/office/powerpoint/2010/main" val="1837949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F0CE18-90F4-D557-9769-207200B00E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27484ED-458B-EEB2-2E1B-9289CE53D1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2A31DA8-1A6E-B3F8-190B-E33420B0BA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E50E16-5AFB-40C3-9E9F-BC462A9008EA}" type="datetimeFigureOut">
              <a:rPr lang="en-IE" smtClean="0"/>
              <a:t>18/05/2026</a:t>
            </a:fld>
            <a:endParaRPr lang="en-IE"/>
          </a:p>
        </p:txBody>
      </p:sp>
      <p:sp>
        <p:nvSpPr>
          <p:cNvPr id="5" name="Footer Placeholder 4">
            <a:extLst>
              <a:ext uri="{FF2B5EF4-FFF2-40B4-BE49-F238E27FC236}">
                <a16:creationId xmlns:a16="http://schemas.microsoft.com/office/drawing/2014/main" id="{6F5C32FB-55FB-156C-3417-231EFF9A4D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F2ABE5A7-0340-6127-A0D9-871BB53B1F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944B6B-3E95-4CE3-A19A-DEDB0EEBFEE1}" type="slidenum">
              <a:rPr lang="en-IE" smtClean="0"/>
              <a:t>‹#›</a:t>
            </a:fld>
            <a:endParaRPr lang="en-IE"/>
          </a:p>
        </p:txBody>
      </p:sp>
    </p:spTree>
    <p:extLst>
      <p:ext uri="{BB962C8B-B14F-4D97-AF65-F5344CB8AC3E}">
        <p14:creationId xmlns:p14="http://schemas.microsoft.com/office/powerpoint/2010/main" val="2775462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DD48-ED50-FD32-41BA-74174F5ED74F}"/>
              </a:ext>
            </a:extLst>
          </p:cNvPr>
          <p:cNvSpPr>
            <a:spLocks noGrp="1"/>
          </p:cNvSpPr>
          <p:nvPr>
            <p:ph type="ctrTitle"/>
          </p:nvPr>
        </p:nvSpPr>
        <p:spPr/>
        <p:txBody>
          <a:bodyPr/>
          <a:lstStyle/>
          <a:p>
            <a:r>
              <a:rPr lang="en-IE"/>
              <a:t>Food Safety Level 1</a:t>
            </a:r>
          </a:p>
        </p:txBody>
      </p:sp>
      <p:sp>
        <p:nvSpPr>
          <p:cNvPr id="3" name="Subtitle 2">
            <a:extLst>
              <a:ext uri="{FF2B5EF4-FFF2-40B4-BE49-F238E27FC236}">
                <a16:creationId xmlns:a16="http://schemas.microsoft.com/office/drawing/2014/main" id="{4C62F78F-1E7D-3CF3-0D43-6666256DE044}"/>
              </a:ext>
            </a:extLst>
          </p:cNvPr>
          <p:cNvSpPr>
            <a:spLocks noGrp="1"/>
          </p:cNvSpPr>
          <p:nvPr>
            <p:ph type="subTitle" idx="1"/>
          </p:nvPr>
        </p:nvSpPr>
        <p:spPr/>
        <p:txBody>
          <a:bodyPr/>
          <a:lstStyle/>
          <a:p>
            <a:endParaRPr lang="en-IE"/>
          </a:p>
        </p:txBody>
      </p:sp>
    </p:spTree>
    <p:extLst>
      <p:ext uri="{BB962C8B-B14F-4D97-AF65-F5344CB8AC3E}">
        <p14:creationId xmlns:p14="http://schemas.microsoft.com/office/powerpoint/2010/main" val="2192065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DE54-EA81-6246-3EFF-820BF23376A3}"/>
              </a:ext>
            </a:extLst>
          </p:cNvPr>
          <p:cNvSpPr>
            <a:spLocks noGrp="1"/>
          </p:cNvSpPr>
          <p:nvPr>
            <p:ph type="title"/>
          </p:nvPr>
        </p:nvSpPr>
        <p:spPr/>
        <p:txBody>
          <a:bodyPr/>
          <a:lstStyle/>
          <a:p>
            <a:r>
              <a:rPr lang="en-IE" dirty="0"/>
              <a:t>Classes of Micro-organisms</a:t>
            </a:r>
          </a:p>
        </p:txBody>
      </p:sp>
      <p:sp>
        <p:nvSpPr>
          <p:cNvPr id="3" name="Content Placeholder 2">
            <a:extLst>
              <a:ext uri="{FF2B5EF4-FFF2-40B4-BE49-F238E27FC236}">
                <a16:creationId xmlns:a16="http://schemas.microsoft.com/office/drawing/2014/main" id="{FFB3FE94-9F5F-57CD-2C05-829B5AFCD855}"/>
              </a:ext>
            </a:extLst>
          </p:cNvPr>
          <p:cNvSpPr>
            <a:spLocks noGrp="1"/>
          </p:cNvSpPr>
          <p:nvPr>
            <p:ph idx="1"/>
          </p:nvPr>
        </p:nvSpPr>
        <p:spPr/>
        <p:txBody>
          <a:bodyPr/>
          <a:lstStyle/>
          <a:p>
            <a:r>
              <a:rPr lang="en-IE" dirty="0"/>
              <a:t>Bacteria</a:t>
            </a:r>
          </a:p>
          <a:p>
            <a:r>
              <a:rPr lang="en-IE" dirty="0"/>
              <a:t>Viruses</a:t>
            </a:r>
          </a:p>
          <a:p>
            <a:r>
              <a:rPr lang="en-IE" dirty="0"/>
              <a:t>Fungi </a:t>
            </a:r>
          </a:p>
          <a:p>
            <a:r>
              <a:rPr lang="en-IE" dirty="0"/>
              <a:t>Mould </a:t>
            </a:r>
          </a:p>
          <a:p>
            <a:r>
              <a:rPr lang="en-IE" dirty="0"/>
              <a:t>Mushrooms</a:t>
            </a:r>
          </a:p>
          <a:p>
            <a:r>
              <a:rPr lang="en-IE" dirty="0"/>
              <a:t>Yeasts </a:t>
            </a:r>
          </a:p>
        </p:txBody>
      </p:sp>
      <p:pic>
        <p:nvPicPr>
          <p:cNvPr id="5" name="Picture 4" descr="A collage of different foods&#10;&#10;AI-generated content may be incorrect.">
            <a:extLst>
              <a:ext uri="{FF2B5EF4-FFF2-40B4-BE49-F238E27FC236}">
                <a16:creationId xmlns:a16="http://schemas.microsoft.com/office/drawing/2014/main" id="{4B72DCF0-D31C-A327-D9F9-EFC1BD978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003" y="1690688"/>
            <a:ext cx="5353797" cy="4105848"/>
          </a:xfrm>
          <a:prstGeom prst="rect">
            <a:avLst/>
          </a:prstGeom>
        </p:spPr>
      </p:pic>
    </p:spTree>
    <p:extLst>
      <p:ext uri="{BB962C8B-B14F-4D97-AF65-F5344CB8AC3E}">
        <p14:creationId xmlns:p14="http://schemas.microsoft.com/office/powerpoint/2010/main" val="343258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223A-C888-69D3-B91F-6E8EA2B08F01}"/>
              </a:ext>
            </a:extLst>
          </p:cNvPr>
          <p:cNvSpPr>
            <a:spLocks noGrp="1"/>
          </p:cNvSpPr>
          <p:nvPr>
            <p:ph type="title"/>
          </p:nvPr>
        </p:nvSpPr>
        <p:spPr/>
        <p:txBody>
          <a:bodyPr/>
          <a:lstStyle/>
          <a:p>
            <a:r>
              <a:rPr lang="en-IE" dirty="0"/>
              <a:t>Food Poisoning Bacteria &amp; their Sources</a:t>
            </a:r>
          </a:p>
        </p:txBody>
      </p:sp>
      <p:sp>
        <p:nvSpPr>
          <p:cNvPr id="3" name="Content Placeholder 2">
            <a:extLst>
              <a:ext uri="{FF2B5EF4-FFF2-40B4-BE49-F238E27FC236}">
                <a16:creationId xmlns:a16="http://schemas.microsoft.com/office/drawing/2014/main" id="{B0F818FE-1FBC-4815-FDF0-1291C197F5C8}"/>
              </a:ext>
            </a:extLst>
          </p:cNvPr>
          <p:cNvSpPr>
            <a:spLocks noGrp="1"/>
          </p:cNvSpPr>
          <p:nvPr>
            <p:ph idx="1"/>
          </p:nvPr>
        </p:nvSpPr>
        <p:spPr/>
        <p:txBody>
          <a:bodyPr>
            <a:normAutofit/>
          </a:bodyPr>
          <a:lstStyle/>
          <a:p>
            <a:r>
              <a:rPr lang="en-IE" dirty="0"/>
              <a:t>Salmonella</a:t>
            </a:r>
          </a:p>
          <a:p>
            <a:r>
              <a:rPr lang="en-IE" dirty="0"/>
              <a:t>E. coli</a:t>
            </a:r>
          </a:p>
          <a:p>
            <a:r>
              <a:rPr lang="en-IE" dirty="0"/>
              <a:t>Staphylococcus Aureus</a:t>
            </a:r>
          </a:p>
          <a:p>
            <a:r>
              <a:rPr lang="en-IE" dirty="0"/>
              <a:t>Bacillus Cereus</a:t>
            </a:r>
          </a:p>
          <a:p>
            <a:r>
              <a:rPr lang="en-IE" dirty="0"/>
              <a:t>Clostridium perfringens</a:t>
            </a:r>
          </a:p>
          <a:p>
            <a:r>
              <a:rPr lang="en-IE" dirty="0"/>
              <a:t>Clostridium </a:t>
            </a:r>
            <a:r>
              <a:rPr lang="en-IE" dirty="0" err="1"/>
              <a:t>Botulinium</a:t>
            </a:r>
            <a:endParaRPr lang="en-IE" dirty="0"/>
          </a:p>
          <a:p>
            <a:r>
              <a:rPr lang="en-IE" dirty="0"/>
              <a:t>Campylobacter</a:t>
            </a:r>
          </a:p>
          <a:p>
            <a:r>
              <a:rPr lang="en-IE" dirty="0"/>
              <a:t>Listeria</a:t>
            </a:r>
          </a:p>
          <a:p>
            <a:endParaRPr lang="en-IE" dirty="0"/>
          </a:p>
        </p:txBody>
      </p:sp>
      <p:pic>
        <p:nvPicPr>
          <p:cNvPr id="5" name="Picture 4" descr="A close up of food&#10;&#10;AI-generated content may be incorrect.">
            <a:extLst>
              <a:ext uri="{FF2B5EF4-FFF2-40B4-BE49-F238E27FC236}">
                <a16:creationId xmlns:a16="http://schemas.microsoft.com/office/drawing/2014/main" id="{777D3FE9-17BC-70FA-9A66-BC3E25D15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845" y="1690688"/>
            <a:ext cx="5591955" cy="4048690"/>
          </a:xfrm>
          <a:prstGeom prst="rect">
            <a:avLst/>
          </a:prstGeom>
        </p:spPr>
      </p:pic>
    </p:spTree>
    <p:extLst>
      <p:ext uri="{BB962C8B-B14F-4D97-AF65-F5344CB8AC3E}">
        <p14:creationId xmlns:p14="http://schemas.microsoft.com/office/powerpoint/2010/main" val="40108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C399-3D8E-65F5-448A-12CF4B32E905}"/>
              </a:ext>
            </a:extLst>
          </p:cNvPr>
          <p:cNvSpPr>
            <a:spLocks noGrp="1"/>
          </p:cNvSpPr>
          <p:nvPr>
            <p:ph type="title"/>
          </p:nvPr>
        </p:nvSpPr>
        <p:spPr/>
        <p:txBody>
          <a:bodyPr/>
          <a:lstStyle/>
          <a:p>
            <a:r>
              <a:rPr lang="en-IE" dirty="0"/>
              <a:t>Conditions for bacterial growth</a:t>
            </a:r>
          </a:p>
        </p:txBody>
      </p:sp>
      <p:sp>
        <p:nvSpPr>
          <p:cNvPr id="3" name="Content Placeholder 2">
            <a:extLst>
              <a:ext uri="{FF2B5EF4-FFF2-40B4-BE49-F238E27FC236}">
                <a16:creationId xmlns:a16="http://schemas.microsoft.com/office/drawing/2014/main" id="{0A878B61-5CA4-8EC0-0CF7-1A27F916AFCE}"/>
              </a:ext>
            </a:extLst>
          </p:cNvPr>
          <p:cNvSpPr>
            <a:spLocks noGrp="1"/>
          </p:cNvSpPr>
          <p:nvPr>
            <p:ph idx="1"/>
          </p:nvPr>
        </p:nvSpPr>
        <p:spPr>
          <a:xfrm>
            <a:off x="838200" y="1553378"/>
            <a:ext cx="10515600" cy="5188945"/>
          </a:xfrm>
        </p:spPr>
        <p:txBody>
          <a:bodyPr>
            <a:normAutofit/>
          </a:bodyPr>
          <a:lstStyle/>
          <a:p>
            <a:r>
              <a:rPr lang="en-US" dirty="0"/>
              <a:t>Time</a:t>
            </a:r>
          </a:p>
          <a:p>
            <a:r>
              <a:rPr lang="en-US" dirty="0"/>
              <a:t>Warmth</a:t>
            </a:r>
          </a:p>
          <a:p>
            <a:r>
              <a:rPr lang="en-US" dirty="0"/>
              <a:t>Oxygen</a:t>
            </a:r>
          </a:p>
          <a:p>
            <a:r>
              <a:rPr lang="en-US" dirty="0"/>
              <a:t>Food</a:t>
            </a:r>
          </a:p>
          <a:p>
            <a:r>
              <a:rPr lang="en-US" dirty="0"/>
              <a:t>Moisture</a:t>
            </a:r>
          </a:p>
          <a:p>
            <a:r>
              <a:rPr lang="en-US" dirty="0"/>
              <a:t>PH</a:t>
            </a:r>
          </a:p>
        </p:txBody>
      </p:sp>
      <p:pic>
        <p:nvPicPr>
          <p:cNvPr id="5" name="Picture 4" descr="A diagram of different types of food&#10;&#10;AI-generated content may be incorrect.">
            <a:extLst>
              <a:ext uri="{FF2B5EF4-FFF2-40B4-BE49-F238E27FC236}">
                <a16:creationId xmlns:a16="http://schemas.microsoft.com/office/drawing/2014/main" id="{6F1949D9-B3DD-B675-C003-ECA6F8813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004" y="1553378"/>
            <a:ext cx="4810796" cy="4048690"/>
          </a:xfrm>
          <a:prstGeom prst="rect">
            <a:avLst/>
          </a:prstGeom>
        </p:spPr>
      </p:pic>
    </p:spTree>
    <p:extLst>
      <p:ext uri="{BB962C8B-B14F-4D97-AF65-F5344CB8AC3E}">
        <p14:creationId xmlns:p14="http://schemas.microsoft.com/office/powerpoint/2010/main" val="36476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4EA6A-DF9A-B217-F159-B55CA3EBFF90}"/>
              </a:ext>
            </a:extLst>
          </p:cNvPr>
          <p:cNvSpPr>
            <a:spLocks noGrp="1"/>
          </p:cNvSpPr>
          <p:nvPr>
            <p:ph type="title"/>
          </p:nvPr>
        </p:nvSpPr>
        <p:spPr/>
        <p:txBody>
          <a:bodyPr/>
          <a:lstStyle/>
          <a:p>
            <a:r>
              <a:rPr lang="en-IE" dirty="0"/>
              <a:t>The pH Scale</a:t>
            </a:r>
          </a:p>
        </p:txBody>
      </p:sp>
      <p:graphicFrame>
        <p:nvGraphicFramePr>
          <p:cNvPr id="4" name="Content Placeholder 3">
            <a:extLst>
              <a:ext uri="{FF2B5EF4-FFF2-40B4-BE49-F238E27FC236}">
                <a16:creationId xmlns:a16="http://schemas.microsoft.com/office/drawing/2014/main" id="{8F7F53DC-446F-366C-549B-072CBDD6638B}"/>
              </a:ext>
            </a:extLst>
          </p:cNvPr>
          <p:cNvGraphicFramePr>
            <a:graphicFrameLocks noGrp="1"/>
          </p:cNvGraphicFramePr>
          <p:nvPr>
            <p:ph idx="1"/>
          </p:nvPr>
        </p:nvGraphicFramePr>
        <p:xfrm>
          <a:off x="838200" y="2538254"/>
          <a:ext cx="10515600" cy="2926080"/>
        </p:xfrm>
        <a:graphic>
          <a:graphicData uri="http://schemas.openxmlformats.org/drawingml/2006/table">
            <a:tbl>
              <a:tblPr/>
              <a:tblGrid>
                <a:gridCol w="3505200">
                  <a:extLst>
                    <a:ext uri="{9D8B030D-6E8A-4147-A177-3AD203B41FA5}">
                      <a16:colId xmlns:a16="http://schemas.microsoft.com/office/drawing/2014/main" val="177022282"/>
                    </a:ext>
                  </a:extLst>
                </a:gridCol>
                <a:gridCol w="3505200">
                  <a:extLst>
                    <a:ext uri="{9D8B030D-6E8A-4147-A177-3AD203B41FA5}">
                      <a16:colId xmlns:a16="http://schemas.microsoft.com/office/drawing/2014/main" val="1308775620"/>
                    </a:ext>
                  </a:extLst>
                </a:gridCol>
                <a:gridCol w="3505200">
                  <a:extLst>
                    <a:ext uri="{9D8B030D-6E8A-4147-A177-3AD203B41FA5}">
                      <a16:colId xmlns:a16="http://schemas.microsoft.com/office/drawing/2014/main" val="1355492992"/>
                    </a:ext>
                  </a:extLst>
                </a:gridCol>
              </a:tblGrid>
              <a:tr h="0">
                <a:tc>
                  <a:txBody>
                    <a:bodyPr/>
                    <a:lstStyle/>
                    <a:p>
                      <a:pPr>
                        <a:buNone/>
                      </a:pPr>
                      <a:r>
                        <a:rPr lang="en-IE">
                          <a:effectLst/>
                        </a:rPr>
                        <a:t>pH Level</a:t>
                      </a:r>
                    </a:p>
                  </a:txBody>
                  <a:tcPr anchor="ctr">
                    <a:lnL>
                      <a:noFill/>
                    </a:lnL>
                    <a:lnR>
                      <a:noFill/>
                    </a:lnR>
                    <a:lnT>
                      <a:noFill/>
                    </a:lnT>
                    <a:lnB>
                      <a:noFill/>
                    </a:lnB>
                    <a:noFill/>
                  </a:tcPr>
                </a:tc>
                <a:tc>
                  <a:txBody>
                    <a:bodyPr/>
                    <a:lstStyle/>
                    <a:p>
                      <a:pPr>
                        <a:buNone/>
                      </a:pPr>
                      <a:r>
                        <a:rPr lang="en-IE">
                          <a:effectLst/>
                        </a:rPr>
                        <a:t>Example</a:t>
                      </a:r>
                    </a:p>
                  </a:txBody>
                  <a:tcPr anchor="ctr">
                    <a:lnL>
                      <a:noFill/>
                    </a:lnL>
                    <a:lnR>
                      <a:noFill/>
                    </a:lnR>
                    <a:lnT>
                      <a:noFill/>
                    </a:lnT>
                    <a:lnB>
                      <a:noFill/>
                    </a:lnB>
                    <a:noFill/>
                  </a:tcPr>
                </a:tc>
                <a:tc>
                  <a:txBody>
                    <a:bodyPr/>
                    <a:lstStyle/>
                    <a:p>
                      <a:pPr>
                        <a:buNone/>
                      </a:pPr>
                      <a:r>
                        <a:rPr lang="en-IE">
                          <a:effectLst/>
                        </a:rPr>
                        <a:t>Meaning</a:t>
                      </a:r>
                    </a:p>
                  </a:txBody>
                  <a:tcPr anchor="ctr">
                    <a:lnL>
                      <a:noFill/>
                    </a:lnL>
                    <a:lnR>
                      <a:noFill/>
                    </a:lnR>
                    <a:lnT>
                      <a:noFill/>
                    </a:lnT>
                    <a:lnB>
                      <a:noFill/>
                    </a:lnB>
                    <a:noFill/>
                  </a:tcPr>
                </a:tc>
                <a:extLst>
                  <a:ext uri="{0D108BD9-81ED-4DB2-BD59-A6C34878D82A}">
                    <a16:rowId xmlns:a16="http://schemas.microsoft.com/office/drawing/2014/main" val="1740485689"/>
                  </a:ext>
                </a:extLst>
              </a:tr>
              <a:tr h="0">
                <a:tc>
                  <a:txBody>
                    <a:bodyPr/>
                    <a:lstStyle/>
                    <a:p>
                      <a:pPr>
                        <a:buNone/>
                      </a:pPr>
                      <a:r>
                        <a:rPr lang="en-IE" b="1">
                          <a:effectLst/>
                        </a:rPr>
                        <a:t>0</a:t>
                      </a:r>
                      <a:endParaRPr lang="en-IE">
                        <a:effectLst/>
                      </a:endParaRPr>
                    </a:p>
                  </a:txBody>
                  <a:tcPr anchor="ctr">
                    <a:lnL>
                      <a:noFill/>
                    </a:lnL>
                    <a:lnR>
                      <a:noFill/>
                    </a:lnR>
                    <a:lnT>
                      <a:noFill/>
                    </a:lnT>
                    <a:lnB>
                      <a:noFill/>
                    </a:lnB>
                    <a:noFill/>
                  </a:tcPr>
                </a:tc>
                <a:tc>
                  <a:txBody>
                    <a:bodyPr/>
                    <a:lstStyle/>
                    <a:p>
                      <a:pPr>
                        <a:buNone/>
                      </a:pPr>
                      <a:r>
                        <a:rPr lang="en-IE">
                          <a:effectLst/>
                        </a:rPr>
                        <a:t>Battery acid</a:t>
                      </a:r>
                    </a:p>
                  </a:txBody>
                  <a:tcPr anchor="ctr">
                    <a:lnL>
                      <a:noFill/>
                    </a:lnL>
                    <a:lnR>
                      <a:noFill/>
                    </a:lnR>
                    <a:lnT>
                      <a:noFill/>
                    </a:lnT>
                    <a:lnB>
                      <a:noFill/>
                    </a:lnB>
                    <a:noFill/>
                  </a:tcPr>
                </a:tc>
                <a:tc>
                  <a:txBody>
                    <a:bodyPr/>
                    <a:lstStyle/>
                    <a:p>
                      <a:pPr>
                        <a:buNone/>
                      </a:pPr>
                      <a:r>
                        <a:rPr lang="en-IE">
                          <a:effectLst/>
                        </a:rPr>
                        <a:t>Extremely acidic</a:t>
                      </a:r>
                    </a:p>
                  </a:txBody>
                  <a:tcPr anchor="ctr">
                    <a:lnL>
                      <a:noFill/>
                    </a:lnL>
                    <a:lnR>
                      <a:noFill/>
                    </a:lnR>
                    <a:lnT>
                      <a:noFill/>
                    </a:lnT>
                    <a:lnB>
                      <a:noFill/>
                    </a:lnB>
                    <a:noFill/>
                  </a:tcPr>
                </a:tc>
                <a:extLst>
                  <a:ext uri="{0D108BD9-81ED-4DB2-BD59-A6C34878D82A}">
                    <a16:rowId xmlns:a16="http://schemas.microsoft.com/office/drawing/2014/main" val="1338863223"/>
                  </a:ext>
                </a:extLst>
              </a:tr>
              <a:tr h="0">
                <a:tc>
                  <a:txBody>
                    <a:bodyPr/>
                    <a:lstStyle/>
                    <a:p>
                      <a:pPr>
                        <a:buNone/>
                      </a:pPr>
                      <a:r>
                        <a:rPr lang="en-IE" b="1">
                          <a:effectLst/>
                        </a:rPr>
                        <a:t>2</a:t>
                      </a:r>
                      <a:endParaRPr lang="en-IE">
                        <a:effectLst/>
                      </a:endParaRPr>
                    </a:p>
                  </a:txBody>
                  <a:tcPr anchor="ctr">
                    <a:lnL>
                      <a:noFill/>
                    </a:lnL>
                    <a:lnR>
                      <a:noFill/>
                    </a:lnR>
                    <a:lnT>
                      <a:noFill/>
                    </a:lnT>
                    <a:lnB>
                      <a:noFill/>
                    </a:lnB>
                    <a:noFill/>
                  </a:tcPr>
                </a:tc>
                <a:tc>
                  <a:txBody>
                    <a:bodyPr/>
                    <a:lstStyle/>
                    <a:p>
                      <a:pPr>
                        <a:buNone/>
                      </a:pPr>
                      <a:r>
                        <a:rPr lang="en-IE">
                          <a:effectLst/>
                        </a:rPr>
                        <a:t>Lemon juice</a:t>
                      </a:r>
                    </a:p>
                  </a:txBody>
                  <a:tcPr anchor="ctr">
                    <a:lnL>
                      <a:noFill/>
                    </a:lnL>
                    <a:lnR>
                      <a:noFill/>
                    </a:lnR>
                    <a:lnT>
                      <a:noFill/>
                    </a:lnT>
                    <a:lnB>
                      <a:noFill/>
                    </a:lnB>
                    <a:noFill/>
                  </a:tcPr>
                </a:tc>
                <a:tc>
                  <a:txBody>
                    <a:bodyPr/>
                    <a:lstStyle/>
                    <a:p>
                      <a:pPr>
                        <a:buNone/>
                      </a:pPr>
                      <a:r>
                        <a:rPr lang="en-IE">
                          <a:effectLst/>
                        </a:rPr>
                        <a:t>Strong acid</a:t>
                      </a:r>
                    </a:p>
                  </a:txBody>
                  <a:tcPr anchor="ctr">
                    <a:lnL>
                      <a:noFill/>
                    </a:lnL>
                    <a:lnR>
                      <a:noFill/>
                    </a:lnR>
                    <a:lnT>
                      <a:noFill/>
                    </a:lnT>
                    <a:lnB>
                      <a:noFill/>
                    </a:lnB>
                    <a:noFill/>
                  </a:tcPr>
                </a:tc>
                <a:extLst>
                  <a:ext uri="{0D108BD9-81ED-4DB2-BD59-A6C34878D82A}">
                    <a16:rowId xmlns:a16="http://schemas.microsoft.com/office/drawing/2014/main" val="418035231"/>
                  </a:ext>
                </a:extLst>
              </a:tr>
              <a:tr h="0">
                <a:tc>
                  <a:txBody>
                    <a:bodyPr/>
                    <a:lstStyle/>
                    <a:p>
                      <a:pPr>
                        <a:buNone/>
                      </a:pPr>
                      <a:r>
                        <a:rPr lang="en-IE" b="1">
                          <a:effectLst/>
                        </a:rPr>
                        <a:t>3</a:t>
                      </a:r>
                      <a:endParaRPr lang="en-IE">
                        <a:effectLst/>
                      </a:endParaRPr>
                    </a:p>
                  </a:txBody>
                  <a:tcPr anchor="ctr">
                    <a:lnL>
                      <a:noFill/>
                    </a:lnL>
                    <a:lnR>
                      <a:noFill/>
                    </a:lnR>
                    <a:lnT>
                      <a:noFill/>
                    </a:lnT>
                    <a:lnB>
                      <a:noFill/>
                    </a:lnB>
                    <a:noFill/>
                  </a:tcPr>
                </a:tc>
                <a:tc>
                  <a:txBody>
                    <a:bodyPr/>
                    <a:lstStyle/>
                    <a:p>
                      <a:pPr>
                        <a:buNone/>
                      </a:pPr>
                      <a:r>
                        <a:rPr lang="en-IE">
                          <a:effectLst/>
                        </a:rPr>
                        <a:t>Tomato</a:t>
                      </a:r>
                    </a:p>
                  </a:txBody>
                  <a:tcPr anchor="ctr">
                    <a:lnL>
                      <a:noFill/>
                    </a:lnL>
                    <a:lnR>
                      <a:noFill/>
                    </a:lnR>
                    <a:lnT>
                      <a:noFill/>
                    </a:lnT>
                    <a:lnB>
                      <a:noFill/>
                    </a:lnB>
                    <a:noFill/>
                  </a:tcPr>
                </a:tc>
                <a:tc>
                  <a:txBody>
                    <a:bodyPr/>
                    <a:lstStyle/>
                    <a:p>
                      <a:pPr>
                        <a:buNone/>
                      </a:pPr>
                      <a:r>
                        <a:rPr lang="en-IE">
                          <a:effectLst/>
                        </a:rPr>
                        <a:t>Acidic food</a:t>
                      </a:r>
                    </a:p>
                  </a:txBody>
                  <a:tcPr anchor="ctr">
                    <a:lnL>
                      <a:noFill/>
                    </a:lnL>
                    <a:lnR>
                      <a:noFill/>
                    </a:lnR>
                    <a:lnT>
                      <a:noFill/>
                    </a:lnT>
                    <a:lnB>
                      <a:noFill/>
                    </a:lnB>
                    <a:noFill/>
                  </a:tcPr>
                </a:tc>
                <a:extLst>
                  <a:ext uri="{0D108BD9-81ED-4DB2-BD59-A6C34878D82A}">
                    <a16:rowId xmlns:a16="http://schemas.microsoft.com/office/drawing/2014/main" val="1270735899"/>
                  </a:ext>
                </a:extLst>
              </a:tr>
              <a:tr h="0">
                <a:tc>
                  <a:txBody>
                    <a:bodyPr/>
                    <a:lstStyle/>
                    <a:p>
                      <a:pPr>
                        <a:buNone/>
                      </a:pPr>
                      <a:r>
                        <a:rPr lang="en-IE" b="1">
                          <a:effectLst/>
                        </a:rPr>
                        <a:t>4–5</a:t>
                      </a:r>
                      <a:endParaRPr lang="en-IE">
                        <a:effectLst/>
                      </a:endParaRPr>
                    </a:p>
                  </a:txBody>
                  <a:tcPr anchor="ctr">
                    <a:lnL>
                      <a:noFill/>
                    </a:lnL>
                    <a:lnR>
                      <a:noFill/>
                    </a:lnR>
                    <a:lnT>
                      <a:noFill/>
                    </a:lnT>
                    <a:lnB>
                      <a:noFill/>
                    </a:lnB>
                    <a:noFill/>
                  </a:tcPr>
                </a:tc>
                <a:tc>
                  <a:txBody>
                    <a:bodyPr/>
                    <a:lstStyle/>
                    <a:p>
                      <a:pPr>
                        <a:buNone/>
                      </a:pPr>
                      <a:r>
                        <a:rPr lang="en-IE">
                          <a:effectLst/>
                        </a:rPr>
                        <a:t>Vinegar, milk</a:t>
                      </a:r>
                    </a:p>
                  </a:txBody>
                  <a:tcPr anchor="ctr">
                    <a:lnL>
                      <a:noFill/>
                    </a:lnL>
                    <a:lnR>
                      <a:noFill/>
                    </a:lnR>
                    <a:lnT>
                      <a:noFill/>
                    </a:lnT>
                    <a:lnB>
                      <a:noFill/>
                    </a:lnB>
                    <a:noFill/>
                  </a:tcPr>
                </a:tc>
                <a:tc>
                  <a:txBody>
                    <a:bodyPr/>
                    <a:lstStyle/>
                    <a:p>
                      <a:pPr>
                        <a:buNone/>
                      </a:pPr>
                      <a:r>
                        <a:rPr lang="en-IE">
                          <a:effectLst/>
                        </a:rPr>
                        <a:t>Mild acids</a:t>
                      </a:r>
                    </a:p>
                  </a:txBody>
                  <a:tcPr anchor="ctr">
                    <a:lnL>
                      <a:noFill/>
                    </a:lnL>
                    <a:lnR>
                      <a:noFill/>
                    </a:lnR>
                    <a:lnT>
                      <a:noFill/>
                    </a:lnT>
                    <a:lnB>
                      <a:noFill/>
                    </a:lnB>
                    <a:noFill/>
                  </a:tcPr>
                </a:tc>
                <a:extLst>
                  <a:ext uri="{0D108BD9-81ED-4DB2-BD59-A6C34878D82A}">
                    <a16:rowId xmlns:a16="http://schemas.microsoft.com/office/drawing/2014/main" val="1621424134"/>
                  </a:ext>
                </a:extLst>
              </a:tr>
              <a:tr h="0">
                <a:tc>
                  <a:txBody>
                    <a:bodyPr/>
                    <a:lstStyle/>
                    <a:p>
                      <a:pPr>
                        <a:buNone/>
                      </a:pPr>
                      <a:r>
                        <a:rPr lang="en-IE" b="1">
                          <a:effectLst/>
                        </a:rPr>
                        <a:t>7</a:t>
                      </a:r>
                      <a:endParaRPr lang="en-IE">
                        <a:effectLst/>
                      </a:endParaRPr>
                    </a:p>
                  </a:txBody>
                  <a:tcPr anchor="ctr">
                    <a:lnL>
                      <a:noFill/>
                    </a:lnL>
                    <a:lnR>
                      <a:noFill/>
                    </a:lnR>
                    <a:lnT>
                      <a:noFill/>
                    </a:lnT>
                    <a:lnB>
                      <a:noFill/>
                    </a:lnB>
                    <a:noFill/>
                  </a:tcPr>
                </a:tc>
                <a:tc>
                  <a:txBody>
                    <a:bodyPr/>
                    <a:lstStyle/>
                    <a:p>
                      <a:pPr>
                        <a:buNone/>
                      </a:pPr>
                      <a:r>
                        <a:rPr lang="en-IE">
                          <a:effectLst/>
                        </a:rPr>
                        <a:t>Water</a:t>
                      </a:r>
                    </a:p>
                  </a:txBody>
                  <a:tcPr anchor="ctr">
                    <a:lnL>
                      <a:noFill/>
                    </a:lnL>
                    <a:lnR>
                      <a:noFill/>
                    </a:lnR>
                    <a:lnT>
                      <a:noFill/>
                    </a:lnT>
                    <a:lnB>
                      <a:noFill/>
                    </a:lnB>
                    <a:noFill/>
                  </a:tcPr>
                </a:tc>
                <a:tc>
                  <a:txBody>
                    <a:bodyPr/>
                    <a:lstStyle/>
                    <a:p>
                      <a:pPr>
                        <a:buNone/>
                      </a:pPr>
                      <a:r>
                        <a:rPr lang="en-IE">
                          <a:effectLst/>
                        </a:rPr>
                        <a:t>Neutral</a:t>
                      </a:r>
                    </a:p>
                  </a:txBody>
                  <a:tcPr anchor="ctr">
                    <a:lnL>
                      <a:noFill/>
                    </a:lnL>
                    <a:lnR>
                      <a:noFill/>
                    </a:lnR>
                    <a:lnT>
                      <a:noFill/>
                    </a:lnT>
                    <a:lnB>
                      <a:noFill/>
                    </a:lnB>
                    <a:noFill/>
                  </a:tcPr>
                </a:tc>
                <a:extLst>
                  <a:ext uri="{0D108BD9-81ED-4DB2-BD59-A6C34878D82A}">
                    <a16:rowId xmlns:a16="http://schemas.microsoft.com/office/drawing/2014/main" val="1611489321"/>
                  </a:ext>
                </a:extLst>
              </a:tr>
              <a:tr h="0">
                <a:tc>
                  <a:txBody>
                    <a:bodyPr/>
                    <a:lstStyle/>
                    <a:p>
                      <a:pPr>
                        <a:buNone/>
                      </a:pPr>
                      <a:r>
                        <a:rPr lang="en-IE" b="1">
                          <a:effectLst/>
                        </a:rPr>
                        <a:t>8–10</a:t>
                      </a:r>
                      <a:endParaRPr lang="en-IE">
                        <a:effectLst/>
                      </a:endParaRPr>
                    </a:p>
                  </a:txBody>
                  <a:tcPr anchor="ctr">
                    <a:lnL>
                      <a:noFill/>
                    </a:lnL>
                    <a:lnR>
                      <a:noFill/>
                    </a:lnR>
                    <a:lnT>
                      <a:noFill/>
                    </a:lnT>
                    <a:lnB>
                      <a:noFill/>
                    </a:lnB>
                    <a:noFill/>
                  </a:tcPr>
                </a:tc>
                <a:tc>
                  <a:txBody>
                    <a:bodyPr/>
                    <a:lstStyle/>
                    <a:p>
                      <a:pPr>
                        <a:buNone/>
                      </a:pPr>
                      <a:r>
                        <a:rPr lang="en-IE">
                          <a:effectLst/>
                        </a:rPr>
                        <a:t>Baking soda, ammonia solution</a:t>
                      </a:r>
                    </a:p>
                  </a:txBody>
                  <a:tcPr anchor="ctr">
                    <a:lnL>
                      <a:noFill/>
                    </a:lnL>
                    <a:lnR>
                      <a:noFill/>
                    </a:lnR>
                    <a:lnT>
                      <a:noFill/>
                    </a:lnT>
                    <a:lnB>
                      <a:noFill/>
                    </a:lnB>
                    <a:noFill/>
                  </a:tcPr>
                </a:tc>
                <a:tc>
                  <a:txBody>
                    <a:bodyPr/>
                    <a:lstStyle/>
                    <a:p>
                      <a:pPr>
                        <a:buNone/>
                      </a:pPr>
                      <a:r>
                        <a:rPr lang="en-IE">
                          <a:effectLst/>
                        </a:rPr>
                        <a:t>Mild alkalis</a:t>
                      </a:r>
                    </a:p>
                  </a:txBody>
                  <a:tcPr anchor="ctr">
                    <a:lnL>
                      <a:noFill/>
                    </a:lnL>
                    <a:lnR>
                      <a:noFill/>
                    </a:lnR>
                    <a:lnT>
                      <a:noFill/>
                    </a:lnT>
                    <a:lnB>
                      <a:noFill/>
                    </a:lnB>
                    <a:noFill/>
                  </a:tcPr>
                </a:tc>
                <a:extLst>
                  <a:ext uri="{0D108BD9-81ED-4DB2-BD59-A6C34878D82A}">
                    <a16:rowId xmlns:a16="http://schemas.microsoft.com/office/drawing/2014/main" val="2651263616"/>
                  </a:ext>
                </a:extLst>
              </a:tr>
              <a:tr h="0">
                <a:tc>
                  <a:txBody>
                    <a:bodyPr/>
                    <a:lstStyle/>
                    <a:p>
                      <a:pPr>
                        <a:buNone/>
                      </a:pPr>
                      <a:r>
                        <a:rPr lang="en-IE" b="1">
                          <a:effectLst/>
                        </a:rPr>
                        <a:t>11–14</a:t>
                      </a:r>
                      <a:endParaRPr lang="en-IE">
                        <a:effectLst/>
                      </a:endParaRPr>
                    </a:p>
                  </a:txBody>
                  <a:tcPr anchor="ctr">
                    <a:lnL>
                      <a:noFill/>
                    </a:lnL>
                    <a:lnR>
                      <a:noFill/>
                    </a:lnR>
                    <a:lnT>
                      <a:noFill/>
                    </a:lnT>
                    <a:lnB>
                      <a:noFill/>
                    </a:lnB>
                    <a:noFill/>
                  </a:tcPr>
                </a:tc>
                <a:tc>
                  <a:txBody>
                    <a:bodyPr/>
                    <a:lstStyle/>
                    <a:p>
                      <a:pPr>
                        <a:buNone/>
                      </a:pPr>
                      <a:r>
                        <a:rPr lang="en-IE">
                          <a:effectLst/>
                        </a:rPr>
                        <a:t>Soap, bleach, drain cleaner</a:t>
                      </a:r>
                    </a:p>
                  </a:txBody>
                  <a:tcPr anchor="ctr">
                    <a:lnL>
                      <a:noFill/>
                    </a:lnL>
                    <a:lnR>
                      <a:noFill/>
                    </a:lnR>
                    <a:lnT>
                      <a:noFill/>
                    </a:lnT>
                    <a:lnB>
                      <a:noFill/>
                    </a:lnB>
                    <a:noFill/>
                  </a:tcPr>
                </a:tc>
                <a:tc>
                  <a:txBody>
                    <a:bodyPr/>
                    <a:lstStyle/>
                    <a:p>
                      <a:pPr>
                        <a:buNone/>
                      </a:pPr>
                      <a:r>
                        <a:rPr lang="en-IE" dirty="0">
                          <a:effectLst/>
                        </a:rPr>
                        <a:t>Strong alkalis</a:t>
                      </a:r>
                    </a:p>
                  </a:txBody>
                  <a:tcPr anchor="ctr">
                    <a:lnL>
                      <a:noFill/>
                    </a:lnL>
                    <a:lnR>
                      <a:noFill/>
                    </a:lnR>
                    <a:lnT>
                      <a:noFill/>
                    </a:lnT>
                    <a:lnB>
                      <a:noFill/>
                    </a:lnB>
                    <a:noFill/>
                  </a:tcPr>
                </a:tc>
                <a:extLst>
                  <a:ext uri="{0D108BD9-81ED-4DB2-BD59-A6C34878D82A}">
                    <a16:rowId xmlns:a16="http://schemas.microsoft.com/office/drawing/2014/main" val="2753940698"/>
                  </a:ext>
                </a:extLst>
              </a:tr>
            </a:tbl>
          </a:graphicData>
        </a:graphic>
      </p:graphicFrame>
      <p:sp>
        <p:nvSpPr>
          <p:cNvPr id="5" name="Rectangle 1">
            <a:extLst>
              <a:ext uri="{FF2B5EF4-FFF2-40B4-BE49-F238E27FC236}">
                <a16:creationId xmlns:a16="http://schemas.microsoft.com/office/drawing/2014/main" id="{94A0B23A-9F0E-09F5-C16C-618A53D073B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a:ln>
                  <a:noFill/>
                </a:ln>
                <a:solidFill>
                  <a:schemeClr val="tx1"/>
                </a:solidFill>
                <a:effectLst/>
                <a:latin typeface="Arial" panose="020B0604020202020204" pitchFamily="34" charset="0"/>
              </a:rPr>
              <a:t>Examples from the page: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solidFill>
                <a:effectLst/>
                <a:latin typeface="Arial" panose="020B0604020202020204" pitchFamily="34" charset="0"/>
              </a:rPr>
              <a:t>This chart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4803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68F17-2374-F77A-863A-18BCCD6573D5}"/>
              </a:ext>
            </a:extLst>
          </p:cNvPr>
          <p:cNvSpPr>
            <a:spLocks noGrp="1"/>
          </p:cNvSpPr>
          <p:nvPr>
            <p:ph type="title"/>
          </p:nvPr>
        </p:nvSpPr>
        <p:spPr/>
        <p:txBody>
          <a:bodyPr>
            <a:normAutofit/>
          </a:bodyPr>
          <a:lstStyle/>
          <a:p>
            <a:r>
              <a:rPr lang="en-US" dirty="0"/>
              <a:t>High Risk Foods</a:t>
            </a:r>
          </a:p>
        </p:txBody>
      </p:sp>
      <p:sp>
        <p:nvSpPr>
          <p:cNvPr id="3" name="Content Placeholder 2">
            <a:extLst>
              <a:ext uri="{FF2B5EF4-FFF2-40B4-BE49-F238E27FC236}">
                <a16:creationId xmlns:a16="http://schemas.microsoft.com/office/drawing/2014/main" id="{00F9AC9B-3BBE-59BE-7CE8-42F224FA8647}"/>
              </a:ext>
            </a:extLst>
          </p:cNvPr>
          <p:cNvSpPr>
            <a:spLocks noGrp="1"/>
          </p:cNvSpPr>
          <p:nvPr>
            <p:ph idx="1"/>
          </p:nvPr>
        </p:nvSpPr>
        <p:spPr/>
        <p:txBody>
          <a:bodyPr>
            <a:normAutofit lnSpcReduction="10000"/>
          </a:bodyPr>
          <a:lstStyle/>
          <a:p>
            <a:pPr marL="0" indent="0">
              <a:buNone/>
            </a:pPr>
            <a:r>
              <a:rPr lang="en-US" dirty="0"/>
              <a:t>High‑risk foods are those that support the growth of harmful micro‑organisms, </a:t>
            </a:r>
            <a:endParaRPr lang="en-IE" dirty="0"/>
          </a:p>
          <a:p>
            <a:pPr marL="0" indent="0">
              <a:buNone/>
            </a:pPr>
            <a:r>
              <a:rPr lang="en-IE" b="1" dirty="0"/>
              <a:t>Examples:</a:t>
            </a:r>
          </a:p>
          <a:p>
            <a:pPr marL="0" indent="0">
              <a:buNone/>
            </a:pPr>
            <a:r>
              <a:rPr lang="en-IE" dirty="0"/>
              <a:t>Meat &amp; Poultry.</a:t>
            </a:r>
          </a:p>
          <a:p>
            <a:r>
              <a:rPr lang="en-IE" dirty="0"/>
              <a:t>Fish &amp; Shellfish</a:t>
            </a:r>
          </a:p>
          <a:p>
            <a:r>
              <a:rPr lang="en-IE" dirty="0"/>
              <a:t>Dairy</a:t>
            </a:r>
          </a:p>
          <a:p>
            <a:r>
              <a:rPr lang="en-IE" dirty="0"/>
              <a:t>Eggs</a:t>
            </a:r>
          </a:p>
          <a:p>
            <a:r>
              <a:rPr lang="en-IE" dirty="0"/>
              <a:t>Cooked carbohydrates</a:t>
            </a:r>
          </a:p>
          <a:p>
            <a:r>
              <a:rPr lang="en-IE" dirty="0"/>
              <a:t>Prepared meals</a:t>
            </a:r>
          </a:p>
        </p:txBody>
      </p:sp>
      <p:pic>
        <p:nvPicPr>
          <p:cNvPr id="5" name="Picture 4" descr="A collage of food on a table&#10;&#10;AI-generated content may be incorrect.">
            <a:extLst>
              <a:ext uri="{FF2B5EF4-FFF2-40B4-BE49-F238E27FC236}">
                <a16:creationId xmlns:a16="http://schemas.microsoft.com/office/drawing/2014/main" id="{24D50FD8-BB13-6BD2-D8EA-3559B72D7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263210"/>
            <a:ext cx="5696745" cy="4048690"/>
          </a:xfrm>
          <a:prstGeom prst="rect">
            <a:avLst/>
          </a:prstGeom>
        </p:spPr>
      </p:pic>
    </p:spTree>
    <p:extLst>
      <p:ext uri="{BB962C8B-B14F-4D97-AF65-F5344CB8AC3E}">
        <p14:creationId xmlns:p14="http://schemas.microsoft.com/office/powerpoint/2010/main" val="228748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4A2E-AF04-D2A0-4FB4-0E36DED74304}"/>
              </a:ext>
            </a:extLst>
          </p:cNvPr>
          <p:cNvSpPr>
            <a:spLocks noGrp="1"/>
          </p:cNvSpPr>
          <p:nvPr>
            <p:ph type="title"/>
          </p:nvPr>
        </p:nvSpPr>
        <p:spPr/>
        <p:txBody>
          <a:bodyPr/>
          <a:lstStyle/>
          <a:p>
            <a:r>
              <a:rPr lang="en-IE" dirty="0"/>
              <a:t>Low risk foods</a:t>
            </a:r>
          </a:p>
        </p:txBody>
      </p:sp>
      <p:sp>
        <p:nvSpPr>
          <p:cNvPr id="3" name="Content Placeholder 2">
            <a:extLst>
              <a:ext uri="{FF2B5EF4-FFF2-40B4-BE49-F238E27FC236}">
                <a16:creationId xmlns:a16="http://schemas.microsoft.com/office/drawing/2014/main" id="{5A67F287-D97A-5B66-C7F1-E0B30817E0BD}"/>
              </a:ext>
            </a:extLst>
          </p:cNvPr>
          <p:cNvSpPr>
            <a:spLocks noGrp="1"/>
          </p:cNvSpPr>
          <p:nvPr>
            <p:ph idx="1"/>
          </p:nvPr>
        </p:nvSpPr>
        <p:spPr/>
        <p:txBody>
          <a:bodyPr/>
          <a:lstStyle/>
          <a:p>
            <a:pPr marL="0" indent="0">
              <a:buNone/>
            </a:pPr>
            <a:r>
              <a:rPr lang="en-US" dirty="0"/>
              <a:t>Low risk foods are foods where bacteria does not grow easily. </a:t>
            </a:r>
          </a:p>
          <a:p>
            <a:pPr marL="0" indent="0">
              <a:buNone/>
            </a:pPr>
            <a:r>
              <a:rPr lang="en-US" dirty="0"/>
              <a:t>Examples would include:</a:t>
            </a:r>
          </a:p>
          <a:p>
            <a:r>
              <a:rPr lang="en-US" dirty="0"/>
              <a:t>Citrus fruits</a:t>
            </a:r>
          </a:p>
          <a:p>
            <a:r>
              <a:rPr lang="en-US" dirty="0"/>
              <a:t>Dry foods</a:t>
            </a:r>
          </a:p>
          <a:p>
            <a:r>
              <a:rPr lang="en-US" dirty="0"/>
              <a:t>Pickles or preserves</a:t>
            </a:r>
            <a:endParaRPr lang="en-IE" dirty="0"/>
          </a:p>
        </p:txBody>
      </p:sp>
      <p:pic>
        <p:nvPicPr>
          <p:cNvPr id="5" name="Picture 4" descr="A collage of different types of food&#10;&#10;AI-generated content may be incorrect.">
            <a:extLst>
              <a:ext uri="{FF2B5EF4-FFF2-40B4-BE49-F238E27FC236}">
                <a16:creationId xmlns:a16="http://schemas.microsoft.com/office/drawing/2014/main" id="{51A433D9-538A-7028-F06E-2A05DC01F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401" y="2363122"/>
            <a:ext cx="5696745" cy="4048690"/>
          </a:xfrm>
          <a:prstGeom prst="rect">
            <a:avLst/>
          </a:prstGeom>
        </p:spPr>
      </p:pic>
    </p:spTree>
    <p:extLst>
      <p:ext uri="{BB962C8B-B14F-4D97-AF65-F5344CB8AC3E}">
        <p14:creationId xmlns:p14="http://schemas.microsoft.com/office/powerpoint/2010/main" val="4279232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9826B-2DAB-4B29-0B1B-E67D7A097EB1}"/>
              </a:ext>
            </a:extLst>
          </p:cNvPr>
          <p:cNvSpPr>
            <a:spLocks noGrp="1"/>
          </p:cNvSpPr>
          <p:nvPr>
            <p:ph type="title"/>
          </p:nvPr>
        </p:nvSpPr>
        <p:spPr/>
        <p:txBody>
          <a:bodyPr/>
          <a:lstStyle/>
          <a:p>
            <a:r>
              <a:rPr lang="en-IE" dirty="0"/>
              <a:t>Raw Ready to Eat Food</a:t>
            </a:r>
          </a:p>
        </p:txBody>
      </p:sp>
      <p:sp>
        <p:nvSpPr>
          <p:cNvPr id="3" name="Content Placeholder 2">
            <a:extLst>
              <a:ext uri="{FF2B5EF4-FFF2-40B4-BE49-F238E27FC236}">
                <a16:creationId xmlns:a16="http://schemas.microsoft.com/office/drawing/2014/main" id="{FF6698D8-48C4-E0C4-DF34-FCB48914340F}"/>
              </a:ext>
            </a:extLst>
          </p:cNvPr>
          <p:cNvSpPr>
            <a:spLocks noGrp="1"/>
          </p:cNvSpPr>
          <p:nvPr>
            <p:ph idx="1"/>
          </p:nvPr>
        </p:nvSpPr>
        <p:spPr/>
        <p:txBody>
          <a:bodyPr/>
          <a:lstStyle/>
          <a:p>
            <a:pPr marL="0" indent="0">
              <a:buNone/>
            </a:pPr>
            <a:r>
              <a:rPr lang="en-IE" dirty="0"/>
              <a:t>These foods are eaten </a:t>
            </a:r>
            <a:r>
              <a:rPr lang="en-IE" b="1" dirty="0"/>
              <a:t>without cooking</a:t>
            </a:r>
            <a:r>
              <a:rPr lang="en-IE" dirty="0"/>
              <a:t>, so any contamination remains on the food.</a:t>
            </a:r>
          </a:p>
          <a:p>
            <a:pPr marL="0" indent="0">
              <a:buNone/>
            </a:pPr>
            <a:r>
              <a:rPr lang="en-IE" dirty="0"/>
              <a:t>Examples:</a:t>
            </a:r>
          </a:p>
          <a:p>
            <a:r>
              <a:rPr lang="en-IE" dirty="0"/>
              <a:t>Lettuce</a:t>
            </a:r>
          </a:p>
          <a:p>
            <a:r>
              <a:rPr lang="en-IE" dirty="0"/>
              <a:t>Raspberries</a:t>
            </a:r>
          </a:p>
          <a:p>
            <a:r>
              <a:rPr lang="en-IE" dirty="0"/>
              <a:t>Strawberries</a:t>
            </a:r>
          </a:p>
          <a:p>
            <a:endParaRPr lang="en-IE" dirty="0"/>
          </a:p>
          <a:p>
            <a:endParaRPr lang="en-IE" dirty="0"/>
          </a:p>
        </p:txBody>
      </p:sp>
      <p:pic>
        <p:nvPicPr>
          <p:cNvPr id="5" name="Picture 4" descr="A collage of different fruits&#10;&#10;AI-generated content may be incorrect.">
            <a:extLst>
              <a:ext uri="{FF2B5EF4-FFF2-40B4-BE49-F238E27FC236}">
                <a16:creationId xmlns:a16="http://schemas.microsoft.com/office/drawing/2014/main" id="{6A55C3DD-9A05-B37C-BC49-452D3864E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255" y="2444185"/>
            <a:ext cx="5696745" cy="4048690"/>
          </a:xfrm>
          <a:prstGeom prst="rect">
            <a:avLst/>
          </a:prstGeom>
        </p:spPr>
      </p:pic>
    </p:spTree>
    <p:extLst>
      <p:ext uri="{BB962C8B-B14F-4D97-AF65-F5344CB8AC3E}">
        <p14:creationId xmlns:p14="http://schemas.microsoft.com/office/powerpoint/2010/main" val="239802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2E73-CABE-E9F6-DE13-3793943B1E5C}"/>
              </a:ext>
            </a:extLst>
          </p:cNvPr>
          <p:cNvSpPr>
            <a:spLocks noGrp="1"/>
          </p:cNvSpPr>
          <p:nvPr>
            <p:ph type="title"/>
          </p:nvPr>
        </p:nvSpPr>
        <p:spPr/>
        <p:txBody>
          <a:bodyPr/>
          <a:lstStyle/>
          <a:p>
            <a:r>
              <a:rPr lang="en-IE" dirty="0"/>
              <a:t>Colour Coding</a:t>
            </a:r>
          </a:p>
        </p:txBody>
      </p:sp>
      <p:sp>
        <p:nvSpPr>
          <p:cNvPr id="3" name="Content Placeholder 2">
            <a:extLst>
              <a:ext uri="{FF2B5EF4-FFF2-40B4-BE49-F238E27FC236}">
                <a16:creationId xmlns:a16="http://schemas.microsoft.com/office/drawing/2014/main" id="{F30272F9-FADC-E80D-36F5-87E3A21EA3E4}"/>
              </a:ext>
            </a:extLst>
          </p:cNvPr>
          <p:cNvSpPr>
            <a:spLocks noGrp="1"/>
          </p:cNvSpPr>
          <p:nvPr>
            <p:ph idx="1"/>
          </p:nvPr>
        </p:nvSpPr>
        <p:spPr/>
        <p:txBody>
          <a:bodyPr>
            <a:normAutofit/>
          </a:bodyPr>
          <a:lstStyle/>
          <a:p>
            <a:pPr marL="0" indent="0">
              <a:buNone/>
            </a:pPr>
            <a:r>
              <a:rPr lang="en-US" b="1" dirty="0"/>
              <a:t>Red: </a:t>
            </a:r>
            <a:r>
              <a:rPr lang="en-US" dirty="0"/>
              <a:t>Raw Meats and Poultry</a:t>
            </a:r>
          </a:p>
          <a:p>
            <a:pPr marL="0" indent="0">
              <a:buNone/>
            </a:pPr>
            <a:r>
              <a:rPr lang="en-US" b="1" dirty="0"/>
              <a:t>Blue: </a:t>
            </a:r>
            <a:r>
              <a:rPr lang="en-US" dirty="0"/>
              <a:t>Raw Fish and Seafood</a:t>
            </a:r>
          </a:p>
          <a:p>
            <a:pPr marL="0" indent="0">
              <a:buNone/>
            </a:pPr>
            <a:r>
              <a:rPr lang="en-IE" b="1" dirty="0"/>
              <a:t>Yellow: </a:t>
            </a:r>
            <a:r>
              <a:rPr lang="en-IE" dirty="0"/>
              <a:t>Cooked Meats</a:t>
            </a:r>
          </a:p>
          <a:p>
            <a:pPr marL="0" indent="0">
              <a:buNone/>
            </a:pPr>
            <a:r>
              <a:rPr lang="en-IE" b="1" dirty="0"/>
              <a:t>Brown: </a:t>
            </a:r>
            <a:r>
              <a:rPr lang="en-IE" dirty="0"/>
              <a:t>Raw Unwashed Vegetables</a:t>
            </a:r>
          </a:p>
          <a:p>
            <a:pPr marL="0" indent="0">
              <a:buNone/>
            </a:pPr>
            <a:r>
              <a:rPr lang="en-US" b="1" dirty="0"/>
              <a:t>White: </a:t>
            </a:r>
            <a:r>
              <a:rPr lang="en-US" dirty="0"/>
              <a:t>Dairy and Bakery Products</a:t>
            </a:r>
          </a:p>
          <a:p>
            <a:pPr marL="0" indent="0">
              <a:buNone/>
            </a:pPr>
            <a:r>
              <a:rPr lang="en-IE" b="1" dirty="0"/>
              <a:t>Green</a:t>
            </a:r>
            <a:r>
              <a:rPr lang="en-IE" dirty="0"/>
              <a:t>: Salad and Fruit</a:t>
            </a:r>
          </a:p>
          <a:p>
            <a:pPr marL="0" indent="0">
              <a:buNone/>
            </a:pPr>
            <a:r>
              <a:rPr lang="en-US" b="1" dirty="0"/>
              <a:t>Lilac/Purple: </a:t>
            </a:r>
            <a:r>
              <a:rPr lang="en-US" dirty="0"/>
              <a:t>Allergen Free Preparation</a:t>
            </a:r>
            <a:endParaRPr lang="en-IE" dirty="0"/>
          </a:p>
        </p:txBody>
      </p:sp>
      <p:pic>
        <p:nvPicPr>
          <p:cNvPr id="5" name="Picture 4" descr="A poster of different foods&#10;&#10;AI-generated content may be incorrect.">
            <a:extLst>
              <a:ext uri="{FF2B5EF4-FFF2-40B4-BE49-F238E27FC236}">
                <a16:creationId xmlns:a16="http://schemas.microsoft.com/office/drawing/2014/main" id="{F0953E1F-DBAB-AD1A-7D82-4E98DA7D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736" y="1690688"/>
            <a:ext cx="5123264" cy="3771783"/>
          </a:xfrm>
          <a:prstGeom prst="rect">
            <a:avLst/>
          </a:prstGeom>
        </p:spPr>
      </p:pic>
    </p:spTree>
    <p:extLst>
      <p:ext uri="{BB962C8B-B14F-4D97-AF65-F5344CB8AC3E}">
        <p14:creationId xmlns:p14="http://schemas.microsoft.com/office/powerpoint/2010/main" val="10308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C1F4-905D-151B-50AE-4B9A5AD0E6C2}"/>
              </a:ext>
            </a:extLst>
          </p:cNvPr>
          <p:cNvSpPr>
            <a:spLocks noGrp="1"/>
          </p:cNvSpPr>
          <p:nvPr>
            <p:ph type="title"/>
          </p:nvPr>
        </p:nvSpPr>
        <p:spPr/>
        <p:txBody>
          <a:bodyPr/>
          <a:lstStyle/>
          <a:p>
            <a:r>
              <a:rPr lang="en-IE" dirty="0"/>
              <a:t>Chemical Hazards</a:t>
            </a:r>
          </a:p>
        </p:txBody>
      </p:sp>
      <p:sp>
        <p:nvSpPr>
          <p:cNvPr id="3" name="Content Placeholder 2">
            <a:extLst>
              <a:ext uri="{FF2B5EF4-FFF2-40B4-BE49-F238E27FC236}">
                <a16:creationId xmlns:a16="http://schemas.microsoft.com/office/drawing/2014/main" id="{73EA7142-09CA-45C4-CEB7-E7C05EE6A77B}"/>
              </a:ext>
            </a:extLst>
          </p:cNvPr>
          <p:cNvSpPr>
            <a:spLocks noGrp="1"/>
          </p:cNvSpPr>
          <p:nvPr>
            <p:ph idx="1"/>
          </p:nvPr>
        </p:nvSpPr>
        <p:spPr>
          <a:xfrm>
            <a:off x="243289" y="1858675"/>
            <a:ext cx="10515600" cy="4351338"/>
          </a:xfrm>
        </p:spPr>
        <p:txBody>
          <a:bodyPr>
            <a:normAutofit fontScale="92500" lnSpcReduction="20000"/>
          </a:bodyPr>
          <a:lstStyle/>
          <a:p>
            <a:r>
              <a:rPr lang="en-IE" dirty="0"/>
              <a:t>The presence in food of unacceptable levels of chemical substances e.g.</a:t>
            </a:r>
          </a:p>
          <a:p>
            <a:r>
              <a:rPr lang="en-IE" dirty="0"/>
              <a:t>Herbicides, Pesticides, Fungicides</a:t>
            </a:r>
          </a:p>
          <a:p>
            <a:r>
              <a:rPr lang="en-IE" dirty="0"/>
              <a:t>Cleaning agents</a:t>
            </a:r>
          </a:p>
          <a:p>
            <a:r>
              <a:rPr lang="en-IE" dirty="0"/>
              <a:t>Industrial chemicals</a:t>
            </a:r>
          </a:p>
          <a:p>
            <a:r>
              <a:rPr lang="en-IE" dirty="0"/>
              <a:t>Preservatives or additives</a:t>
            </a:r>
          </a:p>
          <a:p>
            <a:r>
              <a:rPr lang="en-IE" dirty="0"/>
              <a:t>Veterinary drugs</a:t>
            </a:r>
          </a:p>
          <a:p>
            <a:r>
              <a:rPr lang="en-IE" dirty="0"/>
              <a:t>Staff- medicines, </a:t>
            </a:r>
            <a:r>
              <a:rPr lang="en-IE" dirty="0" err="1"/>
              <a:t>perfumes,aftershaves</a:t>
            </a:r>
            <a:endParaRPr lang="en-IE" dirty="0"/>
          </a:p>
          <a:p>
            <a:r>
              <a:rPr lang="en-IE" dirty="0"/>
              <a:t>Migration of chemicals from food packaging</a:t>
            </a:r>
          </a:p>
          <a:p>
            <a:r>
              <a:rPr lang="en-IE" dirty="0"/>
              <a:t>Plastic containers</a:t>
            </a:r>
          </a:p>
          <a:p>
            <a:r>
              <a:rPr lang="en-IE" dirty="0"/>
              <a:t>Acrylamide in the cooking process</a:t>
            </a:r>
          </a:p>
        </p:txBody>
      </p:sp>
      <p:pic>
        <p:nvPicPr>
          <p:cNvPr id="5" name="Picture 4" descr="A person in a hazmat suit carrying blue containers&#10;&#10;AI-generated content may be incorrect.">
            <a:extLst>
              <a:ext uri="{FF2B5EF4-FFF2-40B4-BE49-F238E27FC236}">
                <a16:creationId xmlns:a16="http://schemas.microsoft.com/office/drawing/2014/main" id="{D6DC9E81-6369-345D-A940-27A410CD5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574" y="2263210"/>
            <a:ext cx="5323426" cy="3752000"/>
          </a:xfrm>
          <a:prstGeom prst="rect">
            <a:avLst/>
          </a:prstGeom>
        </p:spPr>
      </p:pic>
    </p:spTree>
    <p:extLst>
      <p:ext uri="{BB962C8B-B14F-4D97-AF65-F5344CB8AC3E}">
        <p14:creationId xmlns:p14="http://schemas.microsoft.com/office/powerpoint/2010/main" val="177163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D6C1-D1CE-9898-3F9B-28F708C3FDA0}"/>
              </a:ext>
            </a:extLst>
          </p:cNvPr>
          <p:cNvSpPr>
            <a:spLocks noGrp="1"/>
          </p:cNvSpPr>
          <p:nvPr>
            <p:ph type="title"/>
          </p:nvPr>
        </p:nvSpPr>
        <p:spPr/>
        <p:txBody>
          <a:bodyPr/>
          <a:lstStyle/>
          <a:p>
            <a:r>
              <a:rPr lang="en-IE" dirty="0"/>
              <a:t>Food Additives</a:t>
            </a:r>
          </a:p>
        </p:txBody>
      </p:sp>
      <p:sp>
        <p:nvSpPr>
          <p:cNvPr id="3" name="Content Placeholder 2">
            <a:extLst>
              <a:ext uri="{FF2B5EF4-FFF2-40B4-BE49-F238E27FC236}">
                <a16:creationId xmlns:a16="http://schemas.microsoft.com/office/drawing/2014/main" id="{8C626A5D-EB16-BF6B-8A6D-751723E2BB8F}"/>
              </a:ext>
            </a:extLst>
          </p:cNvPr>
          <p:cNvSpPr>
            <a:spLocks noGrp="1"/>
          </p:cNvSpPr>
          <p:nvPr>
            <p:ph idx="1"/>
          </p:nvPr>
        </p:nvSpPr>
        <p:spPr/>
        <p:txBody>
          <a:bodyPr/>
          <a:lstStyle/>
          <a:p>
            <a:r>
              <a:rPr lang="en-IE" dirty="0"/>
              <a:t>The colours are</a:t>
            </a:r>
          </a:p>
          <a:p>
            <a:r>
              <a:rPr lang="en-IE" dirty="0"/>
              <a:t>Sunset yellow(E110)</a:t>
            </a:r>
          </a:p>
          <a:p>
            <a:r>
              <a:rPr lang="en-IE" dirty="0"/>
              <a:t>Quinoline yellow(E104)</a:t>
            </a:r>
          </a:p>
          <a:p>
            <a:r>
              <a:rPr lang="en-IE" dirty="0"/>
              <a:t> </a:t>
            </a:r>
            <a:r>
              <a:rPr lang="en-IE" dirty="0" err="1"/>
              <a:t>Carmoisine</a:t>
            </a:r>
            <a:r>
              <a:rPr lang="en-IE" dirty="0"/>
              <a:t>(E122)</a:t>
            </a:r>
          </a:p>
          <a:p>
            <a:r>
              <a:rPr lang="en-IE" dirty="0"/>
              <a:t>Allura red(E129)</a:t>
            </a:r>
          </a:p>
          <a:p>
            <a:r>
              <a:rPr lang="en-IE" dirty="0"/>
              <a:t>Tartrazine (E102)</a:t>
            </a:r>
          </a:p>
          <a:p>
            <a:r>
              <a:rPr lang="en-IE" dirty="0"/>
              <a:t>Ponceau (E124)</a:t>
            </a:r>
          </a:p>
        </p:txBody>
      </p:sp>
      <p:pic>
        <p:nvPicPr>
          <p:cNvPr id="5" name="Picture 4" descr="A beaker with a liquid in it and different colored powders&#10;&#10;AI-generated content may be incorrect.">
            <a:extLst>
              <a:ext uri="{FF2B5EF4-FFF2-40B4-BE49-F238E27FC236}">
                <a16:creationId xmlns:a16="http://schemas.microsoft.com/office/drawing/2014/main" id="{2E2C396D-2942-5BC2-192E-ED9776D0F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90688"/>
            <a:ext cx="5391902" cy="4048690"/>
          </a:xfrm>
          <a:prstGeom prst="rect">
            <a:avLst/>
          </a:prstGeom>
        </p:spPr>
      </p:pic>
    </p:spTree>
    <p:extLst>
      <p:ext uri="{BB962C8B-B14F-4D97-AF65-F5344CB8AC3E}">
        <p14:creationId xmlns:p14="http://schemas.microsoft.com/office/powerpoint/2010/main" val="162325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E8A31-E205-25FE-6C0F-893D56FC3FCA}"/>
              </a:ext>
            </a:extLst>
          </p:cNvPr>
          <p:cNvSpPr>
            <a:spLocks noGrp="1"/>
          </p:cNvSpPr>
          <p:nvPr>
            <p:ph type="title"/>
          </p:nvPr>
        </p:nvSpPr>
        <p:spPr/>
        <p:txBody>
          <a:bodyPr/>
          <a:lstStyle/>
          <a:p>
            <a:r>
              <a:rPr lang="en-IE" dirty="0"/>
              <a:t>Programme Objectives</a:t>
            </a:r>
          </a:p>
        </p:txBody>
      </p:sp>
      <p:sp>
        <p:nvSpPr>
          <p:cNvPr id="3" name="Content Placeholder 2">
            <a:extLst>
              <a:ext uri="{FF2B5EF4-FFF2-40B4-BE49-F238E27FC236}">
                <a16:creationId xmlns:a16="http://schemas.microsoft.com/office/drawing/2014/main" id="{2A575822-76A9-F44D-94BF-F65408FBCCDA}"/>
              </a:ext>
            </a:extLst>
          </p:cNvPr>
          <p:cNvSpPr>
            <a:spLocks noGrp="1"/>
          </p:cNvSpPr>
          <p:nvPr>
            <p:ph idx="1"/>
          </p:nvPr>
        </p:nvSpPr>
        <p:spPr>
          <a:xfrm>
            <a:off x="385591" y="1825624"/>
            <a:ext cx="11534660" cy="4784495"/>
          </a:xfrm>
        </p:spPr>
        <p:txBody>
          <a:bodyPr>
            <a:normAutofit fontScale="92500" lnSpcReduction="20000"/>
          </a:bodyPr>
          <a:lstStyle/>
          <a:p>
            <a:r>
              <a:rPr lang="en-US" dirty="0"/>
              <a:t>To inform the learner about the legal responsibilities of a food handler in a food enterprise</a:t>
            </a:r>
          </a:p>
          <a:p>
            <a:r>
              <a:rPr lang="en-US" dirty="0"/>
              <a:t>To facilitate a comprehensive understanding of food handlers personal responsibilities</a:t>
            </a:r>
          </a:p>
          <a:p>
            <a:r>
              <a:rPr lang="en-US" dirty="0"/>
              <a:t>To explain key food safety hazards</a:t>
            </a:r>
          </a:p>
          <a:p>
            <a:r>
              <a:rPr lang="en-US" dirty="0"/>
              <a:t>To facilitate a comprehensive understanding of food hazards and food borne illness and how they may occur</a:t>
            </a:r>
          </a:p>
          <a:p>
            <a:r>
              <a:rPr lang="en-US" dirty="0"/>
              <a:t>To enable the learner to demonstrate operational procedures in a food safety system based on the principles of HACCP</a:t>
            </a:r>
          </a:p>
          <a:p>
            <a:r>
              <a:rPr lang="en-US" dirty="0"/>
              <a:t>To provide the learner with the knowledge and skills of pre-requisite controls and monitoring in a food enterprise in the following areas pest prevention </a:t>
            </a:r>
          </a:p>
          <a:p>
            <a:r>
              <a:rPr lang="en-US" dirty="0"/>
              <a:t>and control, internal and external waste disposal, safe use and storage of cleaning chemicals and good housekeeping procedures</a:t>
            </a:r>
            <a:endParaRPr lang="en-IE" dirty="0"/>
          </a:p>
        </p:txBody>
      </p:sp>
    </p:spTree>
    <p:extLst>
      <p:ext uri="{BB962C8B-B14F-4D97-AF65-F5344CB8AC3E}">
        <p14:creationId xmlns:p14="http://schemas.microsoft.com/office/powerpoint/2010/main" val="2411565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DCB3A-3F90-1C49-92A8-D144A968E01A}"/>
              </a:ext>
            </a:extLst>
          </p:cNvPr>
          <p:cNvSpPr>
            <a:spLocks noGrp="1"/>
          </p:cNvSpPr>
          <p:nvPr>
            <p:ph type="title"/>
          </p:nvPr>
        </p:nvSpPr>
        <p:spPr/>
        <p:txBody>
          <a:bodyPr/>
          <a:lstStyle/>
          <a:p>
            <a:r>
              <a:rPr lang="en-IE" dirty="0"/>
              <a:t>Physical Contamination</a:t>
            </a:r>
          </a:p>
        </p:txBody>
      </p:sp>
      <p:sp>
        <p:nvSpPr>
          <p:cNvPr id="3" name="Content Placeholder 2">
            <a:extLst>
              <a:ext uri="{FF2B5EF4-FFF2-40B4-BE49-F238E27FC236}">
                <a16:creationId xmlns:a16="http://schemas.microsoft.com/office/drawing/2014/main" id="{C4744853-2E1E-286F-A2ED-A6D3B6CBF821}"/>
              </a:ext>
            </a:extLst>
          </p:cNvPr>
          <p:cNvSpPr>
            <a:spLocks noGrp="1"/>
          </p:cNvSpPr>
          <p:nvPr>
            <p:ph idx="1"/>
          </p:nvPr>
        </p:nvSpPr>
        <p:spPr/>
        <p:txBody>
          <a:bodyPr/>
          <a:lstStyle/>
          <a:p>
            <a:r>
              <a:rPr lang="en-US" dirty="0"/>
              <a:t>Glass.</a:t>
            </a:r>
            <a:endParaRPr lang="en-IE" dirty="0"/>
          </a:p>
          <a:p>
            <a:r>
              <a:rPr lang="en-US" dirty="0"/>
              <a:t>Wood splinters </a:t>
            </a:r>
          </a:p>
          <a:p>
            <a:r>
              <a:rPr lang="en-US" dirty="0"/>
              <a:t>Plastic </a:t>
            </a:r>
          </a:p>
          <a:p>
            <a:r>
              <a:rPr lang="en-US" dirty="0"/>
              <a:t>Plasters</a:t>
            </a:r>
            <a:endParaRPr lang="en-IE" dirty="0"/>
          </a:p>
          <a:p>
            <a:r>
              <a:rPr lang="en-US" dirty="0" err="1"/>
              <a:t>Jewellery</a:t>
            </a:r>
            <a:r>
              <a:rPr lang="en-US" dirty="0"/>
              <a:t> </a:t>
            </a:r>
          </a:p>
          <a:p>
            <a:r>
              <a:rPr lang="en-US" dirty="0"/>
              <a:t>Hair </a:t>
            </a:r>
          </a:p>
          <a:p>
            <a:r>
              <a:rPr lang="en-US" dirty="0"/>
              <a:t>Insects or rodent droppings </a:t>
            </a:r>
          </a:p>
          <a:p>
            <a:r>
              <a:rPr lang="en-US" dirty="0"/>
              <a:t>Bolts or screws </a:t>
            </a:r>
            <a:endParaRPr lang="en-IE" dirty="0"/>
          </a:p>
        </p:txBody>
      </p:sp>
      <p:pic>
        <p:nvPicPr>
          <p:cNvPr id="5" name="Picture 4" descr="A chef in a kitchen with a plate of pasta&#10;&#10;AI-generated content may be incorrect.">
            <a:extLst>
              <a:ext uri="{FF2B5EF4-FFF2-40B4-BE49-F238E27FC236}">
                <a16:creationId xmlns:a16="http://schemas.microsoft.com/office/drawing/2014/main" id="{56F01687-4EAE-9691-B1B4-047E1E652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0869" y="1690688"/>
            <a:ext cx="4744112" cy="4048690"/>
          </a:xfrm>
          <a:prstGeom prst="rect">
            <a:avLst/>
          </a:prstGeom>
        </p:spPr>
      </p:pic>
    </p:spTree>
    <p:extLst>
      <p:ext uri="{BB962C8B-B14F-4D97-AF65-F5344CB8AC3E}">
        <p14:creationId xmlns:p14="http://schemas.microsoft.com/office/powerpoint/2010/main" val="429321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5C353-B69B-83C1-645A-3392108AA7BD}"/>
              </a:ext>
            </a:extLst>
          </p:cNvPr>
          <p:cNvSpPr>
            <a:spLocks noGrp="1"/>
          </p:cNvSpPr>
          <p:nvPr>
            <p:ph type="title"/>
          </p:nvPr>
        </p:nvSpPr>
        <p:spPr/>
        <p:txBody>
          <a:bodyPr/>
          <a:lstStyle/>
          <a:p>
            <a:r>
              <a:rPr lang="en-IE" dirty="0"/>
              <a:t>Allergen Hazards </a:t>
            </a:r>
          </a:p>
        </p:txBody>
      </p:sp>
      <p:sp>
        <p:nvSpPr>
          <p:cNvPr id="3" name="Content Placeholder 2">
            <a:extLst>
              <a:ext uri="{FF2B5EF4-FFF2-40B4-BE49-F238E27FC236}">
                <a16:creationId xmlns:a16="http://schemas.microsoft.com/office/drawing/2014/main" id="{73A4D3BE-BF90-DF62-EAE1-EB84AC0D71FA}"/>
              </a:ext>
            </a:extLst>
          </p:cNvPr>
          <p:cNvSpPr>
            <a:spLocks noGrp="1"/>
          </p:cNvSpPr>
          <p:nvPr>
            <p:ph idx="1"/>
          </p:nvPr>
        </p:nvSpPr>
        <p:spPr/>
        <p:txBody>
          <a:bodyPr/>
          <a:lstStyle/>
          <a:p>
            <a:pPr marL="0" indent="0">
              <a:buNone/>
            </a:pPr>
            <a:r>
              <a:rPr lang="en-US" dirty="0"/>
              <a:t>Many people have food sensitivities, and some of these can be serious or even life threatening.</a:t>
            </a:r>
          </a:p>
          <a:p>
            <a:pPr marL="0" indent="0">
              <a:buNone/>
            </a:pPr>
            <a:r>
              <a:rPr lang="en-US" b="1" dirty="0"/>
              <a:t>Types of Food </a:t>
            </a:r>
            <a:r>
              <a:rPr lang="en-US" b="1" dirty="0" err="1"/>
              <a:t>Senstivities</a:t>
            </a:r>
            <a:endParaRPr lang="en-US" b="1" dirty="0"/>
          </a:p>
          <a:p>
            <a:r>
              <a:rPr lang="en-US" dirty="0"/>
              <a:t>Food allergies</a:t>
            </a:r>
          </a:p>
          <a:p>
            <a:r>
              <a:rPr lang="en-US" dirty="0"/>
              <a:t>Food intolerances</a:t>
            </a:r>
          </a:p>
          <a:p>
            <a:r>
              <a:rPr lang="en-US" dirty="0"/>
              <a:t>Coeliac disease</a:t>
            </a:r>
          </a:p>
          <a:p>
            <a:endParaRPr lang="en-IE" dirty="0"/>
          </a:p>
        </p:txBody>
      </p:sp>
      <p:pic>
        <p:nvPicPr>
          <p:cNvPr id="5" name="Picture 4" descr="A person and person eating at a table&#10;&#10;AI-generated content may be incorrect.">
            <a:extLst>
              <a:ext uri="{FF2B5EF4-FFF2-40B4-BE49-F238E27FC236}">
                <a16:creationId xmlns:a16="http://schemas.microsoft.com/office/drawing/2014/main" id="{6ACC0BE7-A8FE-3984-550A-01ED75C7D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518" y="2352105"/>
            <a:ext cx="5782482" cy="4048690"/>
          </a:xfrm>
          <a:prstGeom prst="rect">
            <a:avLst/>
          </a:prstGeom>
        </p:spPr>
      </p:pic>
    </p:spTree>
    <p:extLst>
      <p:ext uri="{BB962C8B-B14F-4D97-AF65-F5344CB8AC3E}">
        <p14:creationId xmlns:p14="http://schemas.microsoft.com/office/powerpoint/2010/main" val="84515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154B2-48F7-2699-66E5-D087A9EDB2B0}"/>
              </a:ext>
            </a:extLst>
          </p:cNvPr>
          <p:cNvSpPr>
            <a:spLocks noGrp="1"/>
          </p:cNvSpPr>
          <p:nvPr>
            <p:ph type="title"/>
          </p:nvPr>
        </p:nvSpPr>
        <p:spPr/>
        <p:txBody>
          <a:bodyPr/>
          <a:lstStyle/>
          <a:p>
            <a:r>
              <a:rPr lang="en-US" dirty="0"/>
              <a:t>Common Symptoms of an Allergic Reaction</a:t>
            </a:r>
            <a:endParaRPr lang="en-IE" dirty="0"/>
          </a:p>
        </p:txBody>
      </p:sp>
      <p:sp>
        <p:nvSpPr>
          <p:cNvPr id="3" name="Content Placeholder 2">
            <a:extLst>
              <a:ext uri="{FF2B5EF4-FFF2-40B4-BE49-F238E27FC236}">
                <a16:creationId xmlns:a16="http://schemas.microsoft.com/office/drawing/2014/main" id="{3A5E175C-A05E-ED84-FC0B-D2792B405C9A}"/>
              </a:ext>
            </a:extLst>
          </p:cNvPr>
          <p:cNvSpPr>
            <a:spLocks noGrp="1"/>
          </p:cNvSpPr>
          <p:nvPr>
            <p:ph idx="1"/>
          </p:nvPr>
        </p:nvSpPr>
        <p:spPr/>
        <p:txBody>
          <a:bodyPr/>
          <a:lstStyle/>
          <a:p>
            <a:pPr marL="0" indent="0">
              <a:buNone/>
            </a:pPr>
            <a:r>
              <a:rPr lang="en-US" dirty="0"/>
              <a:t>• Rash or flushing of the skin</a:t>
            </a:r>
          </a:p>
          <a:p>
            <a:pPr marL="0" indent="0">
              <a:buNone/>
            </a:pPr>
            <a:r>
              <a:rPr lang="en-US" dirty="0"/>
              <a:t>• Severe asthma or difficulty breathing</a:t>
            </a:r>
          </a:p>
          <a:p>
            <a:pPr marL="0" indent="0">
              <a:buNone/>
            </a:pPr>
            <a:r>
              <a:rPr lang="en-US" dirty="0"/>
              <a:t>• Difficulty swallowing or speaking</a:t>
            </a:r>
          </a:p>
          <a:p>
            <a:pPr marL="0" indent="0">
              <a:buNone/>
            </a:pPr>
            <a:r>
              <a:rPr lang="en-US" dirty="0"/>
              <a:t>• Itchy eyes and throat</a:t>
            </a:r>
          </a:p>
          <a:p>
            <a:pPr marL="0" indent="0">
              <a:buNone/>
            </a:pPr>
            <a:r>
              <a:rPr lang="en-US" dirty="0"/>
              <a:t>• Swelling of the throat and tongue</a:t>
            </a:r>
          </a:p>
          <a:p>
            <a:pPr marL="0" indent="0">
              <a:buNone/>
            </a:pPr>
            <a:r>
              <a:rPr lang="en-US" dirty="0"/>
              <a:t>• Vomiting, abdominal pain, nausea</a:t>
            </a:r>
          </a:p>
          <a:p>
            <a:pPr marL="0" indent="0">
              <a:buNone/>
            </a:pPr>
            <a:r>
              <a:rPr lang="en-US" dirty="0"/>
              <a:t>• Drop in blood pressure</a:t>
            </a:r>
          </a:p>
          <a:p>
            <a:pPr marL="0" indent="0">
              <a:buNone/>
            </a:pPr>
            <a:r>
              <a:rPr lang="en-US" dirty="0"/>
              <a:t>• Collapse or unconsciousness</a:t>
            </a:r>
          </a:p>
          <a:p>
            <a:endParaRPr lang="en-IE" dirty="0"/>
          </a:p>
        </p:txBody>
      </p:sp>
      <p:pic>
        <p:nvPicPr>
          <p:cNvPr id="5" name="Picture 4" descr="A person looking at a person talking on the phone&#10;&#10;AI-generated content may be incorrect.">
            <a:extLst>
              <a:ext uri="{FF2B5EF4-FFF2-40B4-BE49-F238E27FC236}">
                <a16:creationId xmlns:a16="http://schemas.microsoft.com/office/drawing/2014/main" id="{040C9BA3-761D-B768-D23E-C9D734B06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4046" y="1690688"/>
            <a:ext cx="4867954" cy="4048690"/>
          </a:xfrm>
          <a:prstGeom prst="rect">
            <a:avLst/>
          </a:prstGeom>
        </p:spPr>
      </p:pic>
    </p:spTree>
    <p:extLst>
      <p:ext uri="{BB962C8B-B14F-4D97-AF65-F5344CB8AC3E}">
        <p14:creationId xmlns:p14="http://schemas.microsoft.com/office/powerpoint/2010/main" val="53439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5C34-B436-CC79-4812-10F1F7CB5BA2}"/>
              </a:ext>
            </a:extLst>
          </p:cNvPr>
          <p:cNvSpPr>
            <a:spLocks noGrp="1"/>
          </p:cNvSpPr>
          <p:nvPr>
            <p:ph type="title"/>
          </p:nvPr>
        </p:nvSpPr>
        <p:spPr/>
        <p:txBody>
          <a:bodyPr/>
          <a:lstStyle/>
          <a:p>
            <a:r>
              <a:rPr lang="en-IE" dirty="0"/>
              <a:t>Anaphylaxis (Severe Allergic Reaction)</a:t>
            </a:r>
          </a:p>
        </p:txBody>
      </p:sp>
      <p:sp>
        <p:nvSpPr>
          <p:cNvPr id="3" name="Content Placeholder 2">
            <a:extLst>
              <a:ext uri="{FF2B5EF4-FFF2-40B4-BE49-F238E27FC236}">
                <a16:creationId xmlns:a16="http://schemas.microsoft.com/office/drawing/2014/main" id="{23BB1E87-D0FF-DB9F-2834-A3D009E89D8E}"/>
              </a:ext>
            </a:extLst>
          </p:cNvPr>
          <p:cNvSpPr>
            <a:spLocks noGrp="1"/>
          </p:cNvSpPr>
          <p:nvPr>
            <p:ph idx="1"/>
          </p:nvPr>
        </p:nvSpPr>
        <p:spPr>
          <a:xfrm>
            <a:off x="386508" y="1690688"/>
            <a:ext cx="10515600" cy="4351338"/>
          </a:xfrm>
        </p:spPr>
        <p:txBody>
          <a:bodyPr/>
          <a:lstStyle/>
          <a:p>
            <a:pPr marL="0" indent="0">
              <a:buNone/>
            </a:pPr>
            <a:r>
              <a:rPr lang="en-US" dirty="0"/>
              <a:t>Anaphylaxis is a medical emergency. </a:t>
            </a:r>
          </a:p>
          <a:p>
            <a:pPr marL="0" indent="0">
              <a:buNone/>
            </a:pPr>
            <a:r>
              <a:rPr lang="en-US" dirty="0"/>
              <a:t>Symptoms include:</a:t>
            </a:r>
          </a:p>
          <a:p>
            <a:pPr marL="0" indent="0">
              <a:buNone/>
            </a:pPr>
            <a:r>
              <a:rPr lang="en-US" dirty="0"/>
              <a:t>•Loss of consciousness</a:t>
            </a:r>
          </a:p>
          <a:p>
            <a:pPr marL="0" indent="0">
              <a:buNone/>
            </a:pPr>
            <a:r>
              <a:rPr lang="en-US" dirty="0"/>
              <a:t>• Hives</a:t>
            </a:r>
          </a:p>
          <a:p>
            <a:pPr marL="0" indent="0">
              <a:buNone/>
            </a:pPr>
            <a:r>
              <a:rPr lang="en-US" dirty="0"/>
              <a:t>• Rapid swelling of the tongue</a:t>
            </a:r>
          </a:p>
          <a:p>
            <a:pPr marL="0" indent="0">
              <a:buNone/>
            </a:pPr>
            <a:r>
              <a:rPr lang="en-US" dirty="0"/>
              <a:t>• Inability to swallow</a:t>
            </a:r>
          </a:p>
          <a:p>
            <a:pPr marL="0" indent="0">
              <a:buNone/>
            </a:pPr>
            <a:r>
              <a:rPr lang="en-US" dirty="0"/>
              <a:t>• Swelling of throat that can block the airway</a:t>
            </a:r>
          </a:p>
          <a:p>
            <a:endParaRPr lang="en-IE" dirty="0"/>
          </a:p>
        </p:txBody>
      </p:sp>
      <p:pic>
        <p:nvPicPr>
          <p:cNvPr id="5" name="Picture 4" descr="A person yelling at a person with her head on a plate of food&#10;&#10;AI-generated content may be incorrect.">
            <a:extLst>
              <a:ext uri="{FF2B5EF4-FFF2-40B4-BE49-F238E27FC236}">
                <a16:creationId xmlns:a16="http://schemas.microsoft.com/office/drawing/2014/main" id="{4711B2E1-E6FA-E3F7-57D5-F0C4021A6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8721" y="2260653"/>
            <a:ext cx="4833279" cy="3875742"/>
          </a:xfrm>
          <a:prstGeom prst="rect">
            <a:avLst/>
          </a:prstGeom>
        </p:spPr>
      </p:pic>
    </p:spTree>
    <p:extLst>
      <p:ext uri="{BB962C8B-B14F-4D97-AF65-F5344CB8AC3E}">
        <p14:creationId xmlns:p14="http://schemas.microsoft.com/office/powerpoint/2010/main" val="29993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0AADA-749D-D71C-03AD-0DAE24A5C573}"/>
              </a:ext>
            </a:extLst>
          </p:cNvPr>
          <p:cNvSpPr>
            <a:spLocks noGrp="1"/>
          </p:cNvSpPr>
          <p:nvPr>
            <p:ph type="title"/>
          </p:nvPr>
        </p:nvSpPr>
        <p:spPr/>
        <p:txBody>
          <a:bodyPr/>
          <a:lstStyle/>
          <a:p>
            <a:r>
              <a:rPr lang="en-IE" dirty="0"/>
              <a:t>The 14 EU‑Listed Allergens</a:t>
            </a:r>
            <a:br>
              <a:rPr lang="en-IE" dirty="0"/>
            </a:br>
            <a:endParaRPr lang="en-IE" dirty="0"/>
          </a:p>
        </p:txBody>
      </p:sp>
      <p:sp>
        <p:nvSpPr>
          <p:cNvPr id="3" name="Content Placeholder 2">
            <a:extLst>
              <a:ext uri="{FF2B5EF4-FFF2-40B4-BE49-F238E27FC236}">
                <a16:creationId xmlns:a16="http://schemas.microsoft.com/office/drawing/2014/main" id="{55E2E06C-803B-9068-9207-3E0C7EFA3D62}"/>
              </a:ext>
            </a:extLst>
          </p:cNvPr>
          <p:cNvSpPr>
            <a:spLocks noGrp="1"/>
          </p:cNvSpPr>
          <p:nvPr>
            <p:ph idx="1"/>
          </p:nvPr>
        </p:nvSpPr>
        <p:spPr/>
        <p:txBody>
          <a:bodyPr>
            <a:normAutofit fontScale="62500" lnSpcReduction="20000"/>
          </a:bodyPr>
          <a:lstStyle/>
          <a:p>
            <a:r>
              <a:rPr lang="en-IE" dirty="0"/>
              <a:t>Cereals Containing Gluten</a:t>
            </a:r>
          </a:p>
          <a:p>
            <a:r>
              <a:rPr lang="en-IE" dirty="0"/>
              <a:t>Crustaceans</a:t>
            </a:r>
          </a:p>
          <a:p>
            <a:r>
              <a:rPr lang="en-IE" dirty="0"/>
              <a:t>Eggs</a:t>
            </a:r>
          </a:p>
          <a:p>
            <a:r>
              <a:rPr lang="en-IE" dirty="0"/>
              <a:t>Fish</a:t>
            </a:r>
          </a:p>
          <a:p>
            <a:r>
              <a:rPr lang="en-IE" dirty="0"/>
              <a:t>Peanuts</a:t>
            </a:r>
          </a:p>
          <a:p>
            <a:r>
              <a:rPr lang="en-IE" dirty="0"/>
              <a:t>Soybeans</a:t>
            </a:r>
          </a:p>
          <a:p>
            <a:r>
              <a:rPr lang="en-IE" dirty="0"/>
              <a:t>Milk</a:t>
            </a:r>
          </a:p>
          <a:p>
            <a:r>
              <a:rPr lang="en-IE" dirty="0"/>
              <a:t>Nuts</a:t>
            </a:r>
          </a:p>
          <a:p>
            <a:r>
              <a:rPr lang="en-IE" dirty="0"/>
              <a:t>Celery</a:t>
            </a:r>
          </a:p>
          <a:p>
            <a:r>
              <a:rPr lang="en-IE" dirty="0"/>
              <a:t>Mustard</a:t>
            </a:r>
          </a:p>
          <a:p>
            <a:r>
              <a:rPr lang="en-IE" dirty="0"/>
              <a:t>Sesame Seeds</a:t>
            </a:r>
          </a:p>
          <a:p>
            <a:r>
              <a:rPr lang="en-IE" dirty="0"/>
              <a:t>Sulphur Dioxide &amp; Sulphites </a:t>
            </a:r>
          </a:p>
          <a:p>
            <a:r>
              <a:rPr lang="en-IE" dirty="0"/>
              <a:t>Molluscs</a:t>
            </a:r>
          </a:p>
        </p:txBody>
      </p:sp>
      <p:pic>
        <p:nvPicPr>
          <p:cNvPr id="5" name="Picture 4" descr="A table full of food&#10;&#10;AI-generated content may be incorrect.">
            <a:extLst>
              <a:ext uri="{FF2B5EF4-FFF2-40B4-BE49-F238E27FC236}">
                <a16:creationId xmlns:a16="http://schemas.microsoft.com/office/drawing/2014/main" id="{74247C57-9A18-8CFC-587F-17842BB7E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895" y="1690688"/>
            <a:ext cx="4544059" cy="4048690"/>
          </a:xfrm>
          <a:prstGeom prst="rect">
            <a:avLst/>
          </a:prstGeom>
        </p:spPr>
      </p:pic>
    </p:spTree>
    <p:extLst>
      <p:ext uri="{BB962C8B-B14F-4D97-AF65-F5344CB8AC3E}">
        <p14:creationId xmlns:p14="http://schemas.microsoft.com/office/powerpoint/2010/main" val="81698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5DE2-F9D3-CB8E-0DD7-014AB899B3A1}"/>
              </a:ext>
            </a:extLst>
          </p:cNvPr>
          <p:cNvSpPr>
            <a:spLocks noGrp="1"/>
          </p:cNvSpPr>
          <p:nvPr>
            <p:ph type="title"/>
          </p:nvPr>
        </p:nvSpPr>
        <p:spPr/>
        <p:txBody>
          <a:bodyPr/>
          <a:lstStyle/>
          <a:p>
            <a:r>
              <a:rPr lang="en-US" dirty="0"/>
              <a:t>Labelling &amp; </a:t>
            </a:r>
            <a:r>
              <a:rPr lang="en-US" dirty="0" err="1"/>
              <a:t>Relabelling</a:t>
            </a:r>
            <a:endParaRPr lang="en-IE" dirty="0"/>
          </a:p>
        </p:txBody>
      </p:sp>
      <p:sp>
        <p:nvSpPr>
          <p:cNvPr id="3" name="Content Placeholder 2">
            <a:extLst>
              <a:ext uri="{FF2B5EF4-FFF2-40B4-BE49-F238E27FC236}">
                <a16:creationId xmlns:a16="http://schemas.microsoft.com/office/drawing/2014/main" id="{96A017F2-A569-66E8-4C01-25AC7F6EEF26}"/>
              </a:ext>
            </a:extLst>
          </p:cNvPr>
          <p:cNvSpPr>
            <a:spLocks noGrp="1"/>
          </p:cNvSpPr>
          <p:nvPr>
            <p:ph idx="1"/>
          </p:nvPr>
        </p:nvSpPr>
        <p:spPr/>
        <p:txBody>
          <a:bodyPr>
            <a:normAutofit lnSpcReduction="10000"/>
          </a:bodyPr>
          <a:lstStyle/>
          <a:p>
            <a:r>
              <a:rPr lang="en-US" dirty="0"/>
              <a:t>Gluten Must Be Listed by Type</a:t>
            </a:r>
          </a:p>
          <a:p>
            <a:r>
              <a:rPr lang="en-US" dirty="0"/>
              <a:t>Nuts Must Be Listed by Variety</a:t>
            </a:r>
          </a:p>
          <a:p>
            <a:endParaRPr lang="en-US" dirty="0"/>
          </a:p>
          <a:p>
            <a:pPr marL="0" indent="0">
              <a:buNone/>
            </a:pPr>
            <a:r>
              <a:rPr lang="en-IE" b="1" dirty="0"/>
              <a:t>Why This Matters</a:t>
            </a:r>
          </a:p>
          <a:p>
            <a:r>
              <a:rPr lang="en-US" dirty="0"/>
              <a:t>Protects consumers with allergies,</a:t>
            </a:r>
          </a:p>
          <a:p>
            <a:r>
              <a:rPr lang="en-US" dirty="0"/>
              <a:t>Prevents accidental exposure,</a:t>
            </a:r>
          </a:p>
          <a:p>
            <a:r>
              <a:rPr lang="en-US" dirty="0"/>
              <a:t>Ensures legal compliance,</a:t>
            </a:r>
          </a:p>
          <a:p>
            <a:r>
              <a:rPr lang="en-US" dirty="0"/>
              <a:t>Helps staff communicate confidently, and </a:t>
            </a:r>
          </a:p>
          <a:p>
            <a:r>
              <a:rPr lang="en-US" dirty="0"/>
              <a:t>Reduces the risk of severe allergic reactions</a:t>
            </a:r>
          </a:p>
          <a:p>
            <a:endParaRPr lang="en-IE" dirty="0"/>
          </a:p>
        </p:txBody>
      </p:sp>
      <p:pic>
        <p:nvPicPr>
          <p:cNvPr id="5" name="Picture 4" descr="A couple of people in a kitchen&#10;&#10;AI-generated content may be incorrect.">
            <a:extLst>
              <a:ext uri="{FF2B5EF4-FFF2-40B4-BE49-F238E27FC236}">
                <a16:creationId xmlns:a16="http://schemas.microsoft.com/office/drawing/2014/main" id="{DF698F78-1101-DFF0-8CBD-4E1983FC9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678" y="1404655"/>
            <a:ext cx="4458322" cy="4048690"/>
          </a:xfrm>
          <a:prstGeom prst="rect">
            <a:avLst/>
          </a:prstGeom>
        </p:spPr>
      </p:pic>
    </p:spTree>
    <p:extLst>
      <p:ext uri="{BB962C8B-B14F-4D97-AF65-F5344CB8AC3E}">
        <p14:creationId xmlns:p14="http://schemas.microsoft.com/office/powerpoint/2010/main" val="242574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2468-D135-AE58-8410-728E135F5ED4}"/>
              </a:ext>
            </a:extLst>
          </p:cNvPr>
          <p:cNvSpPr>
            <a:spLocks noGrp="1"/>
          </p:cNvSpPr>
          <p:nvPr>
            <p:ph type="title"/>
          </p:nvPr>
        </p:nvSpPr>
        <p:spPr/>
        <p:txBody>
          <a:bodyPr/>
          <a:lstStyle/>
          <a:p>
            <a:r>
              <a:rPr lang="en-IE" dirty="0"/>
              <a:t>Unit 1 Food Hygiene</a:t>
            </a:r>
          </a:p>
        </p:txBody>
      </p:sp>
      <p:sp>
        <p:nvSpPr>
          <p:cNvPr id="3" name="Content Placeholder 2">
            <a:extLst>
              <a:ext uri="{FF2B5EF4-FFF2-40B4-BE49-F238E27FC236}">
                <a16:creationId xmlns:a16="http://schemas.microsoft.com/office/drawing/2014/main" id="{6FAFC61A-E191-48E1-262B-885E1235700F}"/>
              </a:ext>
            </a:extLst>
          </p:cNvPr>
          <p:cNvSpPr>
            <a:spLocks noGrp="1"/>
          </p:cNvSpPr>
          <p:nvPr>
            <p:ph idx="1"/>
          </p:nvPr>
        </p:nvSpPr>
        <p:spPr/>
        <p:txBody>
          <a:bodyPr/>
          <a:lstStyle/>
          <a:p>
            <a:pPr marL="0" indent="0">
              <a:buNone/>
            </a:pPr>
            <a:r>
              <a:rPr lang="en-US" dirty="0"/>
              <a:t>Up on completion of this unit learners will be able to:</a:t>
            </a:r>
          </a:p>
          <a:p>
            <a:r>
              <a:rPr lang="en-US" dirty="0"/>
              <a:t>Define the term food hygiene</a:t>
            </a:r>
          </a:p>
          <a:p>
            <a:r>
              <a:rPr lang="en-US" dirty="0"/>
              <a:t>Understand the benefits of good food hygiene and outline the costs of poor food hygiene practices</a:t>
            </a:r>
          </a:p>
          <a:p>
            <a:r>
              <a:rPr lang="en-US" dirty="0"/>
              <a:t>List the four types of food safety hazard and give examples</a:t>
            </a:r>
          </a:p>
          <a:p>
            <a:r>
              <a:rPr lang="en-US" dirty="0"/>
              <a:t>of each</a:t>
            </a:r>
          </a:p>
          <a:p>
            <a:r>
              <a:rPr lang="en-US" dirty="0"/>
              <a:t>Explain how to control the various food safety hazards in</a:t>
            </a:r>
          </a:p>
          <a:p>
            <a:r>
              <a:rPr lang="en-US" dirty="0"/>
              <a:t>the workplace</a:t>
            </a:r>
            <a:endParaRPr lang="en-IE" dirty="0"/>
          </a:p>
        </p:txBody>
      </p:sp>
    </p:spTree>
    <p:extLst>
      <p:ext uri="{BB962C8B-B14F-4D97-AF65-F5344CB8AC3E}">
        <p14:creationId xmlns:p14="http://schemas.microsoft.com/office/powerpoint/2010/main" val="271699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8B7E-9CD0-86A4-E0B4-973CABC4B2AE}"/>
              </a:ext>
            </a:extLst>
          </p:cNvPr>
          <p:cNvSpPr>
            <a:spLocks noGrp="1"/>
          </p:cNvSpPr>
          <p:nvPr>
            <p:ph type="title"/>
          </p:nvPr>
        </p:nvSpPr>
        <p:spPr/>
        <p:txBody>
          <a:bodyPr/>
          <a:lstStyle/>
          <a:p>
            <a:r>
              <a:rPr lang="en-IE" dirty="0"/>
              <a:t>Food Hygiene</a:t>
            </a:r>
          </a:p>
        </p:txBody>
      </p:sp>
      <p:sp>
        <p:nvSpPr>
          <p:cNvPr id="3" name="Content Placeholder 2">
            <a:extLst>
              <a:ext uri="{FF2B5EF4-FFF2-40B4-BE49-F238E27FC236}">
                <a16:creationId xmlns:a16="http://schemas.microsoft.com/office/drawing/2014/main" id="{B0A3BF0F-3227-33AD-1A92-A57AE2D543DD}"/>
              </a:ext>
            </a:extLst>
          </p:cNvPr>
          <p:cNvSpPr>
            <a:spLocks noGrp="1"/>
          </p:cNvSpPr>
          <p:nvPr>
            <p:ph idx="1"/>
          </p:nvPr>
        </p:nvSpPr>
        <p:spPr>
          <a:xfrm>
            <a:off x="838199" y="1825625"/>
            <a:ext cx="10960865" cy="4351338"/>
          </a:xfrm>
        </p:spPr>
        <p:txBody>
          <a:bodyPr>
            <a:normAutofit/>
          </a:bodyPr>
          <a:lstStyle/>
          <a:p>
            <a:pPr marL="0" indent="0">
              <a:buNone/>
            </a:pPr>
            <a:r>
              <a:rPr lang="en-US" dirty="0"/>
              <a:t>Food hygiene refers to all the measures, practices, and conditions that ensure food is safe, wholesome, and fit for human consumption. </a:t>
            </a:r>
          </a:p>
          <a:p>
            <a:pPr marL="0" indent="0">
              <a:buNone/>
            </a:pPr>
            <a:endParaRPr lang="en-US" dirty="0"/>
          </a:p>
          <a:p>
            <a:pPr marL="0" indent="0">
              <a:buNone/>
            </a:pPr>
            <a:r>
              <a:rPr lang="en-US" b="1" dirty="0">
                <a:effectLst/>
              </a:rPr>
              <a:t>Why Food Hygiene Matters</a:t>
            </a:r>
          </a:p>
          <a:p>
            <a:pPr marL="0" indent="0">
              <a:buNone/>
            </a:pPr>
            <a:r>
              <a:rPr lang="en-US" dirty="0">
                <a:effectLst/>
              </a:rPr>
              <a:t>Safe</a:t>
            </a:r>
          </a:p>
          <a:p>
            <a:pPr marL="0" indent="0">
              <a:buNone/>
            </a:pPr>
            <a:r>
              <a:rPr lang="en-IE" dirty="0"/>
              <a:t>Sound</a:t>
            </a:r>
          </a:p>
          <a:p>
            <a:pPr marL="0" indent="0">
              <a:buNone/>
            </a:pPr>
            <a:r>
              <a:rPr lang="en-IE" dirty="0"/>
              <a:t>Wholesome</a:t>
            </a:r>
          </a:p>
          <a:p>
            <a:pPr marL="0" indent="0">
              <a:buNone/>
            </a:pPr>
            <a:endParaRPr lang="en-IE" dirty="0"/>
          </a:p>
        </p:txBody>
      </p:sp>
      <p:pic>
        <p:nvPicPr>
          <p:cNvPr id="5" name="Picture 4" descr="A person washing vegetables in a sink&#10;&#10;AI-generated content may be incorrect.">
            <a:extLst>
              <a:ext uri="{FF2B5EF4-FFF2-40B4-BE49-F238E27FC236}">
                <a16:creationId xmlns:a16="http://schemas.microsoft.com/office/drawing/2014/main" id="{2FD187E4-B5E5-D389-C4A9-EFB2B73CC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806" y="2809310"/>
            <a:ext cx="4963218" cy="4048690"/>
          </a:xfrm>
          <a:prstGeom prst="rect">
            <a:avLst/>
          </a:prstGeom>
        </p:spPr>
      </p:pic>
    </p:spTree>
    <p:extLst>
      <p:ext uri="{BB962C8B-B14F-4D97-AF65-F5344CB8AC3E}">
        <p14:creationId xmlns:p14="http://schemas.microsoft.com/office/powerpoint/2010/main" val="5312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DACB-5976-9E4E-E1F1-251A64DF620B}"/>
              </a:ext>
            </a:extLst>
          </p:cNvPr>
          <p:cNvSpPr>
            <a:spLocks noGrp="1"/>
          </p:cNvSpPr>
          <p:nvPr>
            <p:ph type="title"/>
          </p:nvPr>
        </p:nvSpPr>
        <p:spPr/>
        <p:txBody>
          <a:bodyPr/>
          <a:lstStyle/>
          <a:p>
            <a:r>
              <a:rPr lang="en-US" dirty="0"/>
              <a:t>How Food Hygiene is Achieved</a:t>
            </a:r>
            <a:endParaRPr lang="en-IE" dirty="0"/>
          </a:p>
        </p:txBody>
      </p:sp>
      <p:sp>
        <p:nvSpPr>
          <p:cNvPr id="3" name="Content Placeholder 2">
            <a:extLst>
              <a:ext uri="{FF2B5EF4-FFF2-40B4-BE49-F238E27FC236}">
                <a16:creationId xmlns:a16="http://schemas.microsoft.com/office/drawing/2014/main" id="{F1C902E6-1982-EA44-F9D3-1F0DD7AC1E9C}"/>
              </a:ext>
            </a:extLst>
          </p:cNvPr>
          <p:cNvSpPr>
            <a:spLocks noGrp="1"/>
          </p:cNvSpPr>
          <p:nvPr>
            <p:ph idx="1"/>
          </p:nvPr>
        </p:nvSpPr>
        <p:spPr/>
        <p:txBody>
          <a:bodyPr/>
          <a:lstStyle/>
          <a:p>
            <a:r>
              <a:rPr lang="en-IE" dirty="0"/>
              <a:t>Protecting Food From Contamination.</a:t>
            </a:r>
          </a:p>
          <a:p>
            <a:r>
              <a:rPr lang="en-IE" dirty="0"/>
              <a:t>Preventing Bacteria From Multiplying.</a:t>
            </a:r>
          </a:p>
          <a:p>
            <a:r>
              <a:rPr lang="en-US" dirty="0"/>
              <a:t>Destroying Harmful Bacteria in Food</a:t>
            </a:r>
            <a:endParaRPr lang="en-IE" dirty="0"/>
          </a:p>
          <a:p>
            <a:endParaRPr lang="en-IE" dirty="0"/>
          </a:p>
          <a:p>
            <a:endParaRPr lang="en-IE" dirty="0"/>
          </a:p>
        </p:txBody>
      </p:sp>
      <p:pic>
        <p:nvPicPr>
          <p:cNvPr id="5" name="Picture 4" descr="A person washing vegetables in a sink&#10;&#10;AI-generated content may be incorrect.">
            <a:extLst>
              <a:ext uri="{FF2B5EF4-FFF2-40B4-BE49-F238E27FC236}">
                <a16:creationId xmlns:a16="http://schemas.microsoft.com/office/drawing/2014/main" id="{171FF51C-DDC2-2E13-51F2-367D6AE69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7308" y="1825625"/>
            <a:ext cx="5134692" cy="4048690"/>
          </a:xfrm>
          <a:prstGeom prst="rect">
            <a:avLst/>
          </a:prstGeom>
        </p:spPr>
      </p:pic>
    </p:spTree>
    <p:extLst>
      <p:ext uri="{BB962C8B-B14F-4D97-AF65-F5344CB8AC3E}">
        <p14:creationId xmlns:p14="http://schemas.microsoft.com/office/powerpoint/2010/main" val="363004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C892-6204-7E72-9182-A3E9CE54BC16}"/>
              </a:ext>
            </a:extLst>
          </p:cNvPr>
          <p:cNvSpPr>
            <a:spLocks noGrp="1"/>
          </p:cNvSpPr>
          <p:nvPr>
            <p:ph type="title"/>
          </p:nvPr>
        </p:nvSpPr>
        <p:spPr/>
        <p:txBody>
          <a:bodyPr/>
          <a:lstStyle/>
          <a:p>
            <a:r>
              <a:rPr lang="en-US" b="1" dirty="0">
                <a:effectLst/>
              </a:rPr>
              <a:t>Costs of Poor Food Hygiene</a:t>
            </a:r>
            <a:endParaRPr lang="en-IE" dirty="0"/>
          </a:p>
        </p:txBody>
      </p:sp>
      <p:sp>
        <p:nvSpPr>
          <p:cNvPr id="3" name="Content Placeholder 2">
            <a:extLst>
              <a:ext uri="{FF2B5EF4-FFF2-40B4-BE49-F238E27FC236}">
                <a16:creationId xmlns:a16="http://schemas.microsoft.com/office/drawing/2014/main" id="{4A556DE6-F3EB-52BE-63BB-F256DC8FAEB0}"/>
              </a:ext>
            </a:extLst>
          </p:cNvPr>
          <p:cNvSpPr>
            <a:spLocks noGrp="1"/>
          </p:cNvSpPr>
          <p:nvPr>
            <p:ph idx="1"/>
          </p:nvPr>
        </p:nvSpPr>
        <p:spPr>
          <a:xfrm>
            <a:off x="838200" y="1792575"/>
            <a:ext cx="10515600" cy="4351338"/>
          </a:xfrm>
        </p:spPr>
        <p:txBody>
          <a:bodyPr/>
          <a:lstStyle/>
          <a:p>
            <a:r>
              <a:rPr lang="en-IE" dirty="0"/>
              <a:t>Food Contamination</a:t>
            </a:r>
          </a:p>
          <a:p>
            <a:r>
              <a:rPr lang="en-IE" dirty="0"/>
              <a:t>Food Poisoning</a:t>
            </a:r>
          </a:p>
          <a:p>
            <a:r>
              <a:rPr lang="en-US" dirty="0"/>
              <a:t>Customer Complaints</a:t>
            </a:r>
          </a:p>
          <a:p>
            <a:r>
              <a:rPr lang="en-US" dirty="0"/>
              <a:t>Loss of Reputation</a:t>
            </a:r>
          </a:p>
          <a:p>
            <a:r>
              <a:rPr lang="en-IE" dirty="0"/>
              <a:t>Loss of Business &amp; Jobs</a:t>
            </a:r>
          </a:p>
          <a:p>
            <a:r>
              <a:rPr lang="en-IE" dirty="0"/>
              <a:t>Food Waste &amp; Pest Infestations</a:t>
            </a:r>
          </a:p>
          <a:p>
            <a:r>
              <a:rPr lang="en-IE" dirty="0"/>
              <a:t>Legal Consequences</a:t>
            </a:r>
          </a:p>
        </p:txBody>
      </p:sp>
      <p:pic>
        <p:nvPicPr>
          <p:cNvPr id="5" name="Picture 4" descr="A large dumpster full of food&#10;&#10;AI-generated content may be incorrect.">
            <a:extLst>
              <a:ext uri="{FF2B5EF4-FFF2-40B4-BE49-F238E27FC236}">
                <a16:creationId xmlns:a16="http://schemas.microsoft.com/office/drawing/2014/main" id="{0FE00E9F-D728-FC7D-84D6-F7C2F2E00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888" y="1316520"/>
            <a:ext cx="4563112" cy="4048690"/>
          </a:xfrm>
          <a:prstGeom prst="rect">
            <a:avLst/>
          </a:prstGeom>
        </p:spPr>
      </p:pic>
    </p:spTree>
    <p:extLst>
      <p:ext uri="{BB962C8B-B14F-4D97-AF65-F5344CB8AC3E}">
        <p14:creationId xmlns:p14="http://schemas.microsoft.com/office/powerpoint/2010/main" val="299247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33250-E8E5-FD84-6C56-3E4A5EE17E74}"/>
              </a:ext>
            </a:extLst>
          </p:cNvPr>
          <p:cNvSpPr>
            <a:spLocks noGrp="1"/>
          </p:cNvSpPr>
          <p:nvPr>
            <p:ph type="title"/>
          </p:nvPr>
        </p:nvSpPr>
        <p:spPr/>
        <p:txBody>
          <a:bodyPr/>
          <a:lstStyle/>
          <a:p>
            <a:r>
              <a:rPr lang="en-IE" dirty="0"/>
              <a:t>Food Poisoning &amp; Symptoms</a:t>
            </a:r>
          </a:p>
        </p:txBody>
      </p:sp>
      <p:sp>
        <p:nvSpPr>
          <p:cNvPr id="3" name="Content Placeholder 2">
            <a:extLst>
              <a:ext uri="{FF2B5EF4-FFF2-40B4-BE49-F238E27FC236}">
                <a16:creationId xmlns:a16="http://schemas.microsoft.com/office/drawing/2014/main" id="{A99100CF-9FAC-1F6E-8FF0-93156E174D65}"/>
              </a:ext>
            </a:extLst>
          </p:cNvPr>
          <p:cNvSpPr>
            <a:spLocks noGrp="1"/>
          </p:cNvSpPr>
          <p:nvPr>
            <p:ph idx="1"/>
          </p:nvPr>
        </p:nvSpPr>
        <p:spPr/>
        <p:txBody>
          <a:bodyPr/>
          <a:lstStyle/>
          <a:p>
            <a:pPr marL="0" indent="0">
              <a:buNone/>
            </a:pPr>
            <a:r>
              <a:rPr lang="en-US" dirty="0"/>
              <a:t>Food poisoning is an illness caused by eating contaminated food. </a:t>
            </a:r>
          </a:p>
          <a:p>
            <a:pPr marL="0" indent="0">
              <a:buNone/>
            </a:pPr>
            <a:endParaRPr lang="en-US" dirty="0"/>
          </a:p>
          <a:p>
            <a:pPr marL="0" indent="0">
              <a:buNone/>
            </a:pPr>
            <a:r>
              <a:rPr lang="en-US" dirty="0"/>
              <a:t>Symptoms of Food Poisoning</a:t>
            </a:r>
          </a:p>
          <a:p>
            <a:r>
              <a:rPr lang="en-US" dirty="0"/>
              <a:t>Vomiting</a:t>
            </a:r>
          </a:p>
          <a:p>
            <a:r>
              <a:rPr lang="en-US" dirty="0" err="1"/>
              <a:t>Diarrhoea</a:t>
            </a:r>
            <a:endParaRPr lang="en-US" dirty="0"/>
          </a:p>
          <a:p>
            <a:r>
              <a:rPr lang="en-US" dirty="0"/>
              <a:t>Nausea</a:t>
            </a:r>
          </a:p>
          <a:p>
            <a:r>
              <a:rPr lang="en-US" dirty="0"/>
              <a:t>Abdominal pain or stomach cramps</a:t>
            </a:r>
          </a:p>
          <a:p>
            <a:pPr marL="0" indent="0">
              <a:buNone/>
            </a:pPr>
            <a:endParaRPr lang="en-US" dirty="0"/>
          </a:p>
          <a:p>
            <a:pPr marL="0" indent="0">
              <a:buNone/>
            </a:pPr>
            <a:endParaRPr lang="en-US" dirty="0"/>
          </a:p>
          <a:p>
            <a:endParaRPr lang="en-IE" dirty="0"/>
          </a:p>
        </p:txBody>
      </p:sp>
      <p:pic>
        <p:nvPicPr>
          <p:cNvPr id="5" name="Picture 4" descr="A person holding his stomach and looking at a plate of food&#10;&#10;AI-generated content may be incorrect.">
            <a:extLst>
              <a:ext uri="{FF2B5EF4-FFF2-40B4-BE49-F238E27FC236}">
                <a16:creationId xmlns:a16="http://schemas.microsoft.com/office/drawing/2014/main" id="{32D12E62-BB70-6660-7C23-0EABF71CD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625" y="2444185"/>
            <a:ext cx="4477375" cy="4048690"/>
          </a:xfrm>
          <a:prstGeom prst="rect">
            <a:avLst/>
          </a:prstGeom>
        </p:spPr>
      </p:pic>
    </p:spTree>
    <p:extLst>
      <p:ext uri="{BB962C8B-B14F-4D97-AF65-F5344CB8AC3E}">
        <p14:creationId xmlns:p14="http://schemas.microsoft.com/office/powerpoint/2010/main" val="89809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408D-37B7-5310-F6C6-1579A5FCDBE2}"/>
              </a:ext>
            </a:extLst>
          </p:cNvPr>
          <p:cNvSpPr>
            <a:spLocks noGrp="1"/>
          </p:cNvSpPr>
          <p:nvPr>
            <p:ph type="title"/>
          </p:nvPr>
        </p:nvSpPr>
        <p:spPr/>
        <p:txBody>
          <a:bodyPr/>
          <a:lstStyle/>
          <a:p>
            <a:r>
              <a:rPr lang="en-IE" dirty="0"/>
              <a:t>Vulnerable groups</a:t>
            </a:r>
          </a:p>
        </p:txBody>
      </p:sp>
      <p:sp>
        <p:nvSpPr>
          <p:cNvPr id="3" name="Content Placeholder 2">
            <a:extLst>
              <a:ext uri="{FF2B5EF4-FFF2-40B4-BE49-F238E27FC236}">
                <a16:creationId xmlns:a16="http://schemas.microsoft.com/office/drawing/2014/main" id="{29D48B91-EF3C-8847-2A52-6051AB05F58F}"/>
              </a:ext>
            </a:extLst>
          </p:cNvPr>
          <p:cNvSpPr>
            <a:spLocks noGrp="1"/>
          </p:cNvSpPr>
          <p:nvPr>
            <p:ph idx="1"/>
          </p:nvPr>
        </p:nvSpPr>
        <p:spPr/>
        <p:txBody>
          <a:bodyPr/>
          <a:lstStyle/>
          <a:p>
            <a:r>
              <a:rPr lang="en-IE" dirty="0"/>
              <a:t>The Very Young</a:t>
            </a:r>
          </a:p>
          <a:p>
            <a:r>
              <a:rPr lang="en-IE" dirty="0"/>
              <a:t>Elderly People</a:t>
            </a:r>
          </a:p>
          <a:p>
            <a:r>
              <a:rPr lang="en-US" dirty="0"/>
              <a:t>People Who Are Ill or Recovering</a:t>
            </a:r>
          </a:p>
          <a:p>
            <a:r>
              <a:rPr lang="en-US" dirty="0"/>
              <a:t>Pregnant Women and Unborn Babies</a:t>
            </a:r>
            <a:endParaRPr lang="en-IE" dirty="0"/>
          </a:p>
        </p:txBody>
      </p:sp>
      <p:pic>
        <p:nvPicPr>
          <p:cNvPr id="5" name="Picture 4" descr="A doctor looking at a person in a hospital bed&#10;&#10;AI-generated content may be incorrect.">
            <a:extLst>
              <a:ext uri="{FF2B5EF4-FFF2-40B4-BE49-F238E27FC236}">
                <a16:creationId xmlns:a16="http://schemas.microsoft.com/office/drawing/2014/main" id="{18507EB4-08B6-E738-799A-574B2431D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730" y="1690688"/>
            <a:ext cx="4982270" cy="4048690"/>
          </a:xfrm>
          <a:prstGeom prst="rect">
            <a:avLst/>
          </a:prstGeom>
        </p:spPr>
      </p:pic>
    </p:spTree>
    <p:extLst>
      <p:ext uri="{BB962C8B-B14F-4D97-AF65-F5344CB8AC3E}">
        <p14:creationId xmlns:p14="http://schemas.microsoft.com/office/powerpoint/2010/main" val="227767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BA3C-1B64-71EE-AB28-25F34848D9B9}"/>
              </a:ext>
            </a:extLst>
          </p:cNvPr>
          <p:cNvSpPr>
            <a:spLocks noGrp="1"/>
          </p:cNvSpPr>
          <p:nvPr>
            <p:ph type="title"/>
          </p:nvPr>
        </p:nvSpPr>
        <p:spPr/>
        <p:txBody>
          <a:bodyPr/>
          <a:lstStyle/>
          <a:p>
            <a:r>
              <a:rPr lang="en-IE" dirty="0"/>
              <a:t>Food Safety Hazards</a:t>
            </a:r>
          </a:p>
        </p:txBody>
      </p:sp>
      <p:sp>
        <p:nvSpPr>
          <p:cNvPr id="3" name="Content Placeholder 2">
            <a:extLst>
              <a:ext uri="{FF2B5EF4-FFF2-40B4-BE49-F238E27FC236}">
                <a16:creationId xmlns:a16="http://schemas.microsoft.com/office/drawing/2014/main" id="{73738E07-0943-0725-10F7-5E88D34D655D}"/>
              </a:ext>
            </a:extLst>
          </p:cNvPr>
          <p:cNvSpPr>
            <a:spLocks noGrp="1"/>
          </p:cNvSpPr>
          <p:nvPr>
            <p:ph idx="1"/>
          </p:nvPr>
        </p:nvSpPr>
        <p:spPr/>
        <p:txBody>
          <a:bodyPr/>
          <a:lstStyle/>
          <a:p>
            <a:r>
              <a:rPr lang="en-IE" dirty="0"/>
              <a:t>Biological Hazards</a:t>
            </a:r>
          </a:p>
          <a:p>
            <a:r>
              <a:rPr lang="en-IE" dirty="0"/>
              <a:t>Chemical Hazards</a:t>
            </a:r>
          </a:p>
          <a:p>
            <a:r>
              <a:rPr lang="en-IE" dirty="0"/>
              <a:t>Physical Hazards</a:t>
            </a:r>
          </a:p>
          <a:p>
            <a:r>
              <a:rPr lang="en-IE" dirty="0"/>
              <a:t>Allergen Hazards</a:t>
            </a:r>
          </a:p>
        </p:txBody>
      </p:sp>
      <p:pic>
        <p:nvPicPr>
          <p:cNvPr id="5" name="Picture 4" descr="A close-up of a meat&#10;&#10;AI-generated content may be incorrect.">
            <a:extLst>
              <a:ext uri="{FF2B5EF4-FFF2-40B4-BE49-F238E27FC236}">
                <a16:creationId xmlns:a16="http://schemas.microsoft.com/office/drawing/2014/main" id="{776C7AD5-E980-392E-B800-C7EDE2F61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030" y="1795329"/>
            <a:ext cx="2391109" cy="2019582"/>
          </a:xfrm>
          <a:prstGeom prst="rect">
            <a:avLst/>
          </a:prstGeom>
        </p:spPr>
      </p:pic>
      <p:pic>
        <p:nvPicPr>
          <p:cNvPr id="7" name="Picture 6" descr="A bowl of salad and a spray bottle&#10;&#10;AI-generated content may be incorrect.">
            <a:extLst>
              <a:ext uri="{FF2B5EF4-FFF2-40B4-BE49-F238E27FC236}">
                <a16:creationId xmlns:a16="http://schemas.microsoft.com/office/drawing/2014/main" id="{35D6CAA5-F8DF-43F1-A002-A6DC745D6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2691" y="1795329"/>
            <a:ext cx="2391109" cy="2019582"/>
          </a:xfrm>
          <a:prstGeom prst="rect">
            <a:avLst/>
          </a:prstGeom>
        </p:spPr>
      </p:pic>
      <p:pic>
        <p:nvPicPr>
          <p:cNvPr id="9" name="Picture 8" descr="A piece of bread with a screw in it&#10;&#10;AI-generated content may be incorrect.">
            <a:extLst>
              <a:ext uri="{FF2B5EF4-FFF2-40B4-BE49-F238E27FC236}">
                <a16:creationId xmlns:a16="http://schemas.microsoft.com/office/drawing/2014/main" id="{504C36D1-98A3-0590-D2F3-5A9157C676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6029" y="4001294"/>
            <a:ext cx="2391109" cy="2019582"/>
          </a:xfrm>
          <a:prstGeom prst="rect">
            <a:avLst/>
          </a:prstGeom>
        </p:spPr>
      </p:pic>
      <p:pic>
        <p:nvPicPr>
          <p:cNvPr id="11" name="Picture 10" descr="A hand holding peanuts over pasta&#10;&#10;AI-generated content may be incorrect.">
            <a:extLst>
              <a:ext uri="{FF2B5EF4-FFF2-40B4-BE49-F238E27FC236}">
                <a16:creationId xmlns:a16="http://schemas.microsoft.com/office/drawing/2014/main" id="{610724EE-8ACB-28CF-B9FA-5A1701BEE2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2691" y="4001294"/>
            <a:ext cx="2391109" cy="2019582"/>
          </a:xfrm>
          <a:prstGeom prst="rect">
            <a:avLst/>
          </a:prstGeom>
        </p:spPr>
      </p:pic>
    </p:spTree>
    <p:extLst>
      <p:ext uri="{BB962C8B-B14F-4D97-AF65-F5344CB8AC3E}">
        <p14:creationId xmlns:p14="http://schemas.microsoft.com/office/powerpoint/2010/main" val="205602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5704</Words>
  <Application>Microsoft Office PowerPoint</Application>
  <PresentationFormat>Widescreen</PresentationFormat>
  <Paragraphs>614</Paragraphs>
  <Slides>25</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Aptos</vt:lpstr>
      <vt:lpstr>Aptos Display</vt:lpstr>
      <vt:lpstr>Arial</vt:lpstr>
      <vt:lpstr>Office Theme</vt:lpstr>
      <vt:lpstr>Food Safety Level 1</vt:lpstr>
      <vt:lpstr>Programme Objectives</vt:lpstr>
      <vt:lpstr>Unit 1 Food Hygiene</vt:lpstr>
      <vt:lpstr>Food Hygiene</vt:lpstr>
      <vt:lpstr>How Food Hygiene is Achieved</vt:lpstr>
      <vt:lpstr>Costs of Poor Food Hygiene</vt:lpstr>
      <vt:lpstr>Food Poisoning &amp; Symptoms</vt:lpstr>
      <vt:lpstr>Vulnerable groups</vt:lpstr>
      <vt:lpstr>Food Safety Hazards</vt:lpstr>
      <vt:lpstr>Classes of Micro-organisms</vt:lpstr>
      <vt:lpstr>Food Poisoning Bacteria &amp; their Sources</vt:lpstr>
      <vt:lpstr>Conditions for bacterial growth</vt:lpstr>
      <vt:lpstr>The pH Scale</vt:lpstr>
      <vt:lpstr>High Risk Foods</vt:lpstr>
      <vt:lpstr>Low risk foods</vt:lpstr>
      <vt:lpstr>Raw Ready to Eat Food</vt:lpstr>
      <vt:lpstr>Colour Coding</vt:lpstr>
      <vt:lpstr>Chemical Hazards</vt:lpstr>
      <vt:lpstr>Food Additives</vt:lpstr>
      <vt:lpstr>Physical Contamination</vt:lpstr>
      <vt:lpstr>Allergen Hazards </vt:lpstr>
      <vt:lpstr>Common Symptoms of an Allergic Reaction</vt:lpstr>
      <vt:lpstr>Anaphylaxis (Severe Allergic Reaction)</vt:lpstr>
      <vt:lpstr>The 14 EU‑Listed Allergens </vt:lpstr>
      <vt:lpstr>Labelling &amp; Relabelling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Sean Kelleher</dc:creator>
  <cp:lastModifiedBy>Sean Kelleher</cp:lastModifiedBy>
  <cp:revision>2</cp:revision>
  <dcterms:created xsi:type="dcterms:W3CDTF">2026-01-28T10:38:49Z</dcterms:created>
  <dcterms:modified xsi:type="dcterms:W3CDTF">2026-05-18T09:14:52Z</dcterms:modified>
</cp:coreProperties>
</file>