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9" r:id="rId2"/>
  </p:sldMasterIdLst>
  <p:notesMasterIdLst>
    <p:notesMasterId r:id="rId56"/>
  </p:notesMasterIdLst>
  <p:handoutMasterIdLst>
    <p:handoutMasterId r:id="rId57"/>
  </p:handoutMasterIdLst>
  <p:sldIdLst>
    <p:sldId id="257" r:id="rId3"/>
    <p:sldId id="391" r:id="rId4"/>
    <p:sldId id="259" r:id="rId5"/>
    <p:sldId id="398" r:id="rId6"/>
    <p:sldId id="335" r:id="rId7"/>
    <p:sldId id="401" r:id="rId8"/>
    <p:sldId id="399" r:id="rId9"/>
    <p:sldId id="410" r:id="rId10"/>
    <p:sldId id="337" r:id="rId11"/>
    <p:sldId id="338" r:id="rId12"/>
    <p:sldId id="402" r:id="rId13"/>
    <p:sldId id="262" r:id="rId14"/>
    <p:sldId id="339" r:id="rId15"/>
    <p:sldId id="411" r:id="rId16"/>
    <p:sldId id="275" r:id="rId17"/>
    <p:sldId id="276" r:id="rId18"/>
    <p:sldId id="277" r:id="rId19"/>
    <p:sldId id="352" r:id="rId20"/>
    <p:sldId id="403" r:id="rId21"/>
    <p:sldId id="420" r:id="rId22"/>
    <p:sldId id="409" r:id="rId23"/>
    <p:sldId id="422" r:id="rId24"/>
    <p:sldId id="287" r:id="rId25"/>
    <p:sldId id="288" r:id="rId26"/>
    <p:sldId id="350" r:id="rId27"/>
    <p:sldId id="353" r:id="rId28"/>
    <p:sldId id="360" r:id="rId29"/>
    <p:sldId id="412" r:id="rId30"/>
    <p:sldId id="413" r:id="rId31"/>
    <p:sldId id="414" r:id="rId32"/>
    <p:sldId id="415" r:id="rId33"/>
    <p:sldId id="416" r:id="rId34"/>
    <p:sldId id="417" r:id="rId35"/>
    <p:sldId id="322" r:id="rId36"/>
    <p:sldId id="364" r:id="rId37"/>
    <p:sldId id="421" r:id="rId38"/>
    <p:sldId id="418" r:id="rId39"/>
    <p:sldId id="368" r:id="rId40"/>
    <p:sldId id="367" r:id="rId41"/>
    <p:sldId id="374" r:id="rId42"/>
    <p:sldId id="373" r:id="rId43"/>
    <p:sldId id="369" r:id="rId44"/>
    <p:sldId id="376" r:id="rId45"/>
    <p:sldId id="397" r:id="rId46"/>
    <p:sldId id="379" r:id="rId47"/>
    <p:sldId id="378" r:id="rId48"/>
    <p:sldId id="375" r:id="rId49"/>
    <p:sldId id="381" r:id="rId50"/>
    <p:sldId id="377" r:id="rId51"/>
    <p:sldId id="380" r:id="rId52"/>
    <p:sldId id="382" r:id="rId53"/>
    <p:sldId id="396" r:id="rId54"/>
    <p:sldId id="390" r:id="rId55"/>
  </p:sldIdLst>
  <p:sldSz cx="9144000" cy="6858000" type="screen4x3"/>
  <p:notesSz cx="6865938" cy="9998075"/>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5" autoAdjust="0"/>
    <p:restoredTop sz="77810" autoAdjust="0"/>
  </p:normalViewPr>
  <p:slideViewPr>
    <p:cSldViewPr>
      <p:cViewPr varScale="1">
        <p:scale>
          <a:sx n="86" d="100"/>
          <a:sy n="86" d="100"/>
        </p:scale>
        <p:origin x="2400"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Kelleher" userId="17a24dc8bb8dc661" providerId="LiveId" clId="{12D22DEE-EDD0-453E-98DE-0098D145F6BA}"/>
    <pc:docChg chg="undo custSel modSld replTag delTag">
      <pc:chgData name="Sean Kelleher" userId="17a24dc8bb8dc661" providerId="LiveId" clId="{12D22DEE-EDD0-453E-98DE-0098D145F6BA}" dt="2024-04-03T17:29:50.070" v="618" actId="20577"/>
      <pc:docMkLst>
        <pc:docMk/>
      </pc:docMkLst>
      <pc:sldChg chg="replTag delTag">
        <pc:chgData name="Sean Kelleher" userId="17a24dc8bb8dc661" providerId="LiveId" clId="{12D22DEE-EDD0-453E-98DE-0098D145F6BA}" dt="2024-04-03T17:20:44.763" v="5"/>
        <pc:sldMkLst>
          <pc:docMk/>
          <pc:sldMk cId="0" sldId="257"/>
        </pc:sldMkLst>
      </pc:sldChg>
      <pc:sldChg chg="replTag delTag modNotesTx">
        <pc:chgData name="Sean Kelleher" userId="17a24dc8bb8dc661" providerId="LiveId" clId="{12D22DEE-EDD0-453E-98DE-0098D145F6BA}" dt="2024-04-03T17:21:48.800" v="47"/>
        <pc:sldMkLst>
          <pc:docMk/>
          <pc:sldMk cId="775854686" sldId="367"/>
        </pc:sldMkLst>
      </pc:sldChg>
      <pc:sldChg chg="modSp mod replTag delTag modNotes modNotesTx">
        <pc:chgData name="Sean Kelleher" userId="17a24dc8bb8dc661" providerId="LiveId" clId="{12D22DEE-EDD0-453E-98DE-0098D145F6BA}" dt="2024-04-03T17:29:00.399" v="588" actId="27636"/>
        <pc:sldMkLst>
          <pc:docMk/>
          <pc:sldMk cId="1264692008" sldId="369"/>
        </pc:sldMkLst>
      </pc:sldChg>
      <pc:sldChg chg="replTag delTag modNotesTx">
        <pc:chgData name="Sean Kelleher" userId="17a24dc8bb8dc661" providerId="LiveId" clId="{12D22DEE-EDD0-453E-98DE-0098D145F6BA}" dt="2024-04-03T17:26:15.129" v="434" actId="20577"/>
        <pc:sldMkLst>
          <pc:docMk/>
          <pc:sldMk cId="1166384685" sldId="373"/>
        </pc:sldMkLst>
      </pc:sldChg>
      <pc:sldChg chg="modSp modAnim replTag delTag modNotesTx">
        <pc:chgData name="Sean Kelleher" userId="17a24dc8bb8dc661" providerId="LiveId" clId="{12D22DEE-EDD0-453E-98DE-0098D145F6BA}" dt="2024-04-03T17:24:56.573" v="299" actId="20577"/>
        <pc:sldMkLst>
          <pc:docMk/>
          <pc:sldMk cId="603027497" sldId="374"/>
        </pc:sldMkLst>
      </pc:sldChg>
      <pc:sldChg chg="replTag delTag modNotesTx">
        <pc:chgData name="Sean Kelleher" userId="17a24dc8bb8dc661" providerId="LiveId" clId="{12D22DEE-EDD0-453E-98DE-0098D145F6BA}" dt="2024-04-03T17:29:50.070" v="618" actId="20577"/>
        <pc:sldMkLst>
          <pc:docMk/>
          <pc:sldMk cId="2060417592" sldId="397"/>
        </pc:sldMkLst>
      </pc:sldChg>
    </pc:docChg>
  </pc:docChgLst>
  <pc:docChgLst>
    <pc:chgData name="Sean Kelleher" userId="17a24dc8bb8dc661" providerId="LiveId" clId="{387635EA-5881-450A-9235-FEFC35F90CCC}"/>
    <pc:docChg chg="modSld">
      <pc:chgData name="Sean Kelleher" userId="17a24dc8bb8dc661" providerId="LiveId" clId="{387635EA-5881-450A-9235-FEFC35F90CCC}" dt="2025-07-29T11:11:48.714" v="1" actId="729"/>
      <pc:docMkLst>
        <pc:docMk/>
      </pc:docMkLst>
      <pc:sldChg chg="mod modShow">
        <pc:chgData name="Sean Kelleher" userId="17a24dc8bb8dc661" providerId="LiveId" clId="{387635EA-5881-450A-9235-FEFC35F90CCC}" dt="2025-07-29T11:11:48.714" v="1" actId="729"/>
        <pc:sldMkLst>
          <pc:docMk/>
          <pc:sldMk cId="2688602622" sldId="377"/>
        </pc:sldMkLst>
      </pc:sldChg>
    </pc:docChg>
  </pc:docChgLst>
  <pc:docChgLst>
    <pc:chgData name="Sean Kelleher" userId="17a24dc8bb8dc661" providerId="LiveId" clId="{E04E6886-AF0B-460A-8AA5-08D84B78FE53}"/>
    <pc:docChg chg="custSel delSld modSld delMainMaster replTag delTag">
      <pc:chgData name="Sean Kelleher" userId="17a24dc8bb8dc661" providerId="LiveId" clId="{E04E6886-AF0B-460A-8AA5-08D84B78FE53}" dt="2023-08-15T15:32:04.779" v="24"/>
      <pc:docMkLst>
        <pc:docMk/>
      </pc:docMkLst>
      <pc:sldChg chg="replTag">
        <pc:chgData name="Sean Kelleher" userId="17a24dc8bb8dc661" providerId="LiveId" clId="{E04E6886-AF0B-460A-8AA5-08D84B78FE53}" dt="2023-08-15T15:31:50.666" v="1"/>
        <pc:sldMkLst>
          <pc:docMk/>
          <pc:sldMk cId="2661291327" sldId="337"/>
        </pc:sldMkLst>
      </pc:sldChg>
      <pc:sldChg chg="replTag delTag">
        <pc:chgData name="Sean Kelleher" userId="17a24dc8bb8dc661" providerId="LiveId" clId="{E04E6886-AF0B-460A-8AA5-08D84B78FE53}" dt="2023-08-15T15:31:59.550" v="8"/>
        <pc:sldMkLst>
          <pc:docMk/>
          <pc:sldMk cId="3829781071" sldId="381"/>
        </pc:sldMkLst>
      </pc:sldChg>
      <pc:sldChg chg="replTag delTag">
        <pc:chgData name="Sean Kelleher" userId="17a24dc8bb8dc661" providerId="LiveId" clId="{E04E6886-AF0B-460A-8AA5-08D84B78FE53}" dt="2023-08-15T15:32:03.094" v="15"/>
        <pc:sldMkLst>
          <pc:docMk/>
          <pc:sldMk cId="1961988593" sldId="382"/>
        </pc:sldMkLst>
      </pc:sldChg>
      <pc:sldChg chg="replTag delTag">
        <pc:chgData name="Sean Kelleher" userId="17a24dc8bb8dc661" providerId="LiveId" clId="{E04E6886-AF0B-460A-8AA5-08D84B78FE53}" dt="2023-08-15T15:32:04.778" v="22"/>
        <pc:sldMkLst>
          <pc:docMk/>
          <pc:sldMk cId="3064852181" sldId="390"/>
        </pc:sldMkLst>
      </pc:sldChg>
      <pc:sldChg chg="del replTag delTag">
        <pc:chgData name="Sean Kelleher" userId="17a24dc8bb8dc661" providerId="LiveId" clId="{E04E6886-AF0B-460A-8AA5-08D84B78FE53}" dt="2023-08-15T15:32:03.092" v="13" actId="47"/>
        <pc:sldMkLst>
          <pc:docMk/>
          <pc:sldMk cId="2463833333" sldId="423"/>
        </pc:sldMkLst>
      </pc:sldChg>
      <pc:sldChg chg="del replTag delTag">
        <pc:chgData name="Sean Kelleher" userId="17a24dc8bb8dc661" providerId="LiveId" clId="{E04E6886-AF0B-460A-8AA5-08D84B78FE53}" dt="2023-08-15T15:31:59.548" v="6" actId="47"/>
        <pc:sldMkLst>
          <pc:docMk/>
          <pc:sldMk cId="1792769759" sldId="424"/>
        </pc:sldMkLst>
      </pc:sldChg>
      <pc:sldChg chg="del replTag delTag">
        <pc:chgData name="Sean Kelleher" userId="17a24dc8bb8dc661" providerId="LiveId" clId="{E04E6886-AF0B-460A-8AA5-08D84B78FE53}" dt="2023-08-15T15:32:04.776" v="20" actId="47"/>
        <pc:sldMkLst>
          <pc:docMk/>
          <pc:sldMk cId="3169188382" sldId="425"/>
        </pc:sldMkLst>
      </pc:sldChg>
      <pc:sldChg chg="del">
        <pc:chgData name="Sean Kelleher" userId="17a24dc8bb8dc661" providerId="LiveId" clId="{E04E6886-AF0B-460A-8AA5-08D84B78FE53}" dt="2023-08-15T15:31:50.665" v="0" actId="47"/>
        <pc:sldMkLst>
          <pc:docMk/>
          <pc:sldMk cId="3555628636" sldId="426"/>
        </pc:sldMkLst>
      </pc:sldChg>
      <pc:sldMasterChg chg="del delSldLayout">
        <pc:chgData name="Sean Kelleher" userId="17a24dc8bb8dc661" providerId="LiveId" clId="{E04E6886-AF0B-460A-8AA5-08D84B78FE53}" dt="2023-08-15T15:31:50.665" v="0" actId="47"/>
        <pc:sldMasterMkLst>
          <pc:docMk/>
          <pc:sldMasterMk cId="2401736470" sldId="2147483694"/>
        </pc:sldMasterMkLst>
        <pc:sldLayoutChg chg="del">
          <pc:chgData name="Sean Kelleher" userId="17a24dc8bb8dc661" providerId="LiveId" clId="{E04E6886-AF0B-460A-8AA5-08D84B78FE53}" dt="2023-08-15T15:31:50.665" v="0" actId="47"/>
          <pc:sldLayoutMkLst>
            <pc:docMk/>
            <pc:sldMasterMk cId="2401736470" sldId="2147483694"/>
            <pc:sldLayoutMk cId="2859116238" sldId="2147483695"/>
          </pc:sldLayoutMkLst>
        </pc:sldLayoutChg>
        <pc:sldLayoutChg chg="del">
          <pc:chgData name="Sean Kelleher" userId="17a24dc8bb8dc661" providerId="LiveId" clId="{E04E6886-AF0B-460A-8AA5-08D84B78FE53}" dt="2023-08-15T15:31:50.665" v="0" actId="47"/>
          <pc:sldLayoutMkLst>
            <pc:docMk/>
            <pc:sldMasterMk cId="2401736470" sldId="2147483694"/>
            <pc:sldLayoutMk cId="2645270076" sldId="2147483696"/>
          </pc:sldLayoutMkLst>
        </pc:sldLayoutChg>
        <pc:sldLayoutChg chg="del">
          <pc:chgData name="Sean Kelleher" userId="17a24dc8bb8dc661" providerId="LiveId" clId="{E04E6886-AF0B-460A-8AA5-08D84B78FE53}" dt="2023-08-15T15:31:50.665" v="0" actId="47"/>
          <pc:sldLayoutMkLst>
            <pc:docMk/>
            <pc:sldMasterMk cId="2401736470" sldId="2147483694"/>
            <pc:sldLayoutMk cId="1592860182" sldId="2147483697"/>
          </pc:sldLayoutMkLst>
        </pc:sldLayoutChg>
        <pc:sldLayoutChg chg="del">
          <pc:chgData name="Sean Kelleher" userId="17a24dc8bb8dc661" providerId="LiveId" clId="{E04E6886-AF0B-460A-8AA5-08D84B78FE53}" dt="2023-08-15T15:31:50.665" v="0" actId="47"/>
          <pc:sldLayoutMkLst>
            <pc:docMk/>
            <pc:sldMasterMk cId="2401736470" sldId="2147483694"/>
            <pc:sldLayoutMk cId="2393477504" sldId="2147483698"/>
          </pc:sldLayoutMkLst>
        </pc:sldLayoutChg>
        <pc:sldLayoutChg chg="del">
          <pc:chgData name="Sean Kelleher" userId="17a24dc8bb8dc661" providerId="LiveId" clId="{E04E6886-AF0B-460A-8AA5-08D84B78FE53}" dt="2023-08-15T15:31:50.665" v="0" actId="47"/>
          <pc:sldLayoutMkLst>
            <pc:docMk/>
            <pc:sldMasterMk cId="2401736470" sldId="2147483694"/>
            <pc:sldLayoutMk cId="1933733742" sldId="2147483699"/>
          </pc:sldLayoutMkLst>
        </pc:sldLayoutChg>
        <pc:sldLayoutChg chg="del">
          <pc:chgData name="Sean Kelleher" userId="17a24dc8bb8dc661" providerId="LiveId" clId="{E04E6886-AF0B-460A-8AA5-08D84B78FE53}" dt="2023-08-15T15:31:50.665" v="0" actId="47"/>
          <pc:sldLayoutMkLst>
            <pc:docMk/>
            <pc:sldMasterMk cId="2401736470" sldId="2147483694"/>
            <pc:sldLayoutMk cId="2651139355" sldId="2147483700"/>
          </pc:sldLayoutMkLst>
        </pc:sldLayoutChg>
        <pc:sldLayoutChg chg="del">
          <pc:chgData name="Sean Kelleher" userId="17a24dc8bb8dc661" providerId="LiveId" clId="{E04E6886-AF0B-460A-8AA5-08D84B78FE53}" dt="2023-08-15T15:31:50.665" v="0" actId="47"/>
          <pc:sldLayoutMkLst>
            <pc:docMk/>
            <pc:sldMasterMk cId="2401736470" sldId="2147483694"/>
            <pc:sldLayoutMk cId="4291978326" sldId="2147483701"/>
          </pc:sldLayoutMkLst>
        </pc:sldLayoutChg>
        <pc:sldLayoutChg chg="del">
          <pc:chgData name="Sean Kelleher" userId="17a24dc8bb8dc661" providerId="LiveId" clId="{E04E6886-AF0B-460A-8AA5-08D84B78FE53}" dt="2023-08-15T15:31:50.665" v="0" actId="47"/>
          <pc:sldLayoutMkLst>
            <pc:docMk/>
            <pc:sldMasterMk cId="2401736470" sldId="2147483694"/>
            <pc:sldLayoutMk cId="612383183" sldId="2147483702"/>
          </pc:sldLayoutMkLst>
        </pc:sldLayoutChg>
        <pc:sldLayoutChg chg="del">
          <pc:chgData name="Sean Kelleher" userId="17a24dc8bb8dc661" providerId="LiveId" clId="{E04E6886-AF0B-460A-8AA5-08D84B78FE53}" dt="2023-08-15T15:31:50.665" v="0" actId="47"/>
          <pc:sldLayoutMkLst>
            <pc:docMk/>
            <pc:sldMasterMk cId="2401736470" sldId="2147483694"/>
            <pc:sldLayoutMk cId="4095561546" sldId="2147483703"/>
          </pc:sldLayoutMkLst>
        </pc:sldLayoutChg>
        <pc:sldLayoutChg chg="del">
          <pc:chgData name="Sean Kelleher" userId="17a24dc8bb8dc661" providerId="LiveId" clId="{E04E6886-AF0B-460A-8AA5-08D84B78FE53}" dt="2023-08-15T15:31:50.665" v="0" actId="47"/>
          <pc:sldLayoutMkLst>
            <pc:docMk/>
            <pc:sldMasterMk cId="2401736470" sldId="2147483694"/>
            <pc:sldLayoutMk cId="1215344228" sldId="2147483704"/>
          </pc:sldLayoutMkLst>
        </pc:sldLayoutChg>
        <pc:sldLayoutChg chg="del">
          <pc:chgData name="Sean Kelleher" userId="17a24dc8bb8dc661" providerId="LiveId" clId="{E04E6886-AF0B-460A-8AA5-08D84B78FE53}" dt="2023-08-15T15:31:50.665" v="0" actId="47"/>
          <pc:sldLayoutMkLst>
            <pc:docMk/>
            <pc:sldMasterMk cId="2401736470" sldId="2147483694"/>
            <pc:sldLayoutMk cId="2218494728" sldId="2147483705"/>
          </pc:sldLayoutMkLst>
        </pc:sldLayoutChg>
        <pc:sldLayoutChg chg="del">
          <pc:chgData name="Sean Kelleher" userId="17a24dc8bb8dc661" providerId="LiveId" clId="{E04E6886-AF0B-460A-8AA5-08D84B78FE53}" dt="2023-08-15T15:31:50.665" v="0" actId="47"/>
          <pc:sldLayoutMkLst>
            <pc:docMk/>
            <pc:sldMasterMk cId="2401736470" sldId="2147483694"/>
            <pc:sldLayoutMk cId="213334656" sldId="2147483706"/>
          </pc:sldLayoutMkLst>
        </pc:sldLayoutChg>
        <pc:sldLayoutChg chg="del">
          <pc:chgData name="Sean Kelleher" userId="17a24dc8bb8dc661" providerId="LiveId" clId="{E04E6886-AF0B-460A-8AA5-08D84B78FE53}" dt="2023-08-15T15:31:50.665" v="0" actId="47"/>
          <pc:sldLayoutMkLst>
            <pc:docMk/>
            <pc:sldMasterMk cId="2401736470" sldId="2147483694"/>
            <pc:sldLayoutMk cId="4075589120" sldId="21474837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en-IE"/>
          </a:p>
        </p:txBody>
      </p:sp>
      <p:sp>
        <p:nvSpPr>
          <p:cNvPr id="3" name="Date Placeholder 2"/>
          <p:cNvSpPr>
            <a:spLocks noGrp="1"/>
          </p:cNvSpPr>
          <p:nvPr>
            <p:ph type="dt" sz="quarter" idx="1"/>
          </p:nvPr>
        </p:nvSpPr>
        <p:spPr>
          <a:xfrm>
            <a:off x="3889109" y="0"/>
            <a:ext cx="2975240" cy="499904"/>
          </a:xfrm>
          <a:prstGeom prst="rect">
            <a:avLst/>
          </a:prstGeom>
        </p:spPr>
        <p:txBody>
          <a:bodyPr vert="horz" lIns="96359" tIns="48180" rIns="96359" bIns="48180" rtlCol="0"/>
          <a:lstStyle>
            <a:lvl1pPr algn="r">
              <a:defRPr sz="1300"/>
            </a:lvl1pPr>
          </a:lstStyle>
          <a:p>
            <a:fld id="{776BC7C2-B3EE-422E-8C37-D0B5237977D1}" type="datetimeFigureOut">
              <a:rPr lang="en-IE" smtClean="0"/>
              <a:pPr/>
              <a:t>29/07/2025</a:t>
            </a:fld>
            <a:endParaRPr lang="en-IE"/>
          </a:p>
        </p:txBody>
      </p:sp>
      <p:sp>
        <p:nvSpPr>
          <p:cNvPr id="4" name="Footer Placeholder 3"/>
          <p:cNvSpPr>
            <a:spLocks noGrp="1"/>
          </p:cNvSpPr>
          <p:nvPr>
            <p:ph type="ftr" sz="quarter" idx="2"/>
          </p:nvPr>
        </p:nvSpPr>
        <p:spPr>
          <a:xfrm>
            <a:off x="0" y="9496436"/>
            <a:ext cx="2975240" cy="499904"/>
          </a:xfrm>
          <a:prstGeom prst="rect">
            <a:avLst/>
          </a:prstGeom>
        </p:spPr>
        <p:txBody>
          <a:bodyPr vert="horz" lIns="96359" tIns="48180" rIns="96359" bIns="48180" rtlCol="0" anchor="b"/>
          <a:lstStyle>
            <a:lvl1pPr algn="l">
              <a:defRPr sz="1300"/>
            </a:lvl1pPr>
          </a:lstStyle>
          <a:p>
            <a:endParaRPr lang="en-IE"/>
          </a:p>
        </p:txBody>
      </p:sp>
      <p:sp>
        <p:nvSpPr>
          <p:cNvPr id="5" name="Slide Number Placeholder 4"/>
          <p:cNvSpPr>
            <a:spLocks noGrp="1"/>
          </p:cNvSpPr>
          <p:nvPr>
            <p:ph type="sldNum" sz="quarter" idx="3"/>
          </p:nvPr>
        </p:nvSpPr>
        <p:spPr>
          <a:xfrm>
            <a:off x="3889109" y="9496436"/>
            <a:ext cx="2975240" cy="499904"/>
          </a:xfrm>
          <a:prstGeom prst="rect">
            <a:avLst/>
          </a:prstGeom>
        </p:spPr>
        <p:txBody>
          <a:bodyPr vert="horz" lIns="96359" tIns="48180" rIns="96359" bIns="48180" rtlCol="0" anchor="b"/>
          <a:lstStyle>
            <a:lvl1pPr algn="r">
              <a:defRPr sz="1300"/>
            </a:lvl1pPr>
          </a:lstStyle>
          <a:p>
            <a:fld id="{9ACC6227-153D-4A02-8A8C-487D233296E8}" type="slidenum">
              <a:rPr lang="en-IE" smtClean="0"/>
              <a:pPr/>
              <a:t>‹#›</a:t>
            </a:fld>
            <a:endParaRPr lang="en-IE"/>
          </a:p>
        </p:txBody>
      </p:sp>
    </p:spTree>
    <p:extLst>
      <p:ext uri="{BB962C8B-B14F-4D97-AF65-F5344CB8AC3E}">
        <p14:creationId xmlns:p14="http://schemas.microsoft.com/office/powerpoint/2010/main" val="2397480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en-IE"/>
          </a:p>
        </p:txBody>
      </p:sp>
      <p:sp>
        <p:nvSpPr>
          <p:cNvPr id="3" name="Date Placeholder 2"/>
          <p:cNvSpPr>
            <a:spLocks noGrp="1"/>
          </p:cNvSpPr>
          <p:nvPr>
            <p:ph type="dt" idx="1"/>
          </p:nvPr>
        </p:nvSpPr>
        <p:spPr>
          <a:xfrm>
            <a:off x="3889109" y="0"/>
            <a:ext cx="2975240" cy="499904"/>
          </a:xfrm>
          <a:prstGeom prst="rect">
            <a:avLst/>
          </a:prstGeom>
        </p:spPr>
        <p:txBody>
          <a:bodyPr vert="horz" lIns="96359" tIns="48180" rIns="96359" bIns="48180" rtlCol="0"/>
          <a:lstStyle>
            <a:lvl1pPr algn="r">
              <a:defRPr sz="1300"/>
            </a:lvl1pPr>
          </a:lstStyle>
          <a:p>
            <a:fld id="{71DF26CB-ED6C-42FD-AD15-C09E478F8641}" type="datetimeFigureOut">
              <a:rPr lang="en-IE" smtClean="0"/>
              <a:pPr/>
              <a:t>29/07/2025</a:t>
            </a:fld>
            <a:endParaRPr lang="en-IE"/>
          </a:p>
        </p:txBody>
      </p:sp>
      <p:sp>
        <p:nvSpPr>
          <p:cNvPr id="4" name="Slide Image Placeholder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6359" tIns="48180" rIns="96359" bIns="48180" rtlCol="0" anchor="ctr"/>
          <a:lstStyle/>
          <a:p>
            <a:endParaRPr lang="en-IE"/>
          </a:p>
        </p:txBody>
      </p:sp>
      <p:sp>
        <p:nvSpPr>
          <p:cNvPr id="5" name="Notes Placeholder 4"/>
          <p:cNvSpPr>
            <a:spLocks noGrp="1"/>
          </p:cNvSpPr>
          <p:nvPr>
            <p:ph type="body" sz="quarter" idx="3"/>
          </p:nvPr>
        </p:nvSpPr>
        <p:spPr>
          <a:xfrm>
            <a:off x="686594" y="4749086"/>
            <a:ext cx="5492750" cy="4499134"/>
          </a:xfrm>
          <a:prstGeom prst="rect">
            <a:avLst/>
          </a:prstGeom>
        </p:spPr>
        <p:txBody>
          <a:bodyPr vert="horz" lIns="96359" tIns="48180" rIns="96359" bIns="481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96436"/>
            <a:ext cx="2975240" cy="499904"/>
          </a:xfrm>
          <a:prstGeom prst="rect">
            <a:avLst/>
          </a:prstGeom>
        </p:spPr>
        <p:txBody>
          <a:bodyPr vert="horz" lIns="96359" tIns="48180" rIns="96359" bIns="48180" rtlCol="0" anchor="b"/>
          <a:lstStyle>
            <a:lvl1pPr algn="l">
              <a:defRPr sz="1300"/>
            </a:lvl1pPr>
          </a:lstStyle>
          <a:p>
            <a:endParaRPr lang="en-IE"/>
          </a:p>
        </p:txBody>
      </p:sp>
      <p:sp>
        <p:nvSpPr>
          <p:cNvPr id="7" name="Slide Number Placeholder 6"/>
          <p:cNvSpPr>
            <a:spLocks noGrp="1"/>
          </p:cNvSpPr>
          <p:nvPr>
            <p:ph type="sldNum" sz="quarter" idx="5"/>
          </p:nvPr>
        </p:nvSpPr>
        <p:spPr>
          <a:xfrm>
            <a:off x="3889109" y="9496436"/>
            <a:ext cx="2975240" cy="499904"/>
          </a:xfrm>
          <a:prstGeom prst="rect">
            <a:avLst/>
          </a:prstGeom>
        </p:spPr>
        <p:txBody>
          <a:bodyPr vert="horz" lIns="96359" tIns="48180" rIns="96359" bIns="48180" rtlCol="0" anchor="b"/>
          <a:lstStyle>
            <a:lvl1pPr algn="r">
              <a:defRPr sz="1300"/>
            </a:lvl1pPr>
          </a:lstStyle>
          <a:p>
            <a:fld id="{7EC5655D-FAA9-4BD4-8516-5C32CE197EF6}" type="slidenum">
              <a:rPr lang="en-IE" smtClean="0"/>
              <a:pPr/>
              <a:t>‹#›</a:t>
            </a:fld>
            <a:endParaRPr lang="en-IE"/>
          </a:p>
        </p:txBody>
      </p:sp>
    </p:spTree>
    <p:extLst>
      <p:ext uri="{BB962C8B-B14F-4D97-AF65-F5344CB8AC3E}">
        <p14:creationId xmlns:p14="http://schemas.microsoft.com/office/powerpoint/2010/main" val="234860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1013782"/>
            <a:fld id="{70682707-71E7-4324-BDED-397A5CD4E839}" type="slidenum">
              <a:rPr lang="en-GB" smtClean="0"/>
              <a:pPr defTabSz="1013782"/>
              <a:t>1</a:t>
            </a:fld>
            <a:endParaRPr lang="en-GB"/>
          </a:p>
        </p:txBody>
      </p:sp>
      <p:sp>
        <p:nvSpPr>
          <p:cNvPr id="77827" name="Rectangle 2"/>
          <p:cNvSpPr>
            <a:spLocks noGrp="1" noRot="1" noChangeAspect="1" noChangeArrowheads="1" noTextEdit="1"/>
          </p:cNvSpPr>
          <p:nvPr>
            <p:ph type="sldImg"/>
          </p:nvPr>
        </p:nvSpPr>
        <p:spPr>
          <a:xfrm>
            <a:off x="931863" y="749300"/>
            <a:ext cx="4999037" cy="3749675"/>
          </a:xfrm>
          <a:solidFill>
            <a:srgbClr val="FFFFFF"/>
          </a:solidFill>
          <a:ln/>
        </p:spPr>
      </p:sp>
      <p:sp>
        <p:nvSpPr>
          <p:cNvPr id="77828" name="Rectangle 3"/>
          <p:cNvSpPr>
            <a:spLocks noGrp="1" noChangeArrowheads="1"/>
          </p:cNvSpPr>
          <p:nvPr>
            <p:ph type="body" idx="1"/>
          </p:nvPr>
        </p:nvSpPr>
        <p:spPr>
          <a:xfrm>
            <a:off x="915459" y="4748691"/>
            <a:ext cx="5035021" cy="4499926"/>
          </a:xfrm>
          <a:solidFill>
            <a:srgbClr val="FFFFFF"/>
          </a:solidFill>
          <a:ln>
            <a:solidFill>
              <a:srgbClr val="000000"/>
            </a:solidFill>
          </a:ln>
        </p:spPr>
        <p:txBody>
          <a:bodyPr lIns="98100" tIns="49050" rIns="98100" bIns="49050"/>
          <a:lstStyle/>
          <a:p>
            <a:pPr eaLnBrk="1" hangingPunct="1"/>
            <a:r>
              <a:rPr lang="en-US" b="1" dirty="0">
                <a:latin typeface="Times New Roman" pitchFamily="18" charset="0"/>
              </a:rPr>
              <a:t>Joining Instructions</a:t>
            </a:r>
          </a:p>
          <a:p>
            <a:pPr eaLnBrk="1" hangingPunct="1"/>
            <a:endParaRPr lang="en-US" dirty="0">
              <a:latin typeface="Times New Roman" pitchFamily="18" charset="0"/>
            </a:endParaRPr>
          </a:p>
          <a:p>
            <a:pPr eaLnBrk="1" hangingPunct="1"/>
            <a:r>
              <a:rPr lang="en-US" dirty="0">
                <a:latin typeface="Times New Roman" pitchFamily="18" charset="0"/>
              </a:rPr>
              <a:t>Advise people of the duration of the course and the need to wear appropriate clothing.</a:t>
            </a:r>
          </a:p>
          <a:p>
            <a:pPr eaLnBrk="1" hangingPunct="1"/>
            <a:r>
              <a:rPr lang="en-US" dirty="0">
                <a:latin typeface="Times New Roman" pitchFamily="18" charset="0"/>
              </a:rPr>
              <a:t>If necessary you may need to advise them of the need to wear PPE.</a:t>
            </a:r>
          </a:p>
          <a:p>
            <a:pPr eaLnBrk="1" hangingPunct="1"/>
            <a:endParaRPr lang="en-US" dirty="0">
              <a:latin typeface="Times New Roman" pitchFamily="18" charset="0"/>
            </a:endParaRPr>
          </a:p>
          <a:p>
            <a:pPr eaLnBrk="1" hangingPunct="1"/>
            <a:r>
              <a:rPr lang="en-US" b="1" dirty="0">
                <a:latin typeface="Times New Roman" pitchFamily="18" charset="0"/>
              </a:rPr>
              <a:t>Room Set Up</a:t>
            </a:r>
          </a:p>
          <a:p>
            <a:pPr eaLnBrk="1" hangingPunct="1"/>
            <a:endParaRPr lang="en-US" dirty="0">
              <a:latin typeface="Times New Roman" pitchFamily="18" charset="0"/>
            </a:endParaRPr>
          </a:p>
          <a:p>
            <a:pPr eaLnBrk="1" hangingPunct="1"/>
            <a:r>
              <a:rPr lang="en-US" dirty="0">
                <a:latin typeface="Times New Roman" pitchFamily="18" charset="0"/>
              </a:rPr>
              <a:t>The room should be large enough to seat delegates comfortably and space to carry out the manual handling moves comfortably.</a:t>
            </a:r>
          </a:p>
          <a:p>
            <a:pPr eaLnBrk="1" hangingPunct="1"/>
            <a:r>
              <a:rPr lang="en-US" dirty="0">
                <a:latin typeface="Times New Roman" pitchFamily="18" charset="0"/>
              </a:rPr>
              <a:t>U shaped is preferred as it allows you to engage better with the delegates.</a:t>
            </a:r>
          </a:p>
          <a:p>
            <a:pPr eaLnBrk="1" hangingPunct="1"/>
            <a:r>
              <a:rPr lang="en-US" dirty="0">
                <a:latin typeface="Times New Roman" pitchFamily="18" charset="0"/>
              </a:rPr>
              <a:t>Ensure that the room is adequately ventilated, comfortable temperature and there is enough light. Avoid a noisy venue.</a:t>
            </a:r>
          </a:p>
          <a:p>
            <a:pPr eaLnBrk="1" hangingPunct="1"/>
            <a:r>
              <a:rPr lang="en-US" dirty="0">
                <a:latin typeface="Times New Roman" pitchFamily="18" charset="0"/>
              </a:rPr>
              <a:t>It is a good idea to provide water and to put name tags up.</a:t>
            </a:r>
          </a:p>
          <a:p>
            <a:pPr eaLnBrk="1" hangingPunct="1"/>
            <a:r>
              <a:rPr lang="en-US" dirty="0">
                <a:latin typeface="Times New Roman" pitchFamily="18" charset="0"/>
              </a:rPr>
              <a:t>Set up your flipchart, screen and projector in such a way that you can move around safely and comfortably.</a:t>
            </a:r>
          </a:p>
          <a:p>
            <a:pPr eaLnBrk="1" hangingPunct="1"/>
            <a:r>
              <a:rPr lang="en-US" dirty="0">
                <a:latin typeface="Times New Roman" pitchFamily="18" charset="0"/>
              </a:rPr>
              <a:t>Leave yourself enough time to set up before your delegates arrive! As delegates come in ask their name and shake their hand.</a:t>
            </a:r>
          </a:p>
          <a:p>
            <a:pPr eaLnBrk="1" hangingPunct="1"/>
            <a:r>
              <a:rPr lang="en-US" dirty="0">
                <a:latin typeface="Times New Roman" pitchFamily="18" charset="0"/>
              </a:rPr>
              <a:t>Get them to complete the attendance sheet so you have a record of the names.</a:t>
            </a:r>
          </a:p>
          <a:p>
            <a:pPr eaLnBrk="1" hangingPunct="1"/>
            <a:r>
              <a:rPr lang="en-US" dirty="0">
                <a:latin typeface="Times New Roman" pitchFamily="18" charset="0"/>
              </a:rPr>
              <a:t>Ensure that you have your props and sample loads available to you.</a:t>
            </a:r>
          </a:p>
          <a:p>
            <a:pPr eaLnBrk="1" hangingPunct="1"/>
            <a:endParaRPr lang="en-US" dirty="0">
              <a:latin typeface="Times New Roman" pitchFamily="18" charset="0"/>
            </a:endParaRPr>
          </a:p>
          <a:p>
            <a:pPr eaLnBrk="1" hangingPunct="1"/>
            <a:endParaRPr lang="en-US" dirty="0">
              <a:latin typeface="Times New Roman" pitchFamily="18" charset="0"/>
            </a:endParaRPr>
          </a:p>
          <a:p>
            <a:pPr eaLnBrk="1" hangingPunct="1"/>
            <a:endParaRPr lang="en-US" dirty="0">
              <a:latin typeface="Times New Roman" pitchFamily="18" charset="0"/>
            </a:endParaRPr>
          </a:p>
          <a:p>
            <a:pPr eaLnBrk="1" hangingPunct="1"/>
            <a:endParaRPr lang="en-US" dirty="0">
              <a:latin typeface="Times New Roman" pitchFamily="18" charset="0"/>
            </a:endParaRPr>
          </a:p>
          <a:p>
            <a:pPr eaLnBrk="1" hangingPunct="1"/>
            <a:endParaRPr lang="en-US" dirty="0">
              <a:latin typeface="Times New Roman" pitchFamily="18" charset="0"/>
            </a:endParaRPr>
          </a:p>
        </p:txBody>
      </p:sp>
    </p:spTree>
    <p:extLst>
      <p:ext uri="{BB962C8B-B14F-4D97-AF65-F5344CB8AC3E}">
        <p14:creationId xmlns:p14="http://schemas.microsoft.com/office/powerpoint/2010/main" val="44840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1013782"/>
            <a:fld id="{F7B6B323-4C57-4893-BD11-698C314C21D9}" type="slidenum">
              <a:rPr lang="en-GB" smtClean="0"/>
              <a:pPr defTabSz="1013782"/>
              <a:t>17</a:t>
            </a:fld>
            <a:endParaRPr lang="en-GB"/>
          </a:p>
        </p:txBody>
      </p:sp>
      <p:sp>
        <p:nvSpPr>
          <p:cNvPr id="97283" name="Rectangle 2"/>
          <p:cNvSpPr>
            <a:spLocks noGrp="1" noRot="1" noChangeAspect="1" noChangeArrowheads="1" noTextEdit="1"/>
          </p:cNvSpPr>
          <p:nvPr>
            <p:ph type="sldImg"/>
          </p:nvPr>
        </p:nvSpPr>
        <p:spPr>
          <a:xfrm>
            <a:off x="931863" y="747713"/>
            <a:ext cx="5000625" cy="3751262"/>
          </a:xfrm>
          <a:solidFill>
            <a:srgbClr val="FFFFFF"/>
          </a:solidFill>
          <a:ln/>
        </p:spPr>
      </p:sp>
      <p:sp>
        <p:nvSpPr>
          <p:cNvPr id="97284" name="Rectangle 3"/>
          <p:cNvSpPr>
            <a:spLocks noGrp="1" noChangeArrowheads="1"/>
          </p:cNvSpPr>
          <p:nvPr>
            <p:ph type="body" idx="1"/>
          </p:nvPr>
        </p:nvSpPr>
        <p:spPr>
          <a:xfrm>
            <a:off x="915459" y="4748691"/>
            <a:ext cx="5035021" cy="4501510"/>
          </a:xfrm>
          <a:solidFill>
            <a:srgbClr val="FFFFFF"/>
          </a:solidFill>
          <a:ln>
            <a:solidFill>
              <a:srgbClr val="000000"/>
            </a:solidFill>
          </a:ln>
        </p:spPr>
        <p:txBody>
          <a:bodyPr/>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158346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solidFill>
                  <a:prstClr val="black"/>
                </a:solidFill>
                <a:latin typeface="Times New Roman" pitchFamily="18" charset="0"/>
              </a:rPr>
              <a:t>Safety Training for Abrasive Wheels</a:t>
            </a:r>
          </a:p>
        </p:txBody>
      </p:sp>
      <p:sp>
        <p:nvSpPr>
          <p:cNvPr id="74755" name="Rectangle 6"/>
          <p:cNvSpPr>
            <a:spLocks noGrp="1" noChangeArrowheads="1"/>
          </p:cNvSpPr>
          <p:nvPr>
            <p:ph type="ftr" sz="quarter" idx="4294967295"/>
          </p:nvPr>
        </p:nvSpPr>
        <p:spPr bwMode="auto">
          <a:xfrm>
            <a:off x="1" y="9668277"/>
            <a:ext cx="2991133" cy="300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075" tIns="49038" rIns="98075" bIns="49038" anchor="b">
            <a:spAutoFit/>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solidFill>
                  <a:prstClr val="black"/>
                </a:solidFill>
                <a:latin typeface="Times New Roman" pitchFamily="18" charset="0"/>
              </a:rPr>
              <a:t>STFAW.V02.A00 / July 2003</a:t>
            </a:r>
          </a:p>
        </p:txBody>
      </p:sp>
      <p:sp>
        <p:nvSpPr>
          <p:cNvPr id="7475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fld id="{A907810A-E714-4E49-942B-7A3603F9A1F3}" type="slidenum">
              <a:rPr lang="en-GB" altLang="en-US">
                <a:solidFill>
                  <a:prstClr val="black"/>
                </a:solidFill>
                <a:latin typeface="Times New Roman" pitchFamily="18" charset="0"/>
              </a:rPr>
              <a:pPr/>
              <a:t>20</a:t>
            </a:fld>
            <a:endParaRPr lang="en-GB" altLang="en-US">
              <a:solidFill>
                <a:prstClr val="black"/>
              </a:solidFill>
              <a:latin typeface="Times New Roman" pitchFamily="18" charset="0"/>
            </a:endParaRPr>
          </a:p>
        </p:txBody>
      </p:sp>
    </p:spTree>
    <p:extLst>
      <p:ext uri="{BB962C8B-B14F-4D97-AF65-F5344CB8AC3E}">
        <p14:creationId xmlns:p14="http://schemas.microsoft.com/office/powerpoint/2010/main" val="367908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defTabSz="1013782"/>
            <a:fld id="{252E1DD7-E100-4A7E-BEEC-11BBB731F11B}" type="slidenum">
              <a:rPr lang="en-GB" smtClean="0"/>
              <a:pPr defTabSz="1013782"/>
              <a:t>24</a:t>
            </a:fld>
            <a:endParaRPr lang="en-GB"/>
          </a:p>
        </p:txBody>
      </p:sp>
      <p:sp>
        <p:nvSpPr>
          <p:cNvPr id="107523" name="Rectangle 2"/>
          <p:cNvSpPr>
            <a:spLocks noGrp="1" noRot="1" noChangeAspect="1" noChangeArrowheads="1" noTextEdit="1"/>
          </p:cNvSpPr>
          <p:nvPr>
            <p:ph type="sldImg"/>
          </p:nvPr>
        </p:nvSpPr>
        <p:spPr>
          <a:xfrm>
            <a:off x="931863" y="747713"/>
            <a:ext cx="5000625" cy="3751262"/>
          </a:xfrm>
          <a:solidFill>
            <a:srgbClr val="FFFFFF"/>
          </a:solidFill>
          <a:ln/>
        </p:spPr>
      </p:sp>
      <p:sp>
        <p:nvSpPr>
          <p:cNvPr id="107524" name="Rectangle 3"/>
          <p:cNvSpPr>
            <a:spLocks noGrp="1" noChangeArrowheads="1"/>
          </p:cNvSpPr>
          <p:nvPr>
            <p:ph type="body" idx="1"/>
          </p:nvPr>
        </p:nvSpPr>
        <p:spPr>
          <a:xfrm>
            <a:off x="915459" y="4748691"/>
            <a:ext cx="5035021" cy="4501510"/>
          </a:xfrm>
          <a:solidFill>
            <a:srgbClr val="FFFFFF"/>
          </a:solidFill>
          <a:ln>
            <a:solidFill>
              <a:srgbClr val="000000"/>
            </a:solidFill>
          </a:ln>
        </p:spPr>
        <p:txBody>
          <a:bodyPr/>
          <a:lstStyle/>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3640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Safety Training for Abrasive Wheels</a:t>
            </a:r>
          </a:p>
        </p:txBody>
      </p:sp>
      <p:sp>
        <p:nvSpPr>
          <p:cNvPr id="89091" name="Rectangle 6"/>
          <p:cNvSpPr>
            <a:spLocks noGrp="1" noChangeArrowheads="1"/>
          </p:cNvSpPr>
          <p:nvPr>
            <p:ph type="ftr" sz="quarter" idx="4294967295"/>
          </p:nvPr>
        </p:nvSpPr>
        <p:spPr bwMode="auto">
          <a:xfrm>
            <a:off x="1" y="9668277"/>
            <a:ext cx="2991133" cy="300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075" tIns="49038" rIns="98075" bIns="49038" anchor="b">
            <a:spAutoFit/>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STFAW.V02.A00 / July 2003</a:t>
            </a:r>
          </a:p>
        </p:txBody>
      </p:sp>
      <p:sp>
        <p:nvSpPr>
          <p:cNvPr id="8909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fld id="{2C7E24BE-8182-4FF6-9B5B-3429F9683005}" type="slidenum">
              <a:rPr lang="en-GB" altLang="en-US">
                <a:latin typeface="Times New Roman" pitchFamily="18" charset="0"/>
              </a:rPr>
              <a:pPr/>
              <a:t>28</a:t>
            </a:fld>
            <a:endParaRPr lang="en-GB" altLang="en-US">
              <a:latin typeface="Times New Roman" pitchFamily="18" charset="0"/>
            </a:endParaRPr>
          </a:p>
        </p:txBody>
      </p:sp>
      <p:sp>
        <p:nvSpPr>
          <p:cNvPr id="89093" name="Rectangle 2"/>
          <p:cNvSpPr>
            <a:spLocks noGrp="1" noRot="1" noChangeAspect="1" noChangeArrowheads="1" noTextEdit="1"/>
          </p:cNvSpPr>
          <p:nvPr>
            <p:ph type="sldImg"/>
          </p:nvPr>
        </p:nvSpPr>
        <p:spPr>
          <a:xfrm>
            <a:off x="719138" y="546100"/>
            <a:ext cx="5448300" cy="4086225"/>
          </a:xfrm>
          <a:solidFill>
            <a:srgbClr val="FFFFFF"/>
          </a:solidFill>
          <a:ln/>
        </p:spPr>
      </p:sp>
      <p:sp>
        <p:nvSpPr>
          <p:cNvPr id="89094" name="Rectangle 3"/>
          <p:cNvSpPr>
            <a:spLocks noGrp="1" noChangeArrowheads="1"/>
          </p:cNvSpPr>
          <p:nvPr>
            <p:ph type="body" idx="1"/>
          </p:nvPr>
        </p:nvSpPr>
        <p:spPr>
          <a:xfrm>
            <a:off x="839170" y="4749086"/>
            <a:ext cx="5265476" cy="4499134"/>
          </a:xfrm>
          <a:solidFill>
            <a:srgbClr val="FFFFFF"/>
          </a:solidFill>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b="1" dirty="0">
                <a:latin typeface="Arial" pitchFamily="34" charset="0"/>
              </a:rPr>
              <a:t>BOUNCING IN THE CUT:</a:t>
            </a:r>
            <a:r>
              <a:rPr lang="en-GB" altLang="en-US" dirty="0">
                <a:latin typeface="Arial" pitchFamily="34" charset="0"/>
              </a:rPr>
              <a:t> </a:t>
            </a:r>
          </a:p>
          <a:p>
            <a:endParaRPr lang="en-GB" altLang="en-US" dirty="0">
              <a:latin typeface="Arial" pitchFamily="34" charset="0"/>
            </a:endParaRPr>
          </a:p>
          <a:p>
            <a:r>
              <a:rPr lang="en-GB" altLang="en-US" dirty="0">
                <a:latin typeface="Arial" pitchFamily="34" charset="0"/>
              </a:rPr>
              <a:t>This condition is identified by a ragged and exposed fibreglass surrounding the wheel circumference.</a:t>
            </a:r>
          </a:p>
          <a:p>
            <a:endParaRPr lang="en-GB" altLang="en-US" dirty="0">
              <a:latin typeface="Arial" pitchFamily="34" charset="0"/>
            </a:endParaRPr>
          </a:p>
          <a:p>
            <a:r>
              <a:rPr lang="en-GB" altLang="en-US" dirty="0">
                <a:latin typeface="Arial" pitchFamily="34" charset="0"/>
              </a:rPr>
              <a:t>Possible cause of failure:</a:t>
            </a:r>
          </a:p>
          <a:p>
            <a:endParaRPr lang="en-GB" altLang="en-US" dirty="0">
              <a:latin typeface="Arial" pitchFamily="34" charset="0"/>
            </a:endParaRPr>
          </a:p>
          <a:p>
            <a:r>
              <a:rPr lang="en-GB" altLang="en-US" dirty="0">
                <a:latin typeface="Arial" pitchFamily="34" charset="0"/>
              </a:rPr>
              <a:t>A) Insufficient clamping of application</a:t>
            </a:r>
          </a:p>
          <a:p>
            <a:r>
              <a:rPr lang="en-GB" altLang="en-US" dirty="0">
                <a:latin typeface="Arial" pitchFamily="34" charset="0"/>
              </a:rPr>
              <a:t>B) Incorrect product grade application</a:t>
            </a:r>
          </a:p>
          <a:p>
            <a:r>
              <a:rPr lang="en-GB" altLang="en-US" dirty="0">
                <a:latin typeface="Arial" pitchFamily="34" charset="0"/>
              </a:rPr>
              <a:t>C) Anti-vibration pads or bearing worn on machine</a:t>
            </a:r>
          </a:p>
          <a:p>
            <a:r>
              <a:rPr lang="en-GB" altLang="en-US" dirty="0">
                <a:latin typeface="Arial" pitchFamily="34" charset="0"/>
              </a:rPr>
              <a:t>D) Oversize wheel bore</a:t>
            </a:r>
          </a:p>
        </p:txBody>
      </p:sp>
    </p:spTree>
    <p:extLst>
      <p:ext uri="{BB962C8B-B14F-4D97-AF65-F5344CB8AC3E}">
        <p14:creationId xmlns:p14="http://schemas.microsoft.com/office/powerpoint/2010/main" val="295887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Safety Training for Abrasive Wheels</a:t>
            </a:r>
          </a:p>
        </p:txBody>
      </p:sp>
      <p:sp>
        <p:nvSpPr>
          <p:cNvPr id="90115" name="Rectangle 6"/>
          <p:cNvSpPr>
            <a:spLocks noGrp="1" noChangeArrowheads="1"/>
          </p:cNvSpPr>
          <p:nvPr>
            <p:ph type="ftr" sz="quarter" idx="4294967295"/>
          </p:nvPr>
        </p:nvSpPr>
        <p:spPr bwMode="auto">
          <a:xfrm>
            <a:off x="1" y="9668277"/>
            <a:ext cx="2991133" cy="300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075" tIns="49038" rIns="98075" bIns="49038" anchor="b">
            <a:spAutoFit/>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STFAW.V02.A00 / July 2003</a:t>
            </a:r>
          </a:p>
        </p:txBody>
      </p:sp>
      <p:sp>
        <p:nvSpPr>
          <p:cNvPr id="9011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fld id="{A41518DE-05A1-4496-A972-C8D87AF5F6AD}" type="slidenum">
              <a:rPr lang="en-GB" altLang="en-US">
                <a:latin typeface="Times New Roman" pitchFamily="18" charset="0"/>
              </a:rPr>
              <a:pPr/>
              <a:t>29</a:t>
            </a:fld>
            <a:endParaRPr lang="en-GB" altLang="en-US">
              <a:latin typeface="Times New Roman" pitchFamily="18" charset="0"/>
            </a:endParaRPr>
          </a:p>
        </p:txBody>
      </p:sp>
      <p:sp>
        <p:nvSpPr>
          <p:cNvPr id="90117" name="Rectangle 2"/>
          <p:cNvSpPr>
            <a:spLocks noGrp="1" noRot="1" noChangeAspect="1" noChangeArrowheads="1" noTextEdit="1"/>
          </p:cNvSpPr>
          <p:nvPr>
            <p:ph type="sldImg"/>
          </p:nvPr>
        </p:nvSpPr>
        <p:spPr>
          <a:xfrm>
            <a:off x="719138" y="546100"/>
            <a:ext cx="5448300" cy="4086225"/>
          </a:xfrm>
          <a:solidFill>
            <a:srgbClr val="FFFFFF"/>
          </a:solidFill>
          <a:ln/>
        </p:spPr>
      </p:sp>
      <p:sp>
        <p:nvSpPr>
          <p:cNvPr id="90118" name="Rectangle 3"/>
          <p:cNvSpPr>
            <a:spLocks noGrp="1" noChangeArrowheads="1"/>
          </p:cNvSpPr>
          <p:nvPr>
            <p:ph type="body" idx="1"/>
          </p:nvPr>
        </p:nvSpPr>
        <p:spPr>
          <a:xfrm>
            <a:off x="839170" y="4749086"/>
            <a:ext cx="5265476" cy="4499134"/>
          </a:xfrm>
          <a:solidFill>
            <a:srgbClr val="FFFFFF"/>
          </a:solidFill>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b="1" dirty="0">
                <a:latin typeface="Arial" pitchFamily="34" charset="0"/>
              </a:rPr>
              <a:t>TORN CENTRE BORE:</a:t>
            </a:r>
            <a:endParaRPr lang="en-GB" altLang="en-US" dirty="0">
              <a:latin typeface="Arial" pitchFamily="34" charset="0"/>
            </a:endParaRPr>
          </a:p>
          <a:p>
            <a:endParaRPr lang="en-GB" altLang="en-US" dirty="0">
              <a:latin typeface="Arial" pitchFamily="34" charset="0"/>
            </a:endParaRPr>
          </a:p>
          <a:p>
            <a:r>
              <a:rPr lang="en-GB" altLang="en-US" dirty="0">
                <a:latin typeface="Arial" pitchFamily="34" charset="0"/>
              </a:rPr>
              <a:t>A ragged or torn bore hole identifies this condition. In some cases this is accompanied by a circular score pattern to the wheel face caused by the free spinning of the machine wheel clamping flange</a:t>
            </a:r>
          </a:p>
          <a:p>
            <a:endParaRPr lang="en-GB" altLang="en-US" dirty="0">
              <a:latin typeface="Arial" pitchFamily="34" charset="0"/>
            </a:endParaRPr>
          </a:p>
          <a:p>
            <a:r>
              <a:rPr lang="en-GB" altLang="en-US" dirty="0">
                <a:latin typeface="Arial" pitchFamily="34" charset="0"/>
              </a:rPr>
              <a:t>Possible causes of the failure:</a:t>
            </a:r>
          </a:p>
          <a:p>
            <a:endParaRPr lang="en-GB" altLang="en-US" dirty="0">
              <a:latin typeface="Arial" pitchFamily="34" charset="0"/>
            </a:endParaRPr>
          </a:p>
          <a:p>
            <a:r>
              <a:rPr lang="en-GB" altLang="en-US" dirty="0">
                <a:latin typeface="Arial" pitchFamily="34" charset="0"/>
              </a:rPr>
              <a:t>A) Clamping flange not reversed for use with thick or thin wheels 9”/230mmm or below</a:t>
            </a:r>
          </a:p>
          <a:p>
            <a:r>
              <a:rPr lang="en-GB" altLang="en-US" dirty="0">
                <a:latin typeface="Arial" pitchFamily="34" charset="0"/>
              </a:rPr>
              <a:t>B) Insufficient tightening of the wheel clamping flange</a:t>
            </a:r>
          </a:p>
          <a:p>
            <a:r>
              <a:rPr lang="en-GB" altLang="en-US" dirty="0">
                <a:latin typeface="Arial" pitchFamily="34" charset="0"/>
              </a:rPr>
              <a:t>C) Incorrect clamping flange arrangement</a:t>
            </a:r>
          </a:p>
          <a:p>
            <a:r>
              <a:rPr lang="en-GB" altLang="en-US" dirty="0">
                <a:latin typeface="Arial" pitchFamily="34" charset="0"/>
              </a:rPr>
              <a:t>D) Incorrect wheel bore size</a:t>
            </a:r>
          </a:p>
        </p:txBody>
      </p:sp>
    </p:spTree>
    <p:extLst>
      <p:ext uri="{BB962C8B-B14F-4D97-AF65-F5344CB8AC3E}">
        <p14:creationId xmlns:p14="http://schemas.microsoft.com/office/powerpoint/2010/main" val="1971511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Safety Training for Abrasive Wheels</a:t>
            </a:r>
          </a:p>
        </p:txBody>
      </p:sp>
      <p:sp>
        <p:nvSpPr>
          <p:cNvPr id="91139" name="Rectangle 6"/>
          <p:cNvSpPr>
            <a:spLocks noGrp="1" noChangeArrowheads="1"/>
          </p:cNvSpPr>
          <p:nvPr>
            <p:ph type="ftr" sz="quarter" idx="4294967295"/>
          </p:nvPr>
        </p:nvSpPr>
        <p:spPr bwMode="auto">
          <a:xfrm>
            <a:off x="1" y="9668277"/>
            <a:ext cx="2991133" cy="300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075" tIns="49038" rIns="98075" bIns="49038" anchor="b">
            <a:spAutoFit/>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STFAW.V02.A00 / July 2003</a:t>
            </a:r>
          </a:p>
        </p:txBody>
      </p:sp>
      <p:sp>
        <p:nvSpPr>
          <p:cNvPr id="9114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fld id="{8383D887-BE81-45D9-90C4-4ABEE9DF8924}" type="slidenum">
              <a:rPr lang="en-GB" altLang="en-US">
                <a:latin typeface="Times New Roman" pitchFamily="18" charset="0"/>
              </a:rPr>
              <a:pPr/>
              <a:t>30</a:t>
            </a:fld>
            <a:endParaRPr lang="en-GB" altLang="en-US">
              <a:latin typeface="Times New Roman" pitchFamily="18" charset="0"/>
            </a:endParaRPr>
          </a:p>
        </p:txBody>
      </p:sp>
      <p:sp>
        <p:nvSpPr>
          <p:cNvPr id="91141" name="Rectangle 2"/>
          <p:cNvSpPr>
            <a:spLocks noGrp="1" noRot="1" noChangeAspect="1" noChangeArrowheads="1" noTextEdit="1"/>
          </p:cNvSpPr>
          <p:nvPr>
            <p:ph type="sldImg"/>
          </p:nvPr>
        </p:nvSpPr>
        <p:spPr>
          <a:xfrm>
            <a:off x="719138" y="546100"/>
            <a:ext cx="5448300" cy="4086225"/>
          </a:xfrm>
          <a:solidFill>
            <a:srgbClr val="FFFFFF"/>
          </a:solidFill>
          <a:ln/>
        </p:spPr>
      </p:sp>
      <p:sp>
        <p:nvSpPr>
          <p:cNvPr id="91142" name="Rectangle 3"/>
          <p:cNvSpPr>
            <a:spLocks noGrp="1" noChangeArrowheads="1"/>
          </p:cNvSpPr>
          <p:nvPr>
            <p:ph type="body" idx="1"/>
          </p:nvPr>
        </p:nvSpPr>
        <p:spPr>
          <a:xfrm>
            <a:off x="839170" y="4749086"/>
            <a:ext cx="5265476" cy="4499134"/>
          </a:xfrm>
          <a:solidFill>
            <a:srgbClr val="FFFFFF"/>
          </a:solidFill>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b="1" dirty="0">
                <a:latin typeface="Arial" pitchFamily="34" charset="0"/>
              </a:rPr>
              <a:t>SNAGGING IN THE CUT</a:t>
            </a:r>
            <a:endParaRPr lang="en-GB" altLang="en-US" dirty="0">
              <a:latin typeface="Arial" pitchFamily="34" charset="0"/>
            </a:endParaRPr>
          </a:p>
          <a:p>
            <a:endParaRPr lang="en-GB" altLang="en-US" dirty="0">
              <a:latin typeface="Arial" pitchFamily="34" charset="0"/>
            </a:endParaRPr>
          </a:p>
          <a:p>
            <a:r>
              <a:rPr lang="en-GB" altLang="en-US" dirty="0">
                <a:latin typeface="Arial" pitchFamily="34" charset="0"/>
              </a:rPr>
              <a:t>This condition is identified by a ‘V’ or ‘L’ shaped fragment loss from the wheel circumference.</a:t>
            </a:r>
          </a:p>
          <a:p>
            <a:r>
              <a:rPr lang="en-GB" altLang="en-US" dirty="0">
                <a:latin typeface="Arial" pitchFamily="34" charset="0"/>
              </a:rPr>
              <a:t>The cutting material must be supported or positioned so that the section being removed falls away and does not collapse on the wheel.</a:t>
            </a:r>
          </a:p>
          <a:p>
            <a:r>
              <a:rPr lang="en-GB" altLang="en-US" dirty="0">
                <a:latin typeface="Arial" pitchFamily="34" charset="0"/>
              </a:rPr>
              <a:t>Apply a steady cutting momentum keeping the wheel straight</a:t>
            </a:r>
          </a:p>
          <a:p>
            <a:endParaRPr lang="en-GB" altLang="en-US" dirty="0">
              <a:latin typeface="Arial" pitchFamily="34" charset="0"/>
            </a:endParaRPr>
          </a:p>
          <a:p>
            <a:r>
              <a:rPr lang="en-GB" altLang="en-US" dirty="0">
                <a:latin typeface="Arial" pitchFamily="34" charset="0"/>
              </a:rPr>
              <a:t>Possible causes of failure:</a:t>
            </a:r>
          </a:p>
          <a:p>
            <a:endParaRPr lang="en-GB" altLang="en-US" dirty="0">
              <a:latin typeface="Arial" pitchFamily="34" charset="0"/>
            </a:endParaRPr>
          </a:p>
          <a:p>
            <a:r>
              <a:rPr lang="en-GB" altLang="en-US" dirty="0">
                <a:latin typeface="Arial" pitchFamily="34" charset="0"/>
              </a:rPr>
              <a:t>A) Insufficient clamping of application</a:t>
            </a:r>
          </a:p>
          <a:p>
            <a:r>
              <a:rPr lang="en-GB" altLang="en-US" dirty="0">
                <a:latin typeface="Arial" pitchFamily="34" charset="0"/>
              </a:rPr>
              <a:t>B) Loss of cutting momentum</a:t>
            </a:r>
          </a:p>
          <a:p>
            <a:r>
              <a:rPr lang="en-GB" altLang="en-US" dirty="0">
                <a:latin typeface="Arial" pitchFamily="34" charset="0"/>
              </a:rPr>
              <a:t>C) Excessive pressure applied</a:t>
            </a:r>
          </a:p>
          <a:p>
            <a:r>
              <a:rPr lang="en-GB" altLang="en-US" dirty="0">
                <a:latin typeface="Arial" pitchFamily="34" charset="0"/>
              </a:rPr>
              <a:t>D) Lateral movement within the cut</a:t>
            </a:r>
          </a:p>
        </p:txBody>
      </p:sp>
    </p:spTree>
    <p:extLst>
      <p:ext uri="{BB962C8B-B14F-4D97-AF65-F5344CB8AC3E}">
        <p14:creationId xmlns:p14="http://schemas.microsoft.com/office/powerpoint/2010/main" val="228471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Safety Training for Abrasive Wheels</a:t>
            </a:r>
          </a:p>
        </p:txBody>
      </p:sp>
      <p:sp>
        <p:nvSpPr>
          <p:cNvPr id="92163" name="Rectangle 6"/>
          <p:cNvSpPr>
            <a:spLocks noGrp="1" noChangeArrowheads="1"/>
          </p:cNvSpPr>
          <p:nvPr>
            <p:ph type="ftr" sz="quarter" idx="4294967295"/>
          </p:nvPr>
        </p:nvSpPr>
        <p:spPr bwMode="auto">
          <a:xfrm>
            <a:off x="1" y="9668277"/>
            <a:ext cx="2991133" cy="300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075" tIns="49038" rIns="98075" bIns="49038" anchor="b">
            <a:spAutoFit/>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STFAW.V02.A00 / July 2003</a:t>
            </a:r>
          </a:p>
        </p:txBody>
      </p:sp>
      <p:sp>
        <p:nvSpPr>
          <p:cNvPr id="9216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fld id="{0B3AA33A-639E-4C2C-97FE-E6084001F1C9}" type="slidenum">
              <a:rPr lang="en-GB" altLang="en-US">
                <a:latin typeface="Times New Roman" pitchFamily="18" charset="0"/>
              </a:rPr>
              <a:pPr/>
              <a:t>31</a:t>
            </a:fld>
            <a:endParaRPr lang="en-GB" altLang="en-US">
              <a:latin typeface="Times New Roman" pitchFamily="18" charset="0"/>
            </a:endParaRPr>
          </a:p>
        </p:txBody>
      </p:sp>
      <p:sp>
        <p:nvSpPr>
          <p:cNvPr id="92165" name="Rectangle 2"/>
          <p:cNvSpPr>
            <a:spLocks noGrp="1" noRot="1" noChangeAspect="1" noChangeArrowheads="1" noTextEdit="1"/>
          </p:cNvSpPr>
          <p:nvPr>
            <p:ph type="sldImg"/>
          </p:nvPr>
        </p:nvSpPr>
        <p:spPr>
          <a:xfrm>
            <a:off x="719138" y="546100"/>
            <a:ext cx="5448300" cy="4086225"/>
          </a:xfrm>
          <a:solidFill>
            <a:srgbClr val="FFFFFF"/>
          </a:solidFill>
          <a:ln/>
        </p:spPr>
      </p:sp>
      <p:sp>
        <p:nvSpPr>
          <p:cNvPr id="92166" name="Rectangle 3"/>
          <p:cNvSpPr>
            <a:spLocks noGrp="1" noChangeArrowheads="1"/>
          </p:cNvSpPr>
          <p:nvPr>
            <p:ph type="body" idx="1"/>
          </p:nvPr>
        </p:nvSpPr>
        <p:spPr>
          <a:xfrm>
            <a:off x="839170" y="4749086"/>
            <a:ext cx="5265476" cy="4499134"/>
          </a:xfrm>
          <a:solidFill>
            <a:srgbClr val="FFFFFF"/>
          </a:solidFill>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b="1">
                <a:latin typeface="Arial" pitchFamily="34" charset="0"/>
              </a:rPr>
              <a:t>GLAZING</a:t>
            </a:r>
            <a:endParaRPr lang="en-GB" altLang="en-US">
              <a:latin typeface="Arial" pitchFamily="34" charset="0"/>
            </a:endParaRPr>
          </a:p>
          <a:p>
            <a:r>
              <a:rPr lang="en-GB" altLang="en-US">
                <a:latin typeface="Arial" pitchFamily="34" charset="0"/>
              </a:rPr>
              <a:t>This condition is identified by a band of glazing around the wheel edge; this is normally caused by an excessive build up of heat. Fragment loss may also occur due to a thermal breakdown of the resin bond.</a:t>
            </a:r>
          </a:p>
          <a:p>
            <a:endParaRPr lang="en-GB" altLang="en-US">
              <a:latin typeface="Arial" pitchFamily="34" charset="0"/>
            </a:endParaRPr>
          </a:p>
          <a:p>
            <a:r>
              <a:rPr lang="en-GB" altLang="en-US">
                <a:latin typeface="Arial" pitchFamily="34" charset="0"/>
              </a:rPr>
              <a:t>Possible causes of failure:</a:t>
            </a:r>
          </a:p>
          <a:p>
            <a:endParaRPr lang="en-GB" altLang="en-US">
              <a:latin typeface="Arial" pitchFamily="34" charset="0"/>
            </a:endParaRPr>
          </a:p>
          <a:p>
            <a:r>
              <a:rPr lang="en-GB" altLang="en-US">
                <a:latin typeface="Arial" pitchFamily="34" charset="0"/>
              </a:rPr>
              <a:t>A) Incorrect product grade selection</a:t>
            </a:r>
          </a:p>
          <a:p>
            <a:r>
              <a:rPr lang="en-GB" altLang="en-US">
                <a:latin typeface="Arial" pitchFamily="34" charset="0"/>
              </a:rPr>
              <a:t>B) Excessive or insufficient pressure applied</a:t>
            </a:r>
          </a:p>
          <a:p>
            <a:r>
              <a:rPr lang="en-GB" altLang="en-US">
                <a:latin typeface="Arial" pitchFamily="34" charset="0"/>
              </a:rPr>
              <a:t>C) Machine RPM too slow</a:t>
            </a:r>
          </a:p>
        </p:txBody>
      </p:sp>
    </p:spTree>
    <p:extLst>
      <p:ext uri="{BB962C8B-B14F-4D97-AF65-F5344CB8AC3E}">
        <p14:creationId xmlns:p14="http://schemas.microsoft.com/office/powerpoint/2010/main" val="398281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Safety Training for Abrasive Wheels</a:t>
            </a:r>
          </a:p>
        </p:txBody>
      </p:sp>
      <p:sp>
        <p:nvSpPr>
          <p:cNvPr id="93187" name="Rectangle 6"/>
          <p:cNvSpPr>
            <a:spLocks noGrp="1" noChangeArrowheads="1"/>
          </p:cNvSpPr>
          <p:nvPr>
            <p:ph type="ftr" sz="quarter" idx="4294967295"/>
          </p:nvPr>
        </p:nvSpPr>
        <p:spPr bwMode="auto">
          <a:xfrm>
            <a:off x="1" y="9668277"/>
            <a:ext cx="2991133" cy="300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075" tIns="49038" rIns="98075" bIns="49038" anchor="b">
            <a:spAutoFit/>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STFAW.V02.A00 / July 2003</a:t>
            </a:r>
          </a:p>
        </p:txBody>
      </p:sp>
      <p:sp>
        <p:nvSpPr>
          <p:cNvPr id="9318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fld id="{2227C3BA-9BA9-48D6-BBFD-6A43BE006B5A}" type="slidenum">
              <a:rPr lang="en-GB" altLang="en-US">
                <a:latin typeface="Times New Roman" pitchFamily="18" charset="0"/>
              </a:rPr>
              <a:pPr/>
              <a:t>32</a:t>
            </a:fld>
            <a:endParaRPr lang="en-GB" altLang="en-US">
              <a:latin typeface="Times New Roman" pitchFamily="18" charset="0"/>
            </a:endParaRPr>
          </a:p>
        </p:txBody>
      </p:sp>
      <p:sp>
        <p:nvSpPr>
          <p:cNvPr id="93189" name="Rectangle 2"/>
          <p:cNvSpPr>
            <a:spLocks noGrp="1" noRot="1" noChangeAspect="1" noChangeArrowheads="1" noTextEdit="1"/>
          </p:cNvSpPr>
          <p:nvPr>
            <p:ph type="sldImg"/>
          </p:nvPr>
        </p:nvSpPr>
        <p:spPr>
          <a:xfrm>
            <a:off x="719138" y="546100"/>
            <a:ext cx="5448300" cy="4086225"/>
          </a:xfrm>
          <a:solidFill>
            <a:srgbClr val="FFFFFF"/>
          </a:solidFill>
          <a:ln/>
        </p:spPr>
      </p:sp>
      <p:sp>
        <p:nvSpPr>
          <p:cNvPr id="93190" name="Rectangle 3"/>
          <p:cNvSpPr>
            <a:spLocks noGrp="1" noChangeArrowheads="1"/>
          </p:cNvSpPr>
          <p:nvPr>
            <p:ph type="body" idx="1"/>
          </p:nvPr>
        </p:nvSpPr>
        <p:spPr>
          <a:xfrm>
            <a:off x="839170" y="4749086"/>
            <a:ext cx="5265476" cy="4499134"/>
          </a:xfrm>
          <a:solidFill>
            <a:srgbClr val="FFFFFF"/>
          </a:solidFill>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sz="900" b="1" dirty="0">
                <a:latin typeface="Arial" pitchFamily="34" charset="0"/>
              </a:rPr>
              <a:t>BACK CHIPPING</a:t>
            </a:r>
            <a:r>
              <a:rPr lang="en-GB" altLang="en-US" sz="900" dirty="0">
                <a:latin typeface="Arial" pitchFamily="34" charset="0"/>
              </a:rPr>
              <a:t> Also known as ‘Straw Hatting’ and ‘</a:t>
            </a:r>
            <a:r>
              <a:rPr lang="en-GB" altLang="en-US" sz="900" dirty="0" err="1">
                <a:latin typeface="Arial" pitchFamily="34" charset="0"/>
              </a:rPr>
              <a:t>Spalling</a:t>
            </a:r>
            <a:r>
              <a:rPr lang="en-GB" altLang="en-US" sz="900" dirty="0">
                <a:latin typeface="Arial" pitchFamily="34" charset="0"/>
              </a:rPr>
              <a:t>’. </a:t>
            </a:r>
          </a:p>
          <a:p>
            <a:endParaRPr lang="en-GB" altLang="en-US" sz="900" dirty="0">
              <a:latin typeface="Arial" pitchFamily="34" charset="0"/>
            </a:endParaRPr>
          </a:p>
          <a:p>
            <a:r>
              <a:rPr lang="en-GB" altLang="en-US" sz="900" dirty="0">
                <a:latin typeface="Arial" pitchFamily="34" charset="0"/>
              </a:rPr>
              <a:t>This condition is identified by a continuous fragment loss around the wheel circumference, exposing the back fibreglass reinforcement.</a:t>
            </a:r>
          </a:p>
          <a:p>
            <a:endParaRPr lang="en-GB" altLang="en-US" sz="900" dirty="0">
              <a:latin typeface="Arial" pitchFamily="34" charset="0"/>
            </a:endParaRPr>
          </a:p>
          <a:p>
            <a:r>
              <a:rPr lang="en-GB" altLang="en-US" sz="900" dirty="0">
                <a:latin typeface="Arial" pitchFamily="34" charset="0"/>
              </a:rPr>
              <a:t>Possible causes of failure:</a:t>
            </a:r>
          </a:p>
          <a:p>
            <a:endParaRPr lang="en-GB" altLang="en-US" sz="900" dirty="0">
              <a:latin typeface="Arial" pitchFamily="34" charset="0"/>
            </a:endParaRPr>
          </a:p>
          <a:p>
            <a:r>
              <a:rPr lang="en-GB" altLang="en-US" sz="900" dirty="0">
                <a:latin typeface="Arial" pitchFamily="34" charset="0"/>
              </a:rPr>
              <a:t>A) grinding below the recommended angle</a:t>
            </a:r>
          </a:p>
          <a:p>
            <a:r>
              <a:rPr lang="en-GB" altLang="en-US" sz="900" dirty="0">
                <a:latin typeface="Arial" pitchFamily="34" charset="0"/>
              </a:rPr>
              <a:t>B) Excessive vibration i.e. application insecure or worn machine bearings.</a:t>
            </a:r>
          </a:p>
        </p:txBody>
      </p:sp>
    </p:spTree>
    <p:extLst>
      <p:ext uri="{BB962C8B-B14F-4D97-AF65-F5344CB8AC3E}">
        <p14:creationId xmlns:p14="http://schemas.microsoft.com/office/powerpoint/2010/main" val="3800705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Safety Training for Abrasive Wheels</a:t>
            </a:r>
          </a:p>
        </p:txBody>
      </p:sp>
      <p:sp>
        <p:nvSpPr>
          <p:cNvPr id="94211" name="Rectangle 6"/>
          <p:cNvSpPr>
            <a:spLocks noGrp="1" noChangeArrowheads="1"/>
          </p:cNvSpPr>
          <p:nvPr>
            <p:ph type="ftr" sz="quarter" idx="4294967295"/>
          </p:nvPr>
        </p:nvSpPr>
        <p:spPr bwMode="auto">
          <a:xfrm>
            <a:off x="1" y="9668277"/>
            <a:ext cx="2991133" cy="300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075" tIns="49038" rIns="98075" bIns="49038" anchor="b">
            <a:spAutoFit/>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STFAW.V02.A00 / July 2003</a:t>
            </a:r>
          </a:p>
        </p:txBody>
      </p:sp>
      <p:sp>
        <p:nvSpPr>
          <p:cNvPr id="9421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fld id="{25052BDB-763E-40A6-A5CD-AC4D495E721F}" type="slidenum">
              <a:rPr lang="en-GB" altLang="en-US">
                <a:latin typeface="Times New Roman" pitchFamily="18" charset="0"/>
              </a:rPr>
              <a:pPr/>
              <a:t>33</a:t>
            </a:fld>
            <a:endParaRPr lang="en-GB" altLang="en-US">
              <a:latin typeface="Times New Roman" pitchFamily="18" charset="0"/>
            </a:endParaRPr>
          </a:p>
        </p:txBody>
      </p:sp>
      <p:sp>
        <p:nvSpPr>
          <p:cNvPr id="94213" name="Rectangle 2"/>
          <p:cNvSpPr>
            <a:spLocks noGrp="1" noRot="1" noChangeAspect="1" noChangeArrowheads="1" noTextEdit="1"/>
          </p:cNvSpPr>
          <p:nvPr>
            <p:ph type="sldImg"/>
          </p:nvPr>
        </p:nvSpPr>
        <p:spPr>
          <a:xfrm>
            <a:off x="719138" y="546100"/>
            <a:ext cx="5448300" cy="4086225"/>
          </a:xfrm>
          <a:solidFill>
            <a:srgbClr val="FFFFFF"/>
          </a:solidFill>
          <a:ln/>
        </p:spPr>
      </p:sp>
      <p:sp>
        <p:nvSpPr>
          <p:cNvPr id="94214" name="Rectangle 3"/>
          <p:cNvSpPr>
            <a:spLocks noGrp="1" noChangeArrowheads="1"/>
          </p:cNvSpPr>
          <p:nvPr>
            <p:ph type="body" idx="1"/>
          </p:nvPr>
        </p:nvSpPr>
        <p:spPr>
          <a:xfrm>
            <a:off x="839170" y="4749086"/>
            <a:ext cx="5265476" cy="4499134"/>
          </a:xfrm>
          <a:solidFill>
            <a:srgbClr val="FFFFFF"/>
          </a:solidFill>
          <a:ln w="9525"/>
          <a:extLs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sz="900" b="1" dirty="0">
                <a:latin typeface="Arial" pitchFamily="34" charset="0"/>
              </a:rPr>
              <a:t>EXCESSIVE FACIAL WEAR TO REINFORCEMENT</a:t>
            </a:r>
            <a:endParaRPr lang="en-GB" altLang="en-US" sz="900" dirty="0">
              <a:latin typeface="Arial" pitchFamily="34" charset="0"/>
            </a:endParaRPr>
          </a:p>
          <a:p>
            <a:endParaRPr lang="en-GB" altLang="en-US" sz="900" dirty="0">
              <a:latin typeface="Arial" pitchFamily="34" charset="0"/>
            </a:endParaRPr>
          </a:p>
          <a:p>
            <a:r>
              <a:rPr lang="en-GB" altLang="en-US" sz="900" dirty="0">
                <a:latin typeface="Arial" pitchFamily="34" charset="0"/>
              </a:rPr>
              <a:t>This condition is identified by excessive wear to the side wall fibreglass reinforcements, either across the entire face or in patches. In most cases this is caused by cutting soft abrasive materials e.g. sandstone, </a:t>
            </a:r>
            <a:r>
              <a:rPr lang="en-GB" altLang="en-US" sz="900" dirty="0" err="1">
                <a:latin typeface="Arial" pitchFamily="34" charset="0"/>
              </a:rPr>
              <a:t>Thermalite</a:t>
            </a:r>
            <a:r>
              <a:rPr lang="en-GB" altLang="en-US" sz="900" dirty="0">
                <a:latin typeface="Arial" pitchFamily="34" charset="0"/>
              </a:rPr>
              <a:t> building blocks.</a:t>
            </a:r>
          </a:p>
          <a:p>
            <a:r>
              <a:rPr lang="en-GB" altLang="en-US" sz="900" dirty="0">
                <a:latin typeface="Arial" pitchFamily="34" charset="0"/>
              </a:rPr>
              <a:t>(A diamond blade is better suited for cutting these soft abrasive materials)</a:t>
            </a:r>
          </a:p>
          <a:p>
            <a:endParaRPr lang="en-GB" altLang="en-US" sz="900" dirty="0">
              <a:latin typeface="Arial" pitchFamily="34" charset="0"/>
            </a:endParaRPr>
          </a:p>
          <a:p>
            <a:r>
              <a:rPr lang="en-GB" altLang="en-US" sz="900" dirty="0">
                <a:latin typeface="Arial" pitchFamily="34" charset="0"/>
              </a:rPr>
              <a:t>Possible causes of failure:</a:t>
            </a:r>
          </a:p>
          <a:p>
            <a:endParaRPr lang="en-GB" altLang="en-US" sz="900" dirty="0">
              <a:latin typeface="Arial" pitchFamily="34" charset="0"/>
            </a:endParaRPr>
          </a:p>
          <a:p>
            <a:r>
              <a:rPr lang="en-GB" altLang="en-US" sz="900" dirty="0">
                <a:latin typeface="Arial" pitchFamily="34" charset="0"/>
              </a:rPr>
              <a:t>A) Cutting soft materials</a:t>
            </a:r>
          </a:p>
          <a:p>
            <a:r>
              <a:rPr lang="en-GB" altLang="en-US" sz="900" dirty="0">
                <a:latin typeface="Arial" pitchFamily="34" charset="0"/>
              </a:rPr>
              <a:t>B) Using the face of the wheel to clean or smooth the material</a:t>
            </a:r>
          </a:p>
          <a:p>
            <a:r>
              <a:rPr lang="en-GB" altLang="en-US" sz="900" dirty="0">
                <a:latin typeface="Arial" pitchFamily="34" charset="0"/>
              </a:rPr>
              <a:t>C) Excessive side or lateral pressure within the cut </a:t>
            </a:r>
          </a:p>
          <a:p>
            <a:endParaRPr lang="en-GB" altLang="en-US" sz="900" dirty="0">
              <a:latin typeface="Arial" pitchFamily="34" charset="0"/>
            </a:endParaRPr>
          </a:p>
          <a:p>
            <a:endParaRPr lang="en-GB" altLang="en-US" sz="900" dirty="0">
              <a:latin typeface="Arial" pitchFamily="34" charset="0"/>
            </a:endParaRPr>
          </a:p>
        </p:txBody>
      </p:sp>
    </p:spTree>
    <p:extLst>
      <p:ext uri="{BB962C8B-B14F-4D97-AF65-F5344CB8AC3E}">
        <p14:creationId xmlns:p14="http://schemas.microsoft.com/office/powerpoint/2010/main" val="736879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IE" dirty="0">
                <a:latin typeface="Times New Roman" pitchFamily="18" charset="0"/>
              </a:rPr>
              <a:t>The aim of this module is to</a:t>
            </a:r>
            <a:r>
              <a:rPr lang="en-IE" baseline="0" dirty="0">
                <a:latin typeface="Times New Roman" pitchFamily="18" charset="0"/>
              </a:rPr>
              <a:t> inspect &amp; select an abrasive wheel</a:t>
            </a:r>
            <a:endParaRPr lang="en-IE" dirty="0">
              <a:latin typeface="Times New Roman" pitchFamily="18" charset="0"/>
            </a:endParaRPr>
          </a:p>
        </p:txBody>
      </p:sp>
      <p:sp>
        <p:nvSpPr>
          <p:cNvPr id="116740" name="Slide Number Placeholder 3"/>
          <p:cNvSpPr>
            <a:spLocks noGrp="1"/>
          </p:cNvSpPr>
          <p:nvPr>
            <p:ph type="sldNum" sz="quarter" idx="5"/>
          </p:nvPr>
        </p:nvSpPr>
        <p:spPr>
          <a:noFill/>
        </p:spPr>
        <p:txBody>
          <a:bodyPr/>
          <a:lstStyle/>
          <a:p>
            <a:pPr defTabSz="1013782"/>
            <a:fld id="{907E223E-B023-438B-B127-26EF5A5C4B7E}" type="slidenum">
              <a:rPr lang="en-GB" smtClean="0"/>
              <a:pPr defTabSz="1013782"/>
              <a:t>35</a:t>
            </a:fld>
            <a:endParaRPr lang="en-GB"/>
          </a:p>
        </p:txBody>
      </p:sp>
    </p:spTree>
    <p:extLst>
      <p:ext uri="{BB962C8B-B14F-4D97-AF65-F5344CB8AC3E}">
        <p14:creationId xmlns:p14="http://schemas.microsoft.com/office/powerpoint/2010/main" val="128715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IE" b="1">
                <a:latin typeface="Times New Roman" pitchFamily="18" charset="0"/>
              </a:rPr>
              <a:t>Course aim:</a:t>
            </a:r>
          </a:p>
          <a:p>
            <a:endParaRPr lang="en-IE">
              <a:latin typeface="Times New Roman" pitchFamily="18" charset="0"/>
            </a:endParaRPr>
          </a:p>
          <a:p>
            <a:r>
              <a:rPr lang="en-IE">
                <a:latin typeface="Times New Roman" pitchFamily="18" charset="0"/>
              </a:rPr>
              <a:t>It is important that you state clearly the aim of the course.</a:t>
            </a:r>
          </a:p>
          <a:p>
            <a:r>
              <a:rPr lang="en-IE">
                <a:latin typeface="Times New Roman" pitchFamily="18" charset="0"/>
              </a:rPr>
              <a:t>The aim of your course is to provide the learners with the knowledge, skills and attitude to be able to:</a:t>
            </a:r>
          </a:p>
          <a:p>
            <a:r>
              <a:rPr lang="en-IE">
                <a:latin typeface="Times New Roman" pitchFamily="18" charset="0"/>
              </a:rPr>
              <a:t>Carry out manual handling tasks safely</a:t>
            </a:r>
          </a:p>
        </p:txBody>
      </p:sp>
      <p:sp>
        <p:nvSpPr>
          <p:cNvPr id="79876" name="Slide Number Placeholder 3"/>
          <p:cNvSpPr>
            <a:spLocks noGrp="1"/>
          </p:cNvSpPr>
          <p:nvPr>
            <p:ph type="sldNum" sz="quarter" idx="5"/>
          </p:nvPr>
        </p:nvSpPr>
        <p:spPr>
          <a:noFill/>
        </p:spPr>
        <p:txBody>
          <a:bodyPr/>
          <a:lstStyle/>
          <a:p>
            <a:pPr defTabSz="1013782"/>
            <a:fld id="{456179B1-59FE-4A6F-9450-8345AD5E28C3}" type="slidenum">
              <a:rPr lang="en-GB" smtClean="0"/>
              <a:pPr defTabSz="1013782"/>
              <a:t>3</a:t>
            </a:fld>
            <a:endParaRPr lang="en-GB"/>
          </a:p>
        </p:txBody>
      </p:sp>
    </p:spTree>
    <p:extLst>
      <p:ext uri="{BB962C8B-B14F-4D97-AF65-F5344CB8AC3E}">
        <p14:creationId xmlns:p14="http://schemas.microsoft.com/office/powerpoint/2010/main" val="957643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927">
              <a:spcBef>
                <a:spcPct val="30000"/>
              </a:spcBef>
              <a:defRPr sz="1200">
                <a:solidFill>
                  <a:schemeClr val="tx1"/>
                </a:solidFill>
                <a:latin typeface="Times New Roman" panose="02020603050405020304" pitchFamily="18" charset="0"/>
              </a:defRPr>
            </a:lvl1pPr>
            <a:lvl2pPr marL="742874" indent="-285720" defTabSz="961927">
              <a:spcBef>
                <a:spcPct val="30000"/>
              </a:spcBef>
              <a:defRPr sz="1200">
                <a:solidFill>
                  <a:schemeClr val="tx1"/>
                </a:solidFill>
                <a:latin typeface="Times New Roman" panose="02020603050405020304" pitchFamily="18" charset="0"/>
              </a:defRPr>
            </a:lvl2pPr>
            <a:lvl3pPr marL="1142883" indent="-228576" defTabSz="961927">
              <a:spcBef>
                <a:spcPct val="30000"/>
              </a:spcBef>
              <a:defRPr sz="1200">
                <a:solidFill>
                  <a:schemeClr val="tx1"/>
                </a:solidFill>
                <a:latin typeface="Times New Roman" panose="02020603050405020304" pitchFamily="18" charset="0"/>
              </a:defRPr>
            </a:lvl3pPr>
            <a:lvl4pPr marL="1600036" indent="-228576" defTabSz="961927">
              <a:spcBef>
                <a:spcPct val="30000"/>
              </a:spcBef>
              <a:defRPr sz="1200">
                <a:solidFill>
                  <a:schemeClr val="tx1"/>
                </a:solidFill>
                <a:latin typeface="Times New Roman" panose="02020603050405020304" pitchFamily="18" charset="0"/>
              </a:defRPr>
            </a:lvl4pPr>
            <a:lvl5pPr marL="2057188" indent="-228576" defTabSz="961927">
              <a:spcBef>
                <a:spcPct val="30000"/>
              </a:spcBef>
              <a:defRPr sz="1200">
                <a:solidFill>
                  <a:schemeClr val="tx1"/>
                </a:solidFill>
                <a:latin typeface="Times New Roman" panose="02020603050405020304" pitchFamily="18" charset="0"/>
              </a:defRPr>
            </a:lvl5pPr>
            <a:lvl6pPr marL="2514342" indent="-228576" defTabSz="961927" eaLnBrk="0" fontAlgn="base" hangingPunct="0">
              <a:spcBef>
                <a:spcPct val="30000"/>
              </a:spcBef>
              <a:spcAft>
                <a:spcPct val="0"/>
              </a:spcAft>
              <a:defRPr sz="1200">
                <a:solidFill>
                  <a:schemeClr val="tx1"/>
                </a:solidFill>
                <a:latin typeface="Times New Roman" panose="02020603050405020304" pitchFamily="18" charset="0"/>
              </a:defRPr>
            </a:lvl6pPr>
            <a:lvl7pPr marL="2971495" indent="-228576" defTabSz="961927" eaLnBrk="0" fontAlgn="base" hangingPunct="0">
              <a:spcBef>
                <a:spcPct val="30000"/>
              </a:spcBef>
              <a:spcAft>
                <a:spcPct val="0"/>
              </a:spcAft>
              <a:defRPr sz="1200">
                <a:solidFill>
                  <a:schemeClr val="tx1"/>
                </a:solidFill>
                <a:latin typeface="Times New Roman" panose="02020603050405020304" pitchFamily="18" charset="0"/>
              </a:defRPr>
            </a:lvl7pPr>
            <a:lvl8pPr marL="3428648" indent="-228576" defTabSz="961927" eaLnBrk="0" fontAlgn="base" hangingPunct="0">
              <a:spcBef>
                <a:spcPct val="30000"/>
              </a:spcBef>
              <a:spcAft>
                <a:spcPct val="0"/>
              </a:spcAft>
              <a:defRPr sz="1200">
                <a:solidFill>
                  <a:schemeClr val="tx1"/>
                </a:solidFill>
                <a:latin typeface="Times New Roman" panose="02020603050405020304" pitchFamily="18" charset="0"/>
              </a:defRPr>
            </a:lvl8pPr>
            <a:lvl9pPr marL="3885800" indent="-228576" defTabSz="96192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2ED226-5C50-4894-9FC5-2148215949F3}" type="slidenum">
              <a:rPr lang="en-GB" altLang="en-US" sz="1300"/>
              <a:pPr>
                <a:spcBef>
                  <a:spcPct val="0"/>
                </a:spcBef>
              </a:pPr>
              <a:t>36</a:t>
            </a:fld>
            <a:endParaRPr lang="en-GB" altLang="en-US" sz="1300"/>
          </a:p>
        </p:txBody>
      </p:sp>
      <p:sp>
        <p:nvSpPr>
          <p:cNvPr id="128003" name="Rectangle 2"/>
          <p:cNvSpPr>
            <a:spLocks noGrp="1" noRot="1" noChangeAspect="1" noChangeArrowheads="1" noTextEdit="1"/>
          </p:cNvSpPr>
          <p:nvPr>
            <p:ph type="sldImg"/>
          </p:nvPr>
        </p:nvSpPr>
        <p:spPr>
          <a:xfrm>
            <a:off x="935038" y="750888"/>
            <a:ext cx="4997450" cy="3748087"/>
          </a:xfrm>
          <a:solidFill>
            <a:srgbClr val="FFFFFF"/>
          </a:solidFill>
          <a:ln/>
        </p:spPr>
      </p:sp>
      <p:sp>
        <p:nvSpPr>
          <p:cNvPr id="128004" name="Rectangle 3"/>
          <p:cNvSpPr>
            <a:spLocks noGrp="1" noChangeArrowheads="1"/>
          </p:cNvSpPr>
          <p:nvPr>
            <p:ph type="body" idx="1"/>
          </p:nvPr>
        </p:nvSpPr>
        <p:spPr>
          <a:xfrm>
            <a:off x="915460" y="4748691"/>
            <a:ext cx="5035021" cy="4498341"/>
          </a:xfrm>
          <a:solidFill>
            <a:srgbClr val="FFFFFF"/>
          </a:solidFill>
          <a:ln>
            <a:solidFill>
              <a:srgbClr val="000000"/>
            </a:solidFill>
          </a:ln>
        </p:spPr>
        <p:txBody>
          <a:bodyPr lIns="92756" tIns="46378" rIns="92756" bIns="46378"/>
          <a:lstStyle/>
          <a:p>
            <a:r>
              <a:rPr lang="en-GB" altLang="en-US">
                <a:latin typeface="Times New Roman" panose="02020603050405020304" pitchFamily="18" charset="0"/>
              </a:rPr>
              <a:t>Ask what is risk assessment?</a:t>
            </a:r>
          </a:p>
          <a:p>
            <a:endParaRPr lang="en-GB" altLang="en-US">
              <a:latin typeface="Times New Roman" panose="02020603050405020304" pitchFamily="18" charset="0"/>
            </a:endParaRPr>
          </a:p>
          <a:p>
            <a:r>
              <a:rPr lang="en-GB" altLang="en-US">
                <a:latin typeface="Times New Roman" panose="02020603050405020304" pitchFamily="18" charset="0"/>
              </a:rPr>
              <a:t>You can ask them what risk assessments do they carry out on a daily basis. Examples could include crossing the road!</a:t>
            </a:r>
          </a:p>
          <a:p>
            <a:endParaRPr lang="en-GB" altLang="en-US">
              <a:latin typeface="Times New Roman" panose="02020603050405020304" pitchFamily="18" charset="0"/>
            </a:endParaRPr>
          </a:p>
          <a:p>
            <a:r>
              <a:rPr lang="en-GB" altLang="en-US">
                <a:latin typeface="Times New Roman" panose="02020603050405020304" pitchFamily="18" charset="0"/>
              </a:rPr>
              <a:t>Risk assessment is the identification of hazards (risk factors) and the reduction of risk</a:t>
            </a:r>
          </a:p>
          <a:p>
            <a:endParaRPr lang="en-GB" altLang="en-US">
              <a:latin typeface="Times New Roman" panose="02020603050405020304" pitchFamily="18" charset="0"/>
            </a:endParaRPr>
          </a:p>
          <a:p>
            <a:r>
              <a:rPr lang="en-GB" altLang="en-US">
                <a:latin typeface="Times New Roman" panose="02020603050405020304" pitchFamily="18" charset="0"/>
              </a:rPr>
              <a:t>Ergonomics is organising workplaces and work to reduce the strain on people.</a:t>
            </a:r>
            <a:endParaRPr lang="ga-IE" altLang="en-US">
              <a:latin typeface="Times New Roman" panose="02020603050405020304" pitchFamily="18" charset="0"/>
            </a:endParaRPr>
          </a:p>
        </p:txBody>
      </p:sp>
    </p:spTree>
    <p:extLst>
      <p:ext uri="{BB962C8B-B14F-4D97-AF65-F5344CB8AC3E}">
        <p14:creationId xmlns:p14="http://schemas.microsoft.com/office/powerpoint/2010/main" val="3972941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EC5655D-FAA9-4BD4-8516-5C32CE197EF6}" type="slidenum">
              <a:rPr lang="en-IE" smtClean="0">
                <a:solidFill>
                  <a:prstClr val="black"/>
                </a:solidFill>
              </a:rPr>
              <a:pPr/>
              <a:t>37</a:t>
            </a:fld>
            <a:endParaRPr lang="en-IE">
              <a:solidFill>
                <a:prstClr val="black"/>
              </a:solidFill>
            </a:endParaRPr>
          </a:p>
        </p:txBody>
      </p:sp>
    </p:spTree>
    <p:extLst>
      <p:ext uri="{BB962C8B-B14F-4D97-AF65-F5344CB8AC3E}">
        <p14:creationId xmlns:p14="http://schemas.microsoft.com/office/powerpoint/2010/main" val="3633922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tLang="zh-CN" dirty="0"/>
              <a:t>The aim of this module is to give you an understanding of the different components of equipment</a:t>
            </a:r>
          </a:p>
          <a:p>
            <a:pPr eaLnBrk="1" hangingPunct="1">
              <a:buFont typeface="Arial" pitchFamily="34" charset="0"/>
              <a:buNone/>
            </a:pPr>
            <a:r>
              <a:rPr lang="en-IE" altLang="zh-CN" dirty="0"/>
              <a:t>At the end of </a:t>
            </a:r>
            <a:r>
              <a:rPr lang="ga-IE" altLang="zh-CN" dirty="0"/>
              <a:t>this module </a:t>
            </a:r>
            <a:r>
              <a:rPr lang="en-IE" altLang="zh-CN" dirty="0"/>
              <a:t>you </a:t>
            </a:r>
            <a:r>
              <a:rPr lang="ga-IE" altLang="zh-CN" dirty="0"/>
              <a:t>will be able to:</a:t>
            </a:r>
          </a:p>
          <a:p>
            <a:r>
              <a:rPr lang="en-IE" altLang="zh-CN" dirty="0"/>
              <a:t>List the components of abrasive wheels equipment,</a:t>
            </a:r>
          </a:p>
          <a:p>
            <a:r>
              <a:rPr lang="en-IE" altLang="zh-CN" dirty="0"/>
              <a:t>State their function, and,</a:t>
            </a:r>
          </a:p>
          <a:p>
            <a:r>
              <a:rPr lang="en-IE" altLang="zh-CN" dirty="0"/>
              <a:t>List the precautions to be taken with these.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altLang="zh-CN" dirty="0"/>
          </a:p>
          <a:p>
            <a:endParaRPr lang="en-IE" dirty="0">
              <a:latin typeface="Times New Roman" pitchFamily="18" charset="0"/>
            </a:endParaRPr>
          </a:p>
        </p:txBody>
      </p:sp>
      <p:sp>
        <p:nvSpPr>
          <p:cNvPr id="116740" name="Slide Number Placeholder 3"/>
          <p:cNvSpPr>
            <a:spLocks noGrp="1"/>
          </p:cNvSpPr>
          <p:nvPr>
            <p:ph type="sldNum" sz="quarter" idx="5"/>
          </p:nvPr>
        </p:nvSpPr>
        <p:spPr>
          <a:noFill/>
        </p:spPr>
        <p:txBody>
          <a:bodyPr/>
          <a:lstStyle/>
          <a:p>
            <a:pPr defTabSz="1013782"/>
            <a:fld id="{907E223E-B023-438B-B127-26EF5A5C4B7E}" type="slidenum">
              <a:rPr lang="en-GB" smtClean="0"/>
              <a:pPr defTabSz="1013782"/>
              <a:t>39</a:t>
            </a:fld>
            <a:endParaRPr lang="en-GB"/>
          </a:p>
        </p:txBody>
      </p:sp>
    </p:spTree>
    <p:extLst>
      <p:ext uri="{BB962C8B-B14F-4D97-AF65-F5344CB8AC3E}">
        <p14:creationId xmlns:p14="http://schemas.microsoft.com/office/powerpoint/2010/main" val="1926283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ltLang="zh-CN" dirty="0"/>
              <a:t>Guards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altLang="zh-CN" dirty="0"/>
              <a:t>The function of guards is to </a:t>
            </a:r>
            <a:r>
              <a:rPr lang="en-IE" altLang="zh-CN" sz="1200" dirty="0">
                <a:latin typeface="Arial" panose="020B0604020202020204" pitchFamily="34" charset="0"/>
                <a:cs typeface="Arial" panose="020B0604020202020204" pitchFamily="34" charset="0"/>
              </a:rPr>
              <a:t>protect operators and others against contact with the blade or wheel and from ejected materials.</a:t>
            </a:r>
          </a:p>
          <a:p>
            <a:endParaRPr lang="en-IE" altLang="zh-CN" dirty="0"/>
          </a:p>
          <a:p>
            <a:r>
              <a:rPr lang="en-IE" altLang="zh-CN" dirty="0"/>
              <a:t>Operators must ensure that Guards are,</a:t>
            </a:r>
          </a:p>
          <a:p>
            <a:r>
              <a:rPr lang="en-US" altLang="en-US" sz="1200" kern="0" dirty="0">
                <a:solidFill>
                  <a:srgbClr val="000000"/>
                </a:solidFill>
                <a:latin typeface="Arial" panose="020B0604020202020204" pitchFamily="34" charset="0"/>
                <a:cs typeface="Arial" panose="020B0604020202020204" pitchFamily="34" charset="0"/>
              </a:rPr>
              <a:t>properly secured,</a:t>
            </a:r>
          </a:p>
          <a:p>
            <a:r>
              <a:rPr lang="en-US" altLang="en-US" sz="1200" kern="0" dirty="0">
                <a:solidFill>
                  <a:srgbClr val="000000"/>
                </a:solidFill>
                <a:latin typeface="Arial" panose="020B0604020202020204" pitchFamily="34" charset="0"/>
                <a:cs typeface="Arial" panose="020B0604020202020204" pitchFamily="34" charset="0"/>
              </a:rPr>
              <a:t>positioned correctly and free from debris.</a:t>
            </a:r>
            <a:endParaRPr lang="en-GB" altLang="en-US" sz="1200" kern="0" dirty="0">
              <a:solidFill>
                <a:srgbClr val="000000"/>
              </a:solidFill>
              <a:latin typeface="Arial" panose="020B0604020202020204" pitchFamily="34" charset="0"/>
              <a:cs typeface="Arial" panose="020B0604020202020204" pitchFamily="34" charset="0"/>
            </a:endParaRPr>
          </a:p>
          <a:p>
            <a:endParaRPr lang="en-IE" altLang="zh-CN" dirty="0"/>
          </a:p>
          <a:p>
            <a:endParaRPr lang="zh-CN" altLang="en-US"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40</a:t>
            </a:fld>
            <a:endParaRPr lang="en-IE"/>
          </a:p>
        </p:txBody>
      </p:sp>
    </p:spTree>
    <p:extLst>
      <p:ext uri="{BB962C8B-B14F-4D97-AF65-F5344CB8AC3E}">
        <p14:creationId xmlns:p14="http://schemas.microsoft.com/office/powerpoint/2010/main" val="1434757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ltLang="en-US" dirty="0"/>
              <a:t>Flanges</a:t>
            </a:r>
          </a:p>
          <a:p>
            <a:r>
              <a:rPr lang="en-IE" altLang="zh-CN" dirty="0"/>
              <a:t>The function of flanges is to secure the wheel to the spindle.</a:t>
            </a:r>
          </a:p>
          <a:p>
            <a:endParaRPr lang="en-IE" altLang="zh-CN" dirty="0"/>
          </a:p>
          <a:p>
            <a:r>
              <a:rPr lang="en-IE" altLang="zh-CN" dirty="0"/>
              <a:t>Operators must ensure that flanges are,</a:t>
            </a:r>
          </a:p>
          <a:p>
            <a:pPr>
              <a:lnSpc>
                <a:spcPct val="90000"/>
              </a:lnSpc>
            </a:pPr>
            <a:r>
              <a:rPr lang="en-IE" altLang="en-US" dirty="0">
                <a:solidFill>
                  <a:srgbClr val="000000"/>
                </a:solidFill>
                <a:latin typeface="Arial" panose="020B0604020202020204" pitchFamily="34" charset="0"/>
                <a:cs typeface="Arial" panose="020B0604020202020204" pitchFamily="34" charset="0"/>
              </a:rPr>
              <a:t>Free of exposed rough edges or surfaces.</a:t>
            </a:r>
          </a:p>
          <a:p>
            <a:pPr>
              <a:lnSpc>
                <a:spcPct val="90000"/>
              </a:lnSpc>
            </a:pPr>
            <a:r>
              <a:rPr lang="en-GB" altLang="en-US" dirty="0">
                <a:solidFill>
                  <a:srgbClr val="000000"/>
                </a:solidFill>
                <a:latin typeface="Arial" panose="020B0604020202020204" pitchFamily="34" charset="0"/>
                <a:cs typeface="Arial" panose="020B0604020202020204" pitchFamily="34" charset="0"/>
              </a:rPr>
              <a:t>not </a:t>
            </a:r>
            <a:r>
              <a:rPr lang="en-US" altLang="en-US" dirty="0">
                <a:solidFill>
                  <a:srgbClr val="000000"/>
                </a:solidFill>
                <a:latin typeface="Arial" panose="020B0604020202020204" pitchFamily="34" charset="0"/>
                <a:cs typeface="Arial" panose="020B0604020202020204" pitchFamily="34" charset="0"/>
              </a:rPr>
              <a:t>warped, worn or burred, and,</a:t>
            </a:r>
          </a:p>
          <a:p>
            <a:pPr>
              <a:lnSpc>
                <a:spcPct val="90000"/>
              </a:lnSpc>
            </a:pPr>
            <a:r>
              <a:rPr lang="en-US" altLang="en-US" dirty="0">
                <a:solidFill>
                  <a:srgbClr val="000000"/>
                </a:solidFill>
                <a:latin typeface="Arial" panose="020B0604020202020204" pitchFamily="34" charset="0"/>
                <a:cs typeface="Arial" panose="020B0604020202020204" pitchFamily="34" charset="0"/>
              </a:rPr>
              <a:t>Free of particles.</a:t>
            </a:r>
          </a:p>
          <a:p>
            <a:endParaRPr lang="en-IE" altLang="zh-CN" dirty="0"/>
          </a:p>
          <a:p>
            <a:endParaRPr lang="zh-CN" altLang="en-US"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41</a:t>
            </a:fld>
            <a:endParaRPr lang="en-IE"/>
          </a:p>
        </p:txBody>
      </p:sp>
    </p:spTree>
    <p:extLst>
      <p:ext uri="{BB962C8B-B14F-4D97-AF65-F5344CB8AC3E}">
        <p14:creationId xmlns:p14="http://schemas.microsoft.com/office/powerpoint/2010/main" val="3693973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altLang="zh-CN" dirty="0"/>
              <a:t>Blotters.</a:t>
            </a:r>
          </a:p>
          <a:p>
            <a:endParaRPr lang="en-IE" dirty="0"/>
          </a:p>
          <a:p>
            <a:r>
              <a:rPr lang="en-IE" dirty="0"/>
              <a:t>Blo</a:t>
            </a:r>
          </a:p>
        </p:txBody>
      </p:sp>
      <p:sp>
        <p:nvSpPr>
          <p:cNvPr id="4" name="Slide Number Placeholder 3"/>
          <p:cNvSpPr>
            <a:spLocks noGrp="1"/>
          </p:cNvSpPr>
          <p:nvPr>
            <p:ph type="sldNum" sz="quarter" idx="10"/>
          </p:nvPr>
        </p:nvSpPr>
        <p:spPr/>
        <p:txBody>
          <a:bodyPr/>
          <a:lstStyle/>
          <a:p>
            <a:fld id="{7EC5655D-FAA9-4BD4-8516-5C32CE197EF6}" type="slidenum">
              <a:rPr lang="en-IE" smtClean="0"/>
              <a:pPr/>
              <a:t>42</a:t>
            </a:fld>
            <a:endParaRPr lang="en-IE"/>
          </a:p>
        </p:txBody>
      </p:sp>
    </p:spTree>
    <p:extLst>
      <p:ext uri="{BB962C8B-B14F-4D97-AF65-F5344CB8AC3E}">
        <p14:creationId xmlns:p14="http://schemas.microsoft.com/office/powerpoint/2010/main" val="1274198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Bushes are inserts made of plastics or metal and used to reduce the</a:t>
            </a:r>
          </a:p>
          <a:p>
            <a:r>
              <a:rPr lang="en-IE" dirty="0"/>
              <a:t>hole size in an abrasive wheel so that it can be mounted correctly on a small</a:t>
            </a:r>
          </a:p>
          <a:p>
            <a:r>
              <a:rPr lang="en-IE" dirty="0"/>
              <a:t>diameter spindle. Bushes are hand-pressed into the hole of the wheel and are</a:t>
            </a:r>
          </a:p>
          <a:p>
            <a:r>
              <a:rPr lang="en-IE" dirty="0"/>
              <a:t>not recommended for use with wheels fitted to portable grinding machines. They</a:t>
            </a:r>
          </a:p>
          <a:p>
            <a:r>
              <a:rPr lang="en-IE" dirty="0"/>
              <a:t>should be slightly less than the width of the wheel and blotters. As the power</a:t>
            </a:r>
          </a:p>
          <a:p>
            <a:r>
              <a:rPr lang="en-IE" dirty="0"/>
              <a:t>required to drive a grinding wheel is transmitted to it through the flanges, care</a:t>
            </a:r>
          </a:p>
          <a:p>
            <a:r>
              <a:rPr lang="en-IE" dirty="0"/>
              <a:t>should be taken to ensure that the bearing area of the flange is in contact with the</a:t>
            </a:r>
          </a:p>
          <a:p>
            <a:r>
              <a:rPr lang="en-IE" dirty="0"/>
              <a:t>wheel and not the bush.</a:t>
            </a:r>
          </a:p>
          <a:p>
            <a:r>
              <a:rPr lang="en-IE" dirty="0"/>
              <a:t>58</a:t>
            </a:r>
          </a:p>
          <a:p>
            <a:r>
              <a:rPr lang="en-IE" dirty="0"/>
              <a:t>Before using wheel bushes, the depth of the recess in the securing flanges</a:t>
            </a:r>
          </a:p>
          <a:p>
            <a:r>
              <a:rPr lang="en-IE" dirty="0"/>
              <a:t>should be measured to see if it is possible for the bush to slide out of the wheel</a:t>
            </a:r>
          </a:p>
          <a:p>
            <a:r>
              <a:rPr lang="en-IE" dirty="0"/>
              <a:t>and become loose in the recess of the flange. This is most likely to occur when</a:t>
            </a:r>
          </a:p>
          <a:p>
            <a:r>
              <a:rPr lang="en-IE" dirty="0"/>
              <a:t>two narrow bushes are used one at each end of the hole as an alternative to one</a:t>
            </a:r>
          </a:p>
          <a:p>
            <a:r>
              <a:rPr lang="en-IE" dirty="0"/>
              <a:t>bush extending the full width of the wheel. If the depth of the recess will allow this</a:t>
            </a:r>
          </a:p>
          <a:p>
            <a:r>
              <a:rPr lang="en-IE" dirty="0"/>
              <a:t>to happen, the bushes should not be used and a wheel with a hole to suit the</a:t>
            </a:r>
          </a:p>
          <a:p>
            <a:r>
              <a:rPr lang="en-IE" dirty="0"/>
              <a:t>machine spindle should be used.</a:t>
            </a:r>
          </a:p>
        </p:txBody>
      </p:sp>
      <p:sp>
        <p:nvSpPr>
          <p:cNvPr id="4" name="Slide Number Placeholder 3"/>
          <p:cNvSpPr>
            <a:spLocks noGrp="1"/>
          </p:cNvSpPr>
          <p:nvPr>
            <p:ph type="sldNum" sz="quarter" idx="10"/>
          </p:nvPr>
        </p:nvSpPr>
        <p:spPr/>
        <p:txBody>
          <a:bodyPr/>
          <a:lstStyle/>
          <a:p>
            <a:fld id="{7EC5655D-FAA9-4BD4-8516-5C32CE197EF6}" type="slidenum">
              <a:rPr lang="en-IE" smtClean="0"/>
              <a:pPr/>
              <a:t>43</a:t>
            </a:fld>
            <a:endParaRPr lang="en-IE"/>
          </a:p>
        </p:txBody>
      </p:sp>
    </p:spTree>
    <p:extLst>
      <p:ext uri="{BB962C8B-B14F-4D97-AF65-F5344CB8AC3E}">
        <p14:creationId xmlns:p14="http://schemas.microsoft.com/office/powerpoint/2010/main" val="42519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ltLang="zh-CN" dirty="0"/>
              <a:t>Spindles</a:t>
            </a:r>
          </a:p>
          <a:p>
            <a:endParaRPr lang="en-IE" altLang="zh-CN" dirty="0"/>
          </a:p>
          <a:p>
            <a:r>
              <a:rPr lang="en-IE" altLang="zh-CN" dirty="0"/>
              <a:t>The spindle rotates the wheel.</a:t>
            </a:r>
          </a:p>
          <a:p>
            <a:r>
              <a:rPr lang="en-IE" altLang="zh-CN" dirty="0"/>
              <a:t>Operators must ensure that the spindle is,</a:t>
            </a:r>
          </a:p>
          <a:p>
            <a:r>
              <a:rPr lang="en-IE" altLang="zh-CN" dirty="0"/>
              <a:t>Secure,</a:t>
            </a:r>
          </a:p>
          <a:p>
            <a:r>
              <a:rPr lang="en-IE" altLang="zh-CN" dirty="0"/>
              <a:t>In good condition,</a:t>
            </a:r>
          </a:p>
          <a:p>
            <a:r>
              <a:rPr lang="en-IE" altLang="zh-CN" dirty="0"/>
              <a:t>Rotates freely,</a:t>
            </a:r>
          </a:p>
          <a:p>
            <a:pPr marL="0" marR="0" lvl="0" indent="0" algn="l" defTabSz="914400" rtl="0" eaLnBrk="1" fontAlgn="auto" latinLnBrk="0" hangingPunct="1">
              <a:lnSpc>
                <a:spcPct val="100000"/>
              </a:lnSpc>
              <a:spcBef>
                <a:spcPts val="0"/>
              </a:spcBef>
              <a:spcAft>
                <a:spcPts val="0"/>
              </a:spcAft>
              <a:buClrTx/>
              <a:buSzTx/>
              <a:buFontTx/>
              <a:buNone/>
              <a:tabLst/>
              <a:defRPr/>
            </a:pPr>
            <a:r>
              <a:rPr lang="en-IE" altLang="zh-CN" dirty="0"/>
              <a:t>Is straight,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IE" altLang="zh-CN" dirty="0"/>
              <a:t>That </a:t>
            </a:r>
            <a:r>
              <a:rPr lang="en-IE" altLang="zh-CN"/>
              <a:t>threads and bearings </a:t>
            </a:r>
            <a:r>
              <a:rPr lang="en-IE" altLang="zh-CN" dirty="0"/>
              <a:t>in good condition</a:t>
            </a:r>
          </a:p>
          <a:p>
            <a:endParaRPr lang="zh-CN" altLang="en-US"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44</a:t>
            </a:fld>
            <a:endParaRPr lang="en-IE"/>
          </a:p>
        </p:txBody>
      </p:sp>
    </p:spTree>
    <p:extLst>
      <p:ext uri="{BB962C8B-B14F-4D97-AF65-F5344CB8AC3E}">
        <p14:creationId xmlns:p14="http://schemas.microsoft.com/office/powerpoint/2010/main" val="3401423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Tightening order</a:t>
            </a:r>
          </a:p>
          <a:p>
            <a:endParaRPr lang="en-IE" dirty="0"/>
          </a:p>
          <a:p>
            <a:r>
              <a:rPr lang="en-IE" dirty="0"/>
              <a:t>    Place the threads of the central spindle in the direction that allows the nut to tighten because of the force of the work being done.</a:t>
            </a:r>
          </a:p>
          <a:p>
            <a:r>
              <a:rPr lang="en-IE" dirty="0"/>
              <a:t>    Ensure all safety guards are in place.</a:t>
            </a:r>
          </a:p>
          <a:p>
            <a:r>
              <a:rPr lang="en-IE" dirty="0"/>
              <a:t>    Wear appropriate personal protective equipment (e.g. safety eye glasses with side shields/full face shield, dust mask, cotton gloves and hearing protectors).</a:t>
            </a:r>
          </a:p>
          <a:p>
            <a:r>
              <a:rPr lang="en-IE" dirty="0"/>
              <a:t>    Do not wear loose clothing, dangling jewellery and make sure that loose hair is tied properly.</a:t>
            </a:r>
          </a:p>
          <a:p>
            <a:r>
              <a:rPr lang="en-IE" dirty="0"/>
              <a:t>    Ensure work area and floor are clean.</a:t>
            </a:r>
          </a:p>
          <a:p>
            <a:r>
              <a:rPr lang="en-IE" dirty="0"/>
              <a:t>    Before turning on the power, the operator should turn the wheel by hand to check for appropriate wheel clearance.</a:t>
            </a:r>
          </a:p>
          <a:p>
            <a:r>
              <a:rPr lang="en-IE" dirty="0"/>
              <a:t>    Warn all persons to stay clear of the area where the wheel is used.</a:t>
            </a:r>
          </a:p>
          <a:p>
            <a:r>
              <a:rPr lang="en-IE" dirty="0"/>
              <a:t>    Stand to one side and test the wheel. Start and run the wheel for at least 1 minute. If any undue vibration occurs, switch off immediately and make adjustments. Never adjust moving machinery.</a:t>
            </a:r>
          </a:p>
          <a:p>
            <a:endParaRPr lang="en-IE" dirty="0"/>
          </a:p>
        </p:txBody>
      </p:sp>
      <p:sp>
        <p:nvSpPr>
          <p:cNvPr id="4" name="Slide Number Placeholder 3"/>
          <p:cNvSpPr>
            <a:spLocks noGrp="1"/>
          </p:cNvSpPr>
          <p:nvPr>
            <p:ph type="sldNum" sz="quarter" idx="10"/>
          </p:nvPr>
        </p:nvSpPr>
        <p:spPr/>
        <p:txBody>
          <a:bodyPr/>
          <a:lstStyle/>
          <a:p>
            <a:fld id="{7EC5655D-FAA9-4BD4-8516-5C32CE197EF6}" type="slidenum">
              <a:rPr lang="en-IE" smtClean="0"/>
              <a:pPr/>
              <a:t>47</a:t>
            </a:fld>
            <a:endParaRPr lang="en-IE"/>
          </a:p>
        </p:txBody>
      </p:sp>
    </p:spTree>
    <p:extLst>
      <p:ext uri="{BB962C8B-B14F-4D97-AF65-F5344CB8AC3E}">
        <p14:creationId xmlns:p14="http://schemas.microsoft.com/office/powerpoint/2010/main" val="418160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EC5655D-FAA9-4BD4-8516-5C32CE197EF6}" type="slidenum">
              <a:rPr lang="en-IE" smtClean="0"/>
              <a:pPr/>
              <a:t>5</a:t>
            </a:fld>
            <a:endParaRPr lang="en-IE"/>
          </a:p>
        </p:txBody>
      </p:sp>
    </p:spTree>
    <p:extLst>
      <p:ext uri="{BB962C8B-B14F-4D97-AF65-F5344CB8AC3E}">
        <p14:creationId xmlns:p14="http://schemas.microsoft.com/office/powerpoint/2010/main" val="241962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Safety Training for Abrasive Wheels</a:t>
            </a:r>
          </a:p>
        </p:txBody>
      </p:sp>
      <p:sp>
        <p:nvSpPr>
          <p:cNvPr id="99331" name="Rectangle 6"/>
          <p:cNvSpPr>
            <a:spLocks noGrp="1" noChangeArrowheads="1"/>
          </p:cNvSpPr>
          <p:nvPr>
            <p:ph type="ftr" sz="quarter" idx="4294967295"/>
          </p:nvPr>
        </p:nvSpPr>
        <p:spPr bwMode="auto">
          <a:xfrm>
            <a:off x="1" y="9668277"/>
            <a:ext cx="2991133" cy="300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075" tIns="49038" rIns="98075" bIns="49038" anchor="b">
            <a:spAutoFit/>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STFAW.V02.A00 / July 2003</a:t>
            </a:r>
          </a:p>
        </p:txBody>
      </p:sp>
      <p:sp>
        <p:nvSpPr>
          <p:cNvPr id="9933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fld id="{7F3CE8AE-3A20-42A9-B0E0-C3195DF57BA3}" type="slidenum">
              <a:rPr lang="en-GB" altLang="en-US">
                <a:latin typeface="Times New Roman" pitchFamily="18" charset="0"/>
              </a:rPr>
              <a:pPr/>
              <a:t>9</a:t>
            </a:fld>
            <a:endParaRPr lang="en-GB" altLang="en-US">
              <a:latin typeface="Times New Roman" pitchFamily="18" charset="0"/>
            </a:endParaRPr>
          </a:p>
        </p:txBody>
      </p:sp>
      <p:sp>
        <p:nvSpPr>
          <p:cNvPr id="99333" name="Rectangle 2"/>
          <p:cNvSpPr>
            <a:spLocks noGrp="1" noRot="1" noChangeAspect="1" noChangeArrowheads="1" noTextEdit="1"/>
          </p:cNvSpPr>
          <p:nvPr>
            <p:ph type="sldImg"/>
          </p:nvPr>
        </p:nvSpPr>
        <p:spPr>
          <a:ln/>
        </p:spPr>
      </p:sp>
      <p:sp>
        <p:nvSpPr>
          <p:cNvPr id="993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GB" altLang="en-US">
              <a:latin typeface="Arial" pitchFamily="34" charset="0"/>
            </a:endParaRPr>
          </a:p>
        </p:txBody>
      </p:sp>
    </p:spTree>
    <p:extLst>
      <p:ext uri="{BB962C8B-B14F-4D97-AF65-F5344CB8AC3E}">
        <p14:creationId xmlns:p14="http://schemas.microsoft.com/office/powerpoint/2010/main" val="306348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Safety Training for Abrasive Wheels</a:t>
            </a:r>
          </a:p>
        </p:txBody>
      </p:sp>
      <p:sp>
        <p:nvSpPr>
          <p:cNvPr id="100355" name="Rectangle 6"/>
          <p:cNvSpPr>
            <a:spLocks noGrp="1" noChangeArrowheads="1"/>
          </p:cNvSpPr>
          <p:nvPr>
            <p:ph type="ftr" sz="quarter" idx="4294967295"/>
          </p:nvPr>
        </p:nvSpPr>
        <p:spPr bwMode="auto">
          <a:xfrm>
            <a:off x="1" y="9668277"/>
            <a:ext cx="2991133" cy="300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8075" tIns="49038" rIns="98075" bIns="49038" anchor="b">
            <a:spAutoFit/>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r>
              <a:rPr lang="en-GB" altLang="en-US">
                <a:latin typeface="Times New Roman" pitchFamily="18" charset="0"/>
              </a:rPr>
              <a:t>STFAW.V02.A00 / July 2003</a:t>
            </a:r>
          </a:p>
        </p:txBody>
      </p:sp>
      <p:sp>
        <p:nvSpPr>
          <p:cNvPr id="10035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80324">
              <a:defRPr>
                <a:solidFill>
                  <a:schemeClr val="tx1"/>
                </a:solidFill>
                <a:latin typeface="Arial" pitchFamily="34" charset="0"/>
              </a:defRPr>
            </a:lvl1pPr>
            <a:lvl2pPr marL="782921" indent="-301123" defTabSz="980324">
              <a:defRPr>
                <a:solidFill>
                  <a:schemeClr val="tx1"/>
                </a:solidFill>
                <a:latin typeface="Arial" pitchFamily="34" charset="0"/>
              </a:defRPr>
            </a:lvl2pPr>
            <a:lvl3pPr marL="1204493" indent="-240899" defTabSz="980324">
              <a:defRPr>
                <a:solidFill>
                  <a:schemeClr val="tx1"/>
                </a:solidFill>
                <a:latin typeface="Arial" pitchFamily="34" charset="0"/>
              </a:defRPr>
            </a:lvl3pPr>
            <a:lvl4pPr marL="1686291" indent="-240899" defTabSz="980324">
              <a:defRPr>
                <a:solidFill>
                  <a:schemeClr val="tx1"/>
                </a:solidFill>
                <a:latin typeface="Arial" pitchFamily="34" charset="0"/>
              </a:defRPr>
            </a:lvl4pPr>
            <a:lvl5pPr marL="2168088" indent="-240899" defTabSz="980324">
              <a:defRPr>
                <a:solidFill>
                  <a:schemeClr val="tx1"/>
                </a:solidFill>
                <a:latin typeface="Arial" pitchFamily="34" charset="0"/>
              </a:defRPr>
            </a:lvl5pPr>
            <a:lvl6pPr marL="2649885" indent="-240899" defTabSz="980324" eaLnBrk="0" fontAlgn="base" hangingPunct="0">
              <a:spcBef>
                <a:spcPct val="0"/>
              </a:spcBef>
              <a:spcAft>
                <a:spcPct val="0"/>
              </a:spcAft>
              <a:defRPr>
                <a:solidFill>
                  <a:schemeClr val="tx1"/>
                </a:solidFill>
                <a:latin typeface="Arial" pitchFamily="34" charset="0"/>
              </a:defRPr>
            </a:lvl6pPr>
            <a:lvl7pPr marL="3131683" indent="-240899" defTabSz="980324" eaLnBrk="0" fontAlgn="base" hangingPunct="0">
              <a:spcBef>
                <a:spcPct val="0"/>
              </a:spcBef>
              <a:spcAft>
                <a:spcPct val="0"/>
              </a:spcAft>
              <a:defRPr>
                <a:solidFill>
                  <a:schemeClr val="tx1"/>
                </a:solidFill>
                <a:latin typeface="Arial" pitchFamily="34" charset="0"/>
              </a:defRPr>
            </a:lvl7pPr>
            <a:lvl8pPr marL="3613480" indent="-240899" defTabSz="980324" eaLnBrk="0" fontAlgn="base" hangingPunct="0">
              <a:spcBef>
                <a:spcPct val="0"/>
              </a:spcBef>
              <a:spcAft>
                <a:spcPct val="0"/>
              </a:spcAft>
              <a:defRPr>
                <a:solidFill>
                  <a:schemeClr val="tx1"/>
                </a:solidFill>
                <a:latin typeface="Arial" pitchFamily="34" charset="0"/>
              </a:defRPr>
            </a:lvl8pPr>
            <a:lvl9pPr marL="4095278" indent="-240899" defTabSz="980324" eaLnBrk="0" fontAlgn="base" hangingPunct="0">
              <a:spcBef>
                <a:spcPct val="0"/>
              </a:spcBef>
              <a:spcAft>
                <a:spcPct val="0"/>
              </a:spcAft>
              <a:defRPr>
                <a:solidFill>
                  <a:schemeClr val="tx1"/>
                </a:solidFill>
                <a:latin typeface="Arial" pitchFamily="34" charset="0"/>
              </a:defRPr>
            </a:lvl9pPr>
          </a:lstStyle>
          <a:p>
            <a:fld id="{C7F6211F-9EDF-45A9-BF37-F6BAB7CF1B6C}" type="slidenum">
              <a:rPr lang="en-GB" altLang="en-US">
                <a:latin typeface="Times New Roman" pitchFamily="18" charset="0"/>
              </a:rPr>
              <a:pPr/>
              <a:t>10</a:t>
            </a:fld>
            <a:endParaRPr lang="en-GB" altLang="en-US">
              <a:latin typeface="Times New Roman" pitchFamily="18" charset="0"/>
            </a:endParaRPr>
          </a:p>
        </p:txBody>
      </p:sp>
      <p:sp>
        <p:nvSpPr>
          <p:cNvPr id="100357" name="Rectangle 2"/>
          <p:cNvSpPr>
            <a:spLocks noGrp="1" noRot="1" noChangeAspect="1" noChangeArrowheads="1" noTextEdit="1"/>
          </p:cNvSpPr>
          <p:nvPr>
            <p:ph type="sldImg"/>
          </p:nvPr>
        </p:nvSpPr>
        <p:spPr>
          <a:ln/>
        </p:spPr>
      </p:sp>
      <p:sp>
        <p:nvSpPr>
          <p:cNvPr id="1003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GB" altLang="en-US">
              <a:latin typeface="Arial" pitchFamily="34" charset="0"/>
            </a:endParaRPr>
          </a:p>
        </p:txBody>
      </p:sp>
    </p:spTree>
    <p:extLst>
      <p:ext uri="{BB962C8B-B14F-4D97-AF65-F5344CB8AC3E}">
        <p14:creationId xmlns:p14="http://schemas.microsoft.com/office/powerpoint/2010/main" val="191015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Times New Roman" pitchFamily="18" charset="0"/>
              </a:rPr>
              <a:t>Safety, Health &amp; Welfare at Work 2005</a:t>
            </a:r>
          </a:p>
          <a:p>
            <a:endParaRPr lang="en-GB" altLang="en-US" b="1" dirty="0">
              <a:latin typeface="Times New Roman" pitchFamily="18" charset="0"/>
            </a:endParaRPr>
          </a:p>
          <a:p>
            <a:r>
              <a:rPr lang="en-GB" altLang="en-US" dirty="0">
                <a:latin typeface="Times New Roman" pitchFamily="18" charset="0"/>
              </a:rPr>
              <a:t>Explain that this is the main piece of legislation governing Health &amp; Safety in the workplace. It sets out in broad terms the responsibilities of different groups towards health &amp; Safety.</a:t>
            </a:r>
          </a:p>
          <a:p>
            <a:endParaRPr lang="en-GB" altLang="en-US" dirty="0">
              <a:latin typeface="Times New Roman" pitchFamily="18" charset="0"/>
            </a:endParaRPr>
          </a:p>
          <a:p>
            <a:r>
              <a:rPr lang="en-GB" altLang="en-US" b="1" dirty="0">
                <a:latin typeface="Times New Roman" pitchFamily="18" charset="0"/>
              </a:rPr>
              <a:t>Duty of the employer</a:t>
            </a:r>
          </a:p>
          <a:p>
            <a:endParaRPr lang="en-GB" altLang="en-US" dirty="0">
              <a:latin typeface="Times New Roman" pitchFamily="18" charset="0"/>
            </a:endParaRPr>
          </a:p>
          <a:p>
            <a:r>
              <a:rPr lang="en-GB" altLang="en-US" dirty="0">
                <a:latin typeface="Times New Roman" pitchFamily="18" charset="0"/>
              </a:rPr>
              <a:t>First go through each duty of the employer and ask/ explain what they mean and their relevance to manual handling</a:t>
            </a:r>
          </a:p>
          <a:p>
            <a:endParaRPr lang="en-GB" altLang="en-US" dirty="0">
              <a:latin typeface="Times New Roman" pitchFamily="18" charset="0"/>
            </a:endParaRPr>
          </a:p>
          <a:p>
            <a:endParaRPr lang="en-GB" altLang="en-US" dirty="0">
              <a:latin typeface="Times New Roman" pitchFamily="18" charset="0"/>
            </a:endParaRPr>
          </a:p>
          <a:p>
            <a:r>
              <a:rPr lang="en-GB" altLang="en-US" b="1" dirty="0">
                <a:latin typeface="Times New Roman" pitchFamily="18" charset="0"/>
              </a:rPr>
              <a:t>Duties of employees</a:t>
            </a:r>
          </a:p>
          <a:p>
            <a:endParaRPr lang="en-GB" altLang="en-US" dirty="0">
              <a:latin typeface="Times New Roman" pitchFamily="18" charset="0"/>
            </a:endParaRPr>
          </a:p>
          <a:p>
            <a:r>
              <a:rPr lang="en-GB" altLang="en-US" dirty="0">
                <a:latin typeface="Times New Roman" pitchFamily="18" charset="0"/>
              </a:rPr>
              <a:t>Ask them to tell which corresponding duties do employees have (you can prompt them.. So the employer must provide you with PPE, what must you do </a:t>
            </a:r>
            <a:r>
              <a:rPr lang="en-GB" altLang="en-US" dirty="0" err="1">
                <a:latin typeface="Times New Roman" pitchFamily="18" charset="0"/>
              </a:rPr>
              <a:t>etc</a:t>
            </a:r>
            <a:r>
              <a:rPr lang="en-GB" altLang="en-US" dirty="0">
                <a:latin typeface="Times New Roman" pitchFamily="18" charset="0"/>
              </a:rPr>
              <a:t>?:</a:t>
            </a:r>
          </a:p>
          <a:p>
            <a:endParaRPr lang="en-GB" altLang="en-US" dirty="0">
              <a:latin typeface="Times New Roman" pitchFamily="18" charset="0"/>
            </a:endParaRPr>
          </a:p>
          <a:p>
            <a:endParaRPr lang="en-GB" altLang="en-US" dirty="0">
              <a:latin typeface="Times New Roman" pitchFamily="18"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eaLnBrk="0" hangingPunct="0">
              <a:spcBef>
                <a:spcPct val="30000"/>
              </a:spcBef>
              <a:defRPr sz="1200">
                <a:solidFill>
                  <a:schemeClr val="tx1"/>
                </a:solidFill>
                <a:latin typeface="Times New Roman" pitchFamily="18" charset="0"/>
              </a:defRPr>
            </a:lvl1pPr>
            <a:lvl2pPr marL="742950" indent="-285750" defTabSz="962025" eaLnBrk="0" hangingPunct="0">
              <a:spcBef>
                <a:spcPct val="30000"/>
              </a:spcBef>
              <a:defRPr sz="1200">
                <a:solidFill>
                  <a:schemeClr val="tx1"/>
                </a:solidFill>
                <a:latin typeface="Times New Roman" pitchFamily="18" charset="0"/>
              </a:defRPr>
            </a:lvl2pPr>
            <a:lvl3pPr marL="1143000" indent="-228600" defTabSz="962025" eaLnBrk="0" hangingPunct="0">
              <a:spcBef>
                <a:spcPct val="30000"/>
              </a:spcBef>
              <a:defRPr sz="1200">
                <a:solidFill>
                  <a:schemeClr val="tx1"/>
                </a:solidFill>
                <a:latin typeface="Times New Roman" pitchFamily="18" charset="0"/>
              </a:defRPr>
            </a:lvl3pPr>
            <a:lvl4pPr marL="1600200" indent="-228600" defTabSz="962025" eaLnBrk="0" hangingPunct="0">
              <a:spcBef>
                <a:spcPct val="30000"/>
              </a:spcBef>
              <a:defRPr sz="1200">
                <a:solidFill>
                  <a:schemeClr val="tx1"/>
                </a:solidFill>
                <a:latin typeface="Times New Roman" pitchFamily="18" charset="0"/>
              </a:defRPr>
            </a:lvl4pPr>
            <a:lvl5pPr marL="2057400" indent="-228600" defTabSz="962025" eaLnBrk="0" hangingPunct="0">
              <a:spcBef>
                <a:spcPct val="30000"/>
              </a:spcBef>
              <a:defRPr sz="1200">
                <a:solidFill>
                  <a:schemeClr val="tx1"/>
                </a:solidFill>
                <a:latin typeface="Times New Roman" pitchFamily="18" charset="0"/>
              </a:defRPr>
            </a:lvl5pPr>
            <a:lvl6pPr marL="2514600" indent="-228600" defTabSz="962025" eaLnBrk="0" fontAlgn="base" hangingPunct="0">
              <a:spcBef>
                <a:spcPct val="30000"/>
              </a:spcBef>
              <a:spcAft>
                <a:spcPct val="0"/>
              </a:spcAft>
              <a:defRPr sz="1200">
                <a:solidFill>
                  <a:schemeClr val="tx1"/>
                </a:solidFill>
                <a:latin typeface="Times New Roman" pitchFamily="18" charset="0"/>
              </a:defRPr>
            </a:lvl6pPr>
            <a:lvl7pPr marL="2971800" indent="-228600" defTabSz="962025" eaLnBrk="0" fontAlgn="base" hangingPunct="0">
              <a:spcBef>
                <a:spcPct val="30000"/>
              </a:spcBef>
              <a:spcAft>
                <a:spcPct val="0"/>
              </a:spcAft>
              <a:defRPr sz="1200">
                <a:solidFill>
                  <a:schemeClr val="tx1"/>
                </a:solidFill>
                <a:latin typeface="Times New Roman" pitchFamily="18" charset="0"/>
              </a:defRPr>
            </a:lvl7pPr>
            <a:lvl8pPr marL="3429000" indent="-228600" defTabSz="962025" eaLnBrk="0" fontAlgn="base" hangingPunct="0">
              <a:spcBef>
                <a:spcPct val="30000"/>
              </a:spcBef>
              <a:spcAft>
                <a:spcPct val="0"/>
              </a:spcAft>
              <a:defRPr sz="1200">
                <a:solidFill>
                  <a:schemeClr val="tx1"/>
                </a:solidFill>
                <a:latin typeface="Times New Roman" pitchFamily="18" charset="0"/>
              </a:defRPr>
            </a:lvl8pPr>
            <a:lvl9pPr marL="3886200" indent="-228600" defTabSz="96202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4E26052-B4B3-4E7B-B83F-C7E72C756D90}" type="slidenum">
              <a:rPr lang="en-GB" altLang="en-US" sz="1300" smtClean="0"/>
              <a:pPr eaLnBrk="1" hangingPunct="1">
                <a:spcBef>
                  <a:spcPct val="0"/>
                </a:spcBef>
              </a:pPr>
              <a:t>13</a:t>
            </a:fld>
            <a:endParaRPr lang="en-GB" altLang="en-US" sz="1300"/>
          </a:p>
        </p:txBody>
      </p:sp>
    </p:spTree>
    <p:extLst>
      <p:ext uri="{BB962C8B-B14F-4D97-AF65-F5344CB8AC3E}">
        <p14:creationId xmlns:p14="http://schemas.microsoft.com/office/powerpoint/2010/main" val="399473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516012-4C4A-4BF3-B27E-FACE4134484E}" type="slidenum">
              <a:rPr lang="en-IE" smtClean="0"/>
              <a:t>14</a:t>
            </a:fld>
            <a:endParaRPr lang="en-IE"/>
          </a:p>
        </p:txBody>
      </p:sp>
    </p:spTree>
    <p:extLst>
      <p:ext uri="{BB962C8B-B14F-4D97-AF65-F5344CB8AC3E}">
        <p14:creationId xmlns:p14="http://schemas.microsoft.com/office/powerpoint/2010/main" val="236167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1013782"/>
            <a:fld id="{FDC6C47F-CBE6-411D-95DF-B0065334D7C8}" type="slidenum">
              <a:rPr lang="en-GB" smtClean="0"/>
              <a:pPr defTabSz="1013782"/>
              <a:t>15</a:t>
            </a:fld>
            <a:endParaRPr lang="en-GB"/>
          </a:p>
        </p:txBody>
      </p:sp>
      <p:sp>
        <p:nvSpPr>
          <p:cNvPr id="95235" name="Rectangle 2"/>
          <p:cNvSpPr>
            <a:spLocks noGrp="1" noRot="1" noChangeAspect="1" noChangeArrowheads="1" noTextEdit="1"/>
          </p:cNvSpPr>
          <p:nvPr>
            <p:ph type="sldImg"/>
          </p:nvPr>
        </p:nvSpPr>
        <p:spPr>
          <a:xfrm>
            <a:off x="935038" y="750888"/>
            <a:ext cx="4997450" cy="3748087"/>
          </a:xfrm>
          <a:solidFill>
            <a:srgbClr val="FFFFFF"/>
          </a:solidFill>
          <a:ln/>
        </p:spPr>
      </p:sp>
      <p:sp>
        <p:nvSpPr>
          <p:cNvPr id="95236" name="Rectangle 3"/>
          <p:cNvSpPr>
            <a:spLocks noGrp="1" noChangeArrowheads="1"/>
          </p:cNvSpPr>
          <p:nvPr>
            <p:ph type="body" idx="1"/>
          </p:nvPr>
        </p:nvSpPr>
        <p:spPr>
          <a:xfrm>
            <a:off x="915459" y="4748690"/>
            <a:ext cx="5035021" cy="4498341"/>
          </a:xfrm>
          <a:solidFill>
            <a:srgbClr val="FFFFFF"/>
          </a:solidFill>
          <a:ln>
            <a:solidFill>
              <a:srgbClr val="000000"/>
            </a:solidFill>
          </a:ln>
        </p:spPr>
        <p:txBody>
          <a:bodyPr lIns="97757" tIns="48878" rIns="97757" bIns="48878"/>
          <a:lstStyle/>
          <a:p>
            <a:pPr eaLnBrk="1" hangingPunct="1"/>
            <a:endParaRPr lang="en-US" dirty="0">
              <a:latin typeface="Times New Roman" pitchFamily="18" charset="0"/>
            </a:endParaRPr>
          </a:p>
        </p:txBody>
      </p:sp>
    </p:spTree>
    <p:extLst>
      <p:ext uri="{BB962C8B-B14F-4D97-AF65-F5344CB8AC3E}">
        <p14:creationId xmlns:p14="http://schemas.microsoft.com/office/powerpoint/2010/main" val="265013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IE" b="1">
                <a:latin typeface="Times New Roman" pitchFamily="18" charset="0"/>
              </a:rPr>
              <a:t>Question and Answer session</a:t>
            </a:r>
          </a:p>
          <a:p>
            <a:endParaRPr lang="en-IE" b="1">
              <a:latin typeface="Times New Roman" pitchFamily="18" charset="0"/>
            </a:endParaRPr>
          </a:p>
          <a:p>
            <a:r>
              <a:rPr lang="en-IE">
                <a:latin typeface="Times New Roman" pitchFamily="18" charset="0"/>
              </a:rPr>
              <a:t>It is a good idea to go through a Q &amp; A session with your learners to test their understanding of what you have gone through.</a:t>
            </a:r>
          </a:p>
        </p:txBody>
      </p:sp>
      <p:sp>
        <p:nvSpPr>
          <p:cNvPr id="96260" name="Slide Number Placeholder 3"/>
          <p:cNvSpPr>
            <a:spLocks noGrp="1"/>
          </p:cNvSpPr>
          <p:nvPr>
            <p:ph type="sldNum" sz="quarter" idx="5"/>
          </p:nvPr>
        </p:nvSpPr>
        <p:spPr>
          <a:noFill/>
        </p:spPr>
        <p:txBody>
          <a:bodyPr/>
          <a:lstStyle/>
          <a:p>
            <a:pPr defTabSz="1013782"/>
            <a:fld id="{9DAA3F7A-3104-415D-A5DC-E6F115CE2435}" type="slidenum">
              <a:rPr lang="en-GB" smtClean="0"/>
              <a:pPr defTabSz="1013782"/>
              <a:t>16</a:t>
            </a:fld>
            <a:endParaRPr lang="en-GB"/>
          </a:p>
        </p:txBody>
      </p:sp>
    </p:spTree>
    <p:extLst>
      <p:ext uri="{BB962C8B-B14F-4D97-AF65-F5344CB8AC3E}">
        <p14:creationId xmlns:p14="http://schemas.microsoft.com/office/powerpoint/2010/main" val="3834022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9EAEEA4-6BD1-4BED-BF17-615631036F53}" type="datetimeFigureOut">
              <a:rPr lang="en-IE" smtClean="0"/>
              <a:pPr/>
              <a:t>29/07/2025</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4CF476-2AB4-4684-ACE5-F0AD2795D87C}"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EAEEA4-6BD1-4BED-BF17-615631036F53}" type="datetimeFigureOut">
              <a:rPr lang="en-IE" smtClean="0"/>
              <a:pPr/>
              <a:t>29/07/2025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EAEEA4-6BD1-4BED-BF17-615631036F53}" type="datetimeFigureOut">
              <a:rPr lang="en-IE" smtClean="0"/>
              <a:pPr/>
              <a:t>29/07/2025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r>
              <a:rPr lang="en-US" noProof="0"/>
              <a:t>Click icon to add clip art</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9824E54-2F14-486D-8E67-2B60648F95D3}"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solidFill>
                  <a:schemeClr val="accent1">
                    <a:lumMod val="75000"/>
                  </a:schemeClr>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latin typeface="Century Gothic"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entury Gothic" pitchFamily="34" charset="0"/>
              </a:defRPr>
            </a:lvl1pPr>
          </a:lstStyle>
          <a:p>
            <a:pPr defTabSz="844083">
              <a:defRPr/>
            </a:pPr>
            <a:fld id="{23F9351C-5B29-473D-9415-63774538E448}" type="datetimeFigureOut">
              <a:rPr lang="en-US" smtClean="0"/>
              <a:pPr defTabSz="844083">
                <a:defRPr/>
              </a:pPr>
              <a:t>7/29/2025</a:t>
            </a:fld>
            <a:endParaRPr lang="en-US"/>
          </a:p>
        </p:txBody>
      </p:sp>
      <p:sp>
        <p:nvSpPr>
          <p:cNvPr id="5" name="Footer Placeholder 4"/>
          <p:cNvSpPr>
            <a:spLocks noGrp="1"/>
          </p:cNvSpPr>
          <p:nvPr>
            <p:ph type="ftr" sz="quarter" idx="11"/>
          </p:nvPr>
        </p:nvSpPr>
        <p:spPr/>
        <p:txBody>
          <a:bodyPr/>
          <a:lstStyle>
            <a:lvl1pPr>
              <a:defRPr>
                <a:latin typeface="Century Gothic" pitchFamily="34" charset="0"/>
              </a:defRPr>
            </a:lvl1pPr>
          </a:lstStyle>
          <a:p>
            <a:pPr defTabSz="844083">
              <a:defRPr/>
            </a:pPr>
            <a:endParaRPr lang="en-US"/>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pPr defTabSz="844083" fontAlgn="base">
              <a:spcBef>
                <a:spcPct val="0"/>
              </a:spcBef>
              <a:spcAft>
                <a:spcPct val="0"/>
              </a:spcAft>
            </a:pPr>
            <a:fld id="{7C49EA88-8AF6-482C-A277-7B796147F6F2}"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43573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92" kern="1200" dirty="0">
                <a:solidFill>
                  <a:schemeClr val="tx2"/>
                </a:solidFill>
                <a:latin typeface="Century Gothic"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1">
                    <a:lumMod val="75000"/>
                  </a:schemeClr>
                </a:solidFill>
                <a:latin typeface="Century Gothic" pitchFamily="34" charset="0"/>
              </a:defRPr>
            </a:lvl1pPr>
            <a:lvl2pPr>
              <a:defRPr>
                <a:solidFill>
                  <a:schemeClr val="accent1">
                    <a:lumMod val="75000"/>
                  </a:schemeClr>
                </a:solidFill>
                <a:latin typeface="Century Gothic" pitchFamily="34" charset="0"/>
              </a:defRPr>
            </a:lvl2pPr>
            <a:lvl3pPr>
              <a:defRPr>
                <a:solidFill>
                  <a:schemeClr val="accent1">
                    <a:lumMod val="75000"/>
                  </a:schemeClr>
                </a:solidFill>
                <a:latin typeface="Century Gothic" pitchFamily="34" charset="0"/>
              </a:defRPr>
            </a:lvl3pPr>
            <a:lvl4pPr>
              <a:defRPr>
                <a:solidFill>
                  <a:schemeClr val="accent1">
                    <a:lumMod val="75000"/>
                  </a:schemeClr>
                </a:solidFill>
                <a:latin typeface="Century Gothic" pitchFamily="34" charset="0"/>
              </a:defRPr>
            </a:lvl4pPr>
            <a:lvl5pPr>
              <a:defRPr>
                <a:solidFill>
                  <a:schemeClr val="accent1">
                    <a:lumMod val="75000"/>
                  </a:schemeClr>
                </a:solidFill>
                <a:latin typeface="Century Gothic"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defTabSz="844083">
              <a:defRPr/>
            </a:pPr>
            <a:fld id="{9A85BF91-D3C3-474A-BD48-1A0C2965AA6A}" type="datetimeFigureOut">
              <a:rPr lang="en-US" smtClean="0"/>
              <a:pPr defTabSz="844083">
                <a:defRPr/>
              </a:pPr>
              <a:t>7/29/2025</a:t>
            </a:fld>
            <a:endParaRPr lang="en-US"/>
          </a:p>
        </p:txBody>
      </p:sp>
      <p:sp>
        <p:nvSpPr>
          <p:cNvPr id="5" name="Footer Placeholder 4"/>
          <p:cNvSpPr>
            <a:spLocks noGrp="1"/>
          </p:cNvSpPr>
          <p:nvPr>
            <p:ph type="ftr" sz="quarter" idx="11"/>
          </p:nvPr>
        </p:nvSpPr>
        <p:spPr/>
        <p:txBody>
          <a:bodyPr/>
          <a:lstStyle>
            <a:lvl1pPr>
              <a:defRPr/>
            </a:lvl1pPr>
          </a:lstStyle>
          <a:p>
            <a:pPr defTabSz="844083">
              <a:defRPr/>
            </a:pPr>
            <a:endParaRPr lang="en-US"/>
          </a:p>
        </p:txBody>
      </p:sp>
      <p:sp>
        <p:nvSpPr>
          <p:cNvPr id="6" name="Slide Number Placeholder 5"/>
          <p:cNvSpPr>
            <a:spLocks noGrp="1"/>
          </p:cNvSpPr>
          <p:nvPr>
            <p:ph type="sldNum" sz="quarter" idx="12"/>
          </p:nvPr>
        </p:nvSpPr>
        <p:spPr/>
        <p:txBody>
          <a:bodyPr/>
          <a:lstStyle>
            <a:lvl1pPr>
              <a:defRPr/>
            </a:lvl1pPr>
          </a:lstStyle>
          <a:p>
            <a:pPr defTabSz="844083" fontAlgn="base">
              <a:spcBef>
                <a:spcPct val="0"/>
              </a:spcBef>
              <a:spcAft>
                <a:spcPct val="0"/>
              </a:spcAft>
            </a:pPr>
            <a:fld id="{2E3F03F5-72A2-4A31-A1D4-71168EC58DFA}"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36201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692" b="1" cap="all">
                <a:solidFill>
                  <a:schemeClr val="accent1">
                    <a:lumMod val="75000"/>
                  </a:schemeClr>
                </a:solidFill>
                <a:latin typeface="Century Gothic"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accent1">
                    <a:lumMod val="75000"/>
                  </a:schemeClr>
                </a:solidFill>
                <a:latin typeface="Century Gothic"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4F81BD">
                    <a:lumMod val="75000"/>
                  </a:srgbClr>
                </a:solidFill>
                <a:latin typeface="Century Gothic" pitchFamily="34" charset="0"/>
              </a:defRPr>
            </a:lvl1pPr>
          </a:lstStyle>
          <a:p>
            <a:pPr defTabSz="844083">
              <a:defRPr/>
            </a:pPr>
            <a:fld id="{6C1C0CA1-4313-4B49-9E4F-3F30D836F77F}" type="datetimeFigureOut">
              <a:rPr lang="en-US" smtClean="0"/>
              <a:pPr defTabSz="844083">
                <a:defRPr/>
              </a:pPr>
              <a:t>7/29/2025</a:t>
            </a:fld>
            <a:endParaRPr lang="en-US"/>
          </a:p>
        </p:txBody>
      </p:sp>
      <p:sp>
        <p:nvSpPr>
          <p:cNvPr id="5" name="Footer Placeholder 4"/>
          <p:cNvSpPr>
            <a:spLocks noGrp="1"/>
          </p:cNvSpPr>
          <p:nvPr>
            <p:ph type="ftr" sz="quarter" idx="11"/>
          </p:nvPr>
        </p:nvSpPr>
        <p:spPr/>
        <p:txBody>
          <a:bodyPr/>
          <a:lstStyle>
            <a:lvl1pPr>
              <a:defRPr>
                <a:solidFill>
                  <a:srgbClr val="4F81BD">
                    <a:lumMod val="75000"/>
                  </a:srgbClr>
                </a:solidFill>
                <a:latin typeface="Century Gothic" pitchFamily="34" charset="0"/>
              </a:defRPr>
            </a:lvl1pPr>
          </a:lstStyle>
          <a:p>
            <a:pPr defTabSz="844083">
              <a:defRPr/>
            </a:pPr>
            <a:endParaRPr lang="en-US"/>
          </a:p>
        </p:txBody>
      </p:sp>
      <p:sp>
        <p:nvSpPr>
          <p:cNvPr id="6" name="Slide Number Placeholder 5"/>
          <p:cNvSpPr>
            <a:spLocks noGrp="1"/>
          </p:cNvSpPr>
          <p:nvPr>
            <p:ph type="sldNum" sz="quarter" idx="12"/>
          </p:nvPr>
        </p:nvSpPr>
        <p:spPr/>
        <p:txBody>
          <a:bodyPr/>
          <a:lstStyle>
            <a:lvl1pPr>
              <a:defRPr>
                <a:solidFill>
                  <a:srgbClr val="376092"/>
                </a:solidFill>
                <a:latin typeface="Century Gothic" panose="020B0502020202020204" pitchFamily="34" charset="0"/>
              </a:defRPr>
            </a:lvl1pPr>
          </a:lstStyle>
          <a:p>
            <a:pPr defTabSz="844083" fontAlgn="base">
              <a:spcBef>
                <a:spcPct val="0"/>
              </a:spcBef>
              <a:spcAft>
                <a:spcPct val="0"/>
              </a:spcAft>
            </a:pPr>
            <a:fld id="{AD14C484-EA9F-49E8-92C4-8CB8373FE7D2}"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21127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Century Gothic" pitchFamily="34" charset="0"/>
              </a:defRPr>
            </a:lvl1p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585">
                <a:solidFill>
                  <a:schemeClr val="accent1">
                    <a:lumMod val="75000"/>
                  </a:schemeClr>
                </a:solidFill>
                <a:latin typeface="Century Gothic" pitchFamily="34" charset="0"/>
              </a:defRPr>
            </a:lvl1pPr>
            <a:lvl2pPr>
              <a:defRPr sz="2215">
                <a:solidFill>
                  <a:schemeClr val="accent1">
                    <a:lumMod val="75000"/>
                  </a:schemeClr>
                </a:solidFill>
                <a:latin typeface="Century Gothic" pitchFamily="34" charset="0"/>
              </a:defRPr>
            </a:lvl2pPr>
            <a:lvl3pPr>
              <a:defRPr sz="1846">
                <a:solidFill>
                  <a:schemeClr val="accent1">
                    <a:lumMod val="75000"/>
                  </a:schemeClr>
                </a:solidFill>
                <a:latin typeface="Century Gothic" pitchFamily="34" charset="0"/>
              </a:defRPr>
            </a:lvl3pPr>
            <a:lvl4pPr>
              <a:defRPr sz="1662">
                <a:solidFill>
                  <a:schemeClr val="accent1">
                    <a:lumMod val="75000"/>
                  </a:schemeClr>
                </a:solidFill>
                <a:latin typeface="Century Gothic" pitchFamily="34" charset="0"/>
              </a:defRPr>
            </a:lvl4pPr>
            <a:lvl5pPr>
              <a:defRPr sz="1662">
                <a:solidFill>
                  <a:schemeClr val="accent1">
                    <a:lumMod val="75000"/>
                  </a:schemeClr>
                </a:solidFill>
                <a:latin typeface="Century Gothic"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585">
                <a:solidFill>
                  <a:schemeClr val="accent1">
                    <a:lumMod val="75000"/>
                  </a:schemeClr>
                </a:solidFill>
                <a:latin typeface="Century Gothic" pitchFamily="34" charset="0"/>
              </a:defRPr>
            </a:lvl1pPr>
            <a:lvl2pPr>
              <a:defRPr sz="2215">
                <a:solidFill>
                  <a:schemeClr val="accent1">
                    <a:lumMod val="75000"/>
                  </a:schemeClr>
                </a:solidFill>
                <a:latin typeface="Century Gothic" pitchFamily="34" charset="0"/>
              </a:defRPr>
            </a:lvl2pPr>
            <a:lvl3pPr>
              <a:defRPr sz="1846">
                <a:solidFill>
                  <a:schemeClr val="accent1">
                    <a:lumMod val="75000"/>
                  </a:schemeClr>
                </a:solidFill>
                <a:latin typeface="Century Gothic" pitchFamily="34" charset="0"/>
              </a:defRPr>
            </a:lvl3pPr>
            <a:lvl4pPr>
              <a:defRPr sz="1662">
                <a:solidFill>
                  <a:schemeClr val="accent1">
                    <a:lumMod val="75000"/>
                  </a:schemeClr>
                </a:solidFill>
                <a:latin typeface="Century Gothic" pitchFamily="34" charset="0"/>
              </a:defRPr>
            </a:lvl4pPr>
            <a:lvl5pPr>
              <a:defRPr sz="1662">
                <a:solidFill>
                  <a:schemeClr val="accent1">
                    <a:lumMod val="75000"/>
                  </a:schemeClr>
                </a:solidFill>
                <a:latin typeface="Century Gothic"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solidFill>
                  <a:srgbClr val="4F81BD">
                    <a:lumMod val="75000"/>
                  </a:srgbClr>
                </a:solidFill>
                <a:latin typeface="Century Gothic" pitchFamily="34" charset="0"/>
              </a:defRPr>
            </a:lvl1pPr>
          </a:lstStyle>
          <a:p>
            <a:pPr defTabSz="844083">
              <a:defRPr/>
            </a:pPr>
            <a:fld id="{FA80B73B-89D8-46E7-9BBD-4B55F68EF07A}" type="datetimeFigureOut">
              <a:rPr lang="en-US" smtClean="0"/>
              <a:pPr defTabSz="844083">
                <a:defRPr/>
              </a:pPr>
              <a:t>7/29/2025</a:t>
            </a:fld>
            <a:endParaRPr lang="en-US"/>
          </a:p>
        </p:txBody>
      </p:sp>
      <p:sp>
        <p:nvSpPr>
          <p:cNvPr id="6" name="Footer Placeholder 4"/>
          <p:cNvSpPr>
            <a:spLocks noGrp="1"/>
          </p:cNvSpPr>
          <p:nvPr>
            <p:ph type="ftr" sz="quarter" idx="11"/>
          </p:nvPr>
        </p:nvSpPr>
        <p:spPr/>
        <p:txBody>
          <a:bodyPr/>
          <a:lstStyle>
            <a:lvl1pPr>
              <a:defRPr>
                <a:solidFill>
                  <a:srgbClr val="4F81BD">
                    <a:lumMod val="75000"/>
                  </a:srgbClr>
                </a:solidFill>
                <a:latin typeface="Century Gothic" pitchFamily="34" charset="0"/>
              </a:defRPr>
            </a:lvl1pPr>
          </a:lstStyle>
          <a:p>
            <a:pPr defTabSz="844083">
              <a:defRPr/>
            </a:pPr>
            <a:endParaRPr lang="en-US"/>
          </a:p>
        </p:txBody>
      </p:sp>
      <p:sp>
        <p:nvSpPr>
          <p:cNvPr id="7" name="Slide Number Placeholder 5"/>
          <p:cNvSpPr>
            <a:spLocks noGrp="1"/>
          </p:cNvSpPr>
          <p:nvPr>
            <p:ph type="sldNum" sz="quarter" idx="12"/>
          </p:nvPr>
        </p:nvSpPr>
        <p:spPr/>
        <p:txBody>
          <a:bodyPr/>
          <a:lstStyle>
            <a:lvl1pPr>
              <a:defRPr>
                <a:solidFill>
                  <a:srgbClr val="376092"/>
                </a:solidFill>
                <a:latin typeface="Century Gothic" panose="020B0502020202020204" pitchFamily="34" charset="0"/>
              </a:defRPr>
            </a:lvl1pPr>
          </a:lstStyle>
          <a:p>
            <a:pPr defTabSz="844083" fontAlgn="base">
              <a:spcBef>
                <a:spcPct val="0"/>
              </a:spcBef>
              <a:spcAft>
                <a:spcPct val="0"/>
              </a:spcAft>
            </a:pPr>
            <a:fld id="{215C449C-99B1-4F81-819A-D33A7A172B9F}"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845642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Century Gothic"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solidFill>
                  <a:schemeClr val="accent1">
                    <a:lumMod val="75000"/>
                  </a:schemeClr>
                </a:solidFill>
                <a:latin typeface="Century Gothic"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solidFill>
                  <a:schemeClr val="accent1">
                    <a:lumMod val="75000"/>
                  </a:schemeClr>
                </a:solidFill>
                <a:latin typeface="Century Gothic" pitchFamily="34" charset="0"/>
              </a:defRPr>
            </a:lvl1pPr>
            <a:lvl2pPr>
              <a:defRPr sz="1846">
                <a:solidFill>
                  <a:schemeClr val="accent1">
                    <a:lumMod val="75000"/>
                  </a:schemeClr>
                </a:solidFill>
                <a:latin typeface="Century Gothic" pitchFamily="34" charset="0"/>
              </a:defRPr>
            </a:lvl2pPr>
            <a:lvl3pPr>
              <a:defRPr sz="1662">
                <a:solidFill>
                  <a:schemeClr val="accent1">
                    <a:lumMod val="75000"/>
                  </a:schemeClr>
                </a:solidFill>
                <a:latin typeface="Century Gothic" pitchFamily="34" charset="0"/>
              </a:defRPr>
            </a:lvl3pPr>
            <a:lvl4pPr>
              <a:defRPr sz="1477">
                <a:solidFill>
                  <a:schemeClr val="accent1">
                    <a:lumMod val="75000"/>
                  </a:schemeClr>
                </a:solidFill>
                <a:latin typeface="Century Gothic" pitchFamily="34" charset="0"/>
              </a:defRPr>
            </a:lvl4pPr>
            <a:lvl5pPr>
              <a:defRPr sz="1477">
                <a:solidFill>
                  <a:schemeClr val="accent1">
                    <a:lumMod val="75000"/>
                  </a:schemeClr>
                </a:solidFill>
                <a:latin typeface="Century Gothic"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15" b="1">
                <a:solidFill>
                  <a:schemeClr val="accent1">
                    <a:lumMod val="75000"/>
                  </a:schemeClr>
                </a:solidFill>
                <a:latin typeface="Century Gothic"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15">
                <a:solidFill>
                  <a:schemeClr val="accent1">
                    <a:lumMod val="75000"/>
                  </a:schemeClr>
                </a:solidFill>
                <a:latin typeface="Century Gothic" pitchFamily="34" charset="0"/>
              </a:defRPr>
            </a:lvl1pPr>
            <a:lvl2pPr>
              <a:defRPr sz="1846">
                <a:solidFill>
                  <a:schemeClr val="accent1">
                    <a:lumMod val="75000"/>
                  </a:schemeClr>
                </a:solidFill>
                <a:latin typeface="Century Gothic" pitchFamily="34" charset="0"/>
              </a:defRPr>
            </a:lvl2pPr>
            <a:lvl3pPr>
              <a:defRPr sz="1662">
                <a:solidFill>
                  <a:schemeClr val="accent1">
                    <a:lumMod val="75000"/>
                  </a:schemeClr>
                </a:solidFill>
                <a:latin typeface="Century Gothic" pitchFamily="34" charset="0"/>
              </a:defRPr>
            </a:lvl3pPr>
            <a:lvl4pPr>
              <a:defRPr sz="1477">
                <a:solidFill>
                  <a:schemeClr val="accent1">
                    <a:lumMod val="75000"/>
                  </a:schemeClr>
                </a:solidFill>
                <a:latin typeface="Century Gothic" pitchFamily="34" charset="0"/>
              </a:defRPr>
            </a:lvl4pPr>
            <a:lvl5pPr>
              <a:defRPr sz="1477">
                <a:solidFill>
                  <a:schemeClr val="accent1">
                    <a:lumMod val="75000"/>
                  </a:schemeClr>
                </a:solidFill>
                <a:latin typeface="Century Gothic"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solidFill>
                  <a:srgbClr val="4F81BD">
                    <a:lumMod val="75000"/>
                  </a:srgbClr>
                </a:solidFill>
                <a:latin typeface="Century Gothic" pitchFamily="34" charset="0"/>
              </a:defRPr>
            </a:lvl1pPr>
          </a:lstStyle>
          <a:p>
            <a:pPr defTabSz="844083">
              <a:defRPr/>
            </a:pPr>
            <a:fld id="{AC24D7EE-4BB0-4112-B3DE-B9CB1AA47CE3}" type="datetimeFigureOut">
              <a:rPr lang="en-US" smtClean="0"/>
              <a:pPr defTabSz="844083">
                <a:defRPr/>
              </a:pPr>
              <a:t>7/29/2025</a:t>
            </a:fld>
            <a:endParaRPr lang="en-US"/>
          </a:p>
        </p:txBody>
      </p:sp>
      <p:sp>
        <p:nvSpPr>
          <p:cNvPr id="8" name="Footer Placeholder 4"/>
          <p:cNvSpPr>
            <a:spLocks noGrp="1"/>
          </p:cNvSpPr>
          <p:nvPr>
            <p:ph type="ftr" sz="quarter" idx="11"/>
          </p:nvPr>
        </p:nvSpPr>
        <p:spPr/>
        <p:txBody>
          <a:bodyPr/>
          <a:lstStyle>
            <a:lvl1pPr>
              <a:defRPr>
                <a:solidFill>
                  <a:srgbClr val="4F81BD">
                    <a:lumMod val="75000"/>
                  </a:srgbClr>
                </a:solidFill>
                <a:latin typeface="Century Gothic" pitchFamily="34" charset="0"/>
              </a:defRPr>
            </a:lvl1pPr>
          </a:lstStyle>
          <a:p>
            <a:pPr defTabSz="844083">
              <a:defRPr/>
            </a:pPr>
            <a:endParaRPr lang="en-US"/>
          </a:p>
        </p:txBody>
      </p:sp>
      <p:sp>
        <p:nvSpPr>
          <p:cNvPr id="9" name="Slide Number Placeholder 5"/>
          <p:cNvSpPr>
            <a:spLocks noGrp="1"/>
          </p:cNvSpPr>
          <p:nvPr>
            <p:ph type="sldNum" sz="quarter" idx="12"/>
          </p:nvPr>
        </p:nvSpPr>
        <p:spPr/>
        <p:txBody>
          <a:bodyPr/>
          <a:lstStyle>
            <a:lvl1pPr>
              <a:defRPr>
                <a:solidFill>
                  <a:srgbClr val="376092"/>
                </a:solidFill>
                <a:latin typeface="Century Gothic" panose="020B0502020202020204" pitchFamily="34" charset="0"/>
              </a:defRPr>
            </a:lvl1pPr>
          </a:lstStyle>
          <a:p>
            <a:pPr defTabSz="844083" fontAlgn="base">
              <a:spcBef>
                <a:spcPct val="0"/>
              </a:spcBef>
              <a:spcAft>
                <a:spcPct val="0"/>
              </a:spcAft>
            </a:pPr>
            <a:fld id="{8F815A19-F112-457B-92BB-FEB51BE2108D}"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380611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Century Gothic"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solidFill>
                  <a:srgbClr val="4F81BD">
                    <a:lumMod val="75000"/>
                  </a:srgbClr>
                </a:solidFill>
                <a:latin typeface="Century Gothic" pitchFamily="34" charset="0"/>
              </a:defRPr>
            </a:lvl1pPr>
          </a:lstStyle>
          <a:p>
            <a:pPr defTabSz="844083">
              <a:defRPr/>
            </a:pPr>
            <a:fld id="{30928A9B-5732-4FD8-95C1-E52C304C880C}" type="datetimeFigureOut">
              <a:rPr lang="en-US" smtClean="0"/>
              <a:pPr defTabSz="844083">
                <a:defRPr/>
              </a:pPr>
              <a:t>7/29/2025</a:t>
            </a:fld>
            <a:endParaRPr lang="en-US"/>
          </a:p>
        </p:txBody>
      </p:sp>
      <p:sp>
        <p:nvSpPr>
          <p:cNvPr id="4" name="Footer Placeholder 4"/>
          <p:cNvSpPr>
            <a:spLocks noGrp="1"/>
          </p:cNvSpPr>
          <p:nvPr>
            <p:ph type="ftr" sz="quarter" idx="11"/>
          </p:nvPr>
        </p:nvSpPr>
        <p:spPr/>
        <p:txBody>
          <a:bodyPr/>
          <a:lstStyle>
            <a:lvl1pPr>
              <a:defRPr>
                <a:solidFill>
                  <a:srgbClr val="4F81BD">
                    <a:lumMod val="75000"/>
                  </a:srgbClr>
                </a:solidFill>
                <a:latin typeface="Century Gothic" pitchFamily="34" charset="0"/>
              </a:defRPr>
            </a:lvl1pPr>
          </a:lstStyle>
          <a:p>
            <a:pPr defTabSz="844083">
              <a:defRPr/>
            </a:pPr>
            <a:endParaRPr lang="en-US"/>
          </a:p>
        </p:txBody>
      </p:sp>
      <p:sp>
        <p:nvSpPr>
          <p:cNvPr id="5" name="Slide Number Placeholder 5"/>
          <p:cNvSpPr>
            <a:spLocks noGrp="1"/>
          </p:cNvSpPr>
          <p:nvPr>
            <p:ph type="sldNum" sz="quarter" idx="12"/>
          </p:nvPr>
        </p:nvSpPr>
        <p:spPr/>
        <p:txBody>
          <a:bodyPr/>
          <a:lstStyle>
            <a:lvl1pPr>
              <a:defRPr>
                <a:solidFill>
                  <a:srgbClr val="376092"/>
                </a:solidFill>
                <a:latin typeface="Century Gothic" panose="020B0502020202020204" pitchFamily="34" charset="0"/>
              </a:defRPr>
            </a:lvl1pPr>
          </a:lstStyle>
          <a:p>
            <a:pPr defTabSz="844083" fontAlgn="base">
              <a:spcBef>
                <a:spcPct val="0"/>
              </a:spcBef>
              <a:spcAft>
                <a:spcPct val="0"/>
              </a:spcAft>
            </a:pPr>
            <a:fld id="{DB3EE2CC-864A-4F95-822A-CF06DE4879EF}"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966083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844083">
              <a:defRPr/>
            </a:pPr>
            <a:fld id="{3C6EEA2B-62C4-4A79-8923-327EEE084B20}" type="datetimeFigureOut">
              <a:rPr lang="en-US" smtClean="0"/>
              <a:pPr defTabSz="844083">
                <a:defRPr/>
              </a:pPr>
              <a:t>7/29/2025</a:t>
            </a:fld>
            <a:endParaRPr lang="en-US"/>
          </a:p>
        </p:txBody>
      </p:sp>
      <p:sp>
        <p:nvSpPr>
          <p:cNvPr id="3" name="Footer Placeholder 4"/>
          <p:cNvSpPr>
            <a:spLocks noGrp="1"/>
          </p:cNvSpPr>
          <p:nvPr>
            <p:ph type="ftr" sz="quarter" idx="11"/>
          </p:nvPr>
        </p:nvSpPr>
        <p:spPr/>
        <p:txBody>
          <a:bodyPr/>
          <a:lstStyle>
            <a:lvl1pPr>
              <a:defRPr/>
            </a:lvl1pPr>
          </a:lstStyle>
          <a:p>
            <a:pPr defTabSz="844083">
              <a:defRPr/>
            </a:pPr>
            <a:endParaRPr lang="en-US"/>
          </a:p>
        </p:txBody>
      </p:sp>
      <p:sp>
        <p:nvSpPr>
          <p:cNvPr id="4" name="Slide Number Placeholder 5"/>
          <p:cNvSpPr>
            <a:spLocks noGrp="1"/>
          </p:cNvSpPr>
          <p:nvPr>
            <p:ph type="sldNum" sz="quarter" idx="12"/>
          </p:nvPr>
        </p:nvSpPr>
        <p:spPr/>
        <p:txBody>
          <a:bodyPr/>
          <a:lstStyle>
            <a:lvl1pPr>
              <a:defRPr/>
            </a:lvl1pPr>
          </a:lstStyle>
          <a:p>
            <a:pPr defTabSz="844083" fontAlgn="base">
              <a:spcBef>
                <a:spcPct val="0"/>
              </a:spcBef>
              <a:spcAft>
                <a:spcPct val="0"/>
              </a:spcAft>
            </a:pPr>
            <a:fld id="{6E32BAC6-5BA6-4353-B8BB-59CE3B678D07}"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67874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9EAEEA4-6BD1-4BED-BF17-615631036F53}" type="datetimeFigureOut">
              <a:rPr lang="en-IE" smtClean="0"/>
              <a:pPr/>
              <a:t>29/07/2025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844083">
              <a:defRPr/>
            </a:pPr>
            <a:fld id="{0125E5CE-89A0-4D0C-A2A6-05A8A9D904A1}" type="datetimeFigureOut">
              <a:rPr lang="en-US" smtClean="0"/>
              <a:pPr defTabSz="844083">
                <a:defRPr/>
              </a:pPr>
              <a:t>7/29/2025</a:t>
            </a:fld>
            <a:endParaRPr lang="en-US"/>
          </a:p>
        </p:txBody>
      </p:sp>
      <p:sp>
        <p:nvSpPr>
          <p:cNvPr id="6" name="Footer Placeholder 4"/>
          <p:cNvSpPr>
            <a:spLocks noGrp="1"/>
          </p:cNvSpPr>
          <p:nvPr>
            <p:ph type="ftr" sz="quarter" idx="11"/>
          </p:nvPr>
        </p:nvSpPr>
        <p:spPr/>
        <p:txBody>
          <a:bodyPr/>
          <a:lstStyle>
            <a:lvl1pPr>
              <a:defRPr/>
            </a:lvl1pPr>
          </a:lstStyle>
          <a:p>
            <a:pPr defTabSz="844083">
              <a:defRPr/>
            </a:pPr>
            <a:endParaRPr lang="en-US"/>
          </a:p>
        </p:txBody>
      </p:sp>
      <p:sp>
        <p:nvSpPr>
          <p:cNvPr id="7" name="Slide Number Placeholder 5"/>
          <p:cNvSpPr>
            <a:spLocks noGrp="1"/>
          </p:cNvSpPr>
          <p:nvPr>
            <p:ph type="sldNum" sz="quarter" idx="12"/>
          </p:nvPr>
        </p:nvSpPr>
        <p:spPr/>
        <p:txBody>
          <a:bodyPr/>
          <a:lstStyle>
            <a:lvl1pPr>
              <a:defRPr/>
            </a:lvl1pPr>
          </a:lstStyle>
          <a:p>
            <a:pPr defTabSz="844083" fontAlgn="base">
              <a:spcBef>
                <a:spcPct val="0"/>
              </a:spcBef>
              <a:spcAft>
                <a:spcPct val="0"/>
              </a:spcAft>
            </a:pPr>
            <a:fld id="{3EBD6366-F303-4D5F-871B-4AE1C8CA5F7B}"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530764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844083">
              <a:defRPr/>
            </a:pPr>
            <a:fld id="{62F23D9C-787F-4A90-81B7-2BCD1A952BFC}" type="datetimeFigureOut">
              <a:rPr lang="en-US" smtClean="0"/>
              <a:pPr defTabSz="844083">
                <a:defRPr/>
              </a:pPr>
              <a:t>7/29/2025</a:t>
            </a:fld>
            <a:endParaRPr lang="en-US"/>
          </a:p>
        </p:txBody>
      </p:sp>
      <p:sp>
        <p:nvSpPr>
          <p:cNvPr id="6" name="Footer Placeholder 4"/>
          <p:cNvSpPr>
            <a:spLocks noGrp="1"/>
          </p:cNvSpPr>
          <p:nvPr>
            <p:ph type="ftr" sz="quarter" idx="11"/>
          </p:nvPr>
        </p:nvSpPr>
        <p:spPr/>
        <p:txBody>
          <a:bodyPr/>
          <a:lstStyle>
            <a:lvl1pPr>
              <a:defRPr/>
            </a:lvl1pPr>
          </a:lstStyle>
          <a:p>
            <a:pPr defTabSz="844083">
              <a:defRPr/>
            </a:pPr>
            <a:endParaRPr lang="en-US"/>
          </a:p>
        </p:txBody>
      </p:sp>
      <p:sp>
        <p:nvSpPr>
          <p:cNvPr id="7" name="Slide Number Placeholder 5"/>
          <p:cNvSpPr>
            <a:spLocks noGrp="1"/>
          </p:cNvSpPr>
          <p:nvPr>
            <p:ph type="sldNum" sz="quarter" idx="12"/>
          </p:nvPr>
        </p:nvSpPr>
        <p:spPr/>
        <p:txBody>
          <a:bodyPr/>
          <a:lstStyle>
            <a:lvl1pPr>
              <a:defRPr/>
            </a:lvl1pPr>
          </a:lstStyle>
          <a:p>
            <a:pPr defTabSz="844083" fontAlgn="base">
              <a:spcBef>
                <a:spcPct val="0"/>
              </a:spcBef>
              <a:spcAft>
                <a:spcPct val="0"/>
              </a:spcAft>
            </a:pPr>
            <a:fld id="{F13A8128-9A15-448A-95E0-52D0DA527DA3}"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271148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844083">
              <a:defRPr/>
            </a:pPr>
            <a:fld id="{312728D9-68AB-400A-8793-077C1B86A70F}" type="datetimeFigureOut">
              <a:rPr lang="en-US" smtClean="0"/>
              <a:pPr defTabSz="844083">
                <a:defRPr/>
              </a:pPr>
              <a:t>7/29/2025</a:t>
            </a:fld>
            <a:endParaRPr lang="en-US"/>
          </a:p>
        </p:txBody>
      </p:sp>
      <p:sp>
        <p:nvSpPr>
          <p:cNvPr id="5" name="Footer Placeholder 4"/>
          <p:cNvSpPr>
            <a:spLocks noGrp="1"/>
          </p:cNvSpPr>
          <p:nvPr>
            <p:ph type="ftr" sz="quarter" idx="11"/>
          </p:nvPr>
        </p:nvSpPr>
        <p:spPr/>
        <p:txBody>
          <a:bodyPr/>
          <a:lstStyle>
            <a:lvl1pPr>
              <a:defRPr/>
            </a:lvl1pPr>
          </a:lstStyle>
          <a:p>
            <a:pPr defTabSz="844083">
              <a:defRPr/>
            </a:pPr>
            <a:endParaRPr lang="en-US"/>
          </a:p>
        </p:txBody>
      </p:sp>
      <p:sp>
        <p:nvSpPr>
          <p:cNvPr id="6" name="Slide Number Placeholder 5"/>
          <p:cNvSpPr>
            <a:spLocks noGrp="1"/>
          </p:cNvSpPr>
          <p:nvPr>
            <p:ph type="sldNum" sz="quarter" idx="12"/>
          </p:nvPr>
        </p:nvSpPr>
        <p:spPr/>
        <p:txBody>
          <a:bodyPr/>
          <a:lstStyle>
            <a:lvl1pPr>
              <a:defRPr/>
            </a:lvl1pPr>
          </a:lstStyle>
          <a:p>
            <a:pPr defTabSz="844083" fontAlgn="base">
              <a:spcBef>
                <a:spcPct val="0"/>
              </a:spcBef>
              <a:spcAft>
                <a:spcPct val="0"/>
              </a:spcAft>
            </a:pPr>
            <a:fld id="{FAC45899-E9D3-4209-A017-0CF7A14E5AC2}"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042432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844083">
              <a:defRPr/>
            </a:pPr>
            <a:fld id="{442815D6-789E-41AD-AA5D-9B831D574865}" type="datetimeFigureOut">
              <a:rPr lang="en-US" smtClean="0"/>
              <a:pPr defTabSz="844083">
                <a:defRPr/>
              </a:pPr>
              <a:t>7/29/2025</a:t>
            </a:fld>
            <a:endParaRPr lang="en-US"/>
          </a:p>
        </p:txBody>
      </p:sp>
      <p:sp>
        <p:nvSpPr>
          <p:cNvPr id="5" name="Footer Placeholder 4"/>
          <p:cNvSpPr>
            <a:spLocks noGrp="1"/>
          </p:cNvSpPr>
          <p:nvPr>
            <p:ph type="ftr" sz="quarter" idx="11"/>
          </p:nvPr>
        </p:nvSpPr>
        <p:spPr/>
        <p:txBody>
          <a:bodyPr/>
          <a:lstStyle>
            <a:lvl1pPr>
              <a:defRPr/>
            </a:lvl1pPr>
          </a:lstStyle>
          <a:p>
            <a:pPr defTabSz="844083">
              <a:defRPr/>
            </a:pPr>
            <a:endParaRPr lang="en-US"/>
          </a:p>
        </p:txBody>
      </p:sp>
      <p:sp>
        <p:nvSpPr>
          <p:cNvPr id="6" name="Slide Number Placeholder 5"/>
          <p:cNvSpPr>
            <a:spLocks noGrp="1"/>
          </p:cNvSpPr>
          <p:nvPr>
            <p:ph type="sldNum" sz="quarter" idx="12"/>
          </p:nvPr>
        </p:nvSpPr>
        <p:spPr/>
        <p:txBody>
          <a:bodyPr/>
          <a:lstStyle>
            <a:lvl1pPr>
              <a:defRPr/>
            </a:lvl1pPr>
          </a:lstStyle>
          <a:p>
            <a:pPr defTabSz="844083" fontAlgn="base">
              <a:spcBef>
                <a:spcPct val="0"/>
              </a:spcBef>
              <a:spcAft>
                <a:spcPct val="0"/>
              </a:spcAft>
            </a:pPr>
            <a:fld id="{719DB853-8A9B-421A-890B-7DD1CD216032}"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404767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defTabSz="844083">
              <a:defRPr/>
            </a:pPr>
            <a:fld id="{C6835DC6-7277-49E1-845C-DBA6B5BD398E}" type="datetimeFigureOut">
              <a:rPr lang="en-US" smtClean="0"/>
              <a:pPr defTabSz="844083">
                <a:defRPr/>
              </a:pPr>
              <a:t>7/29/2025</a:t>
            </a:fld>
            <a:endParaRPr lang="en-US"/>
          </a:p>
        </p:txBody>
      </p:sp>
      <p:sp>
        <p:nvSpPr>
          <p:cNvPr id="7" name="Footer Placeholder 4"/>
          <p:cNvSpPr>
            <a:spLocks noGrp="1"/>
          </p:cNvSpPr>
          <p:nvPr>
            <p:ph type="ftr" sz="quarter" idx="11"/>
          </p:nvPr>
        </p:nvSpPr>
        <p:spPr/>
        <p:txBody>
          <a:bodyPr/>
          <a:lstStyle>
            <a:lvl1pPr>
              <a:defRPr/>
            </a:lvl1pPr>
          </a:lstStyle>
          <a:p>
            <a:pPr defTabSz="844083">
              <a:defRPr/>
            </a:pPr>
            <a:endParaRPr lang="en-US"/>
          </a:p>
        </p:txBody>
      </p:sp>
      <p:sp>
        <p:nvSpPr>
          <p:cNvPr id="8" name="Slide Number Placeholder 5"/>
          <p:cNvSpPr>
            <a:spLocks noGrp="1"/>
          </p:cNvSpPr>
          <p:nvPr>
            <p:ph type="sldNum" sz="quarter" idx="12"/>
          </p:nvPr>
        </p:nvSpPr>
        <p:spPr/>
        <p:txBody>
          <a:bodyPr/>
          <a:lstStyle>
            <a:lvl1pPr>
              <a:defRPr/>
            </a:lvl1pPr>
          </a:lstStyle>
          <a:p>
            <a:pPr defTabSz="844083" fontAlgn="base">
              <a:spcBef>
                <a:spcPct val="0"/>
              </a:spcBef>
              <a:spcAft>
                <a:spcPct val="0"/>
              </a:spcAft>
            </a:pPr>
            <a:fld id="{326CC214-589E-423A-B0E0-5AA70C485D56}"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676012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defTabSz="844083">
              <a:defRPr/>
            </a:pPr>
            <a:fld id="{DDCCCF53-7D26-4BC0-8C91-812DCA8BBFF4}" type="datetimeFigureOut">
              <a:rPr lang="en-US" smtClean="0"/>
              <a:pPr defTabSz="844083">
                <a:defRPr/>
              </a:pPr>
              <a:t>7/29/2025</a:t>
            </a:fld>
            <a:endParaRPr lang="en-US"/>
          </a:p>
        </p:txBody>
      </p:sp>
      <p:sp>
        <p:nvSpPr>
          <p:cNvPr id="4" name="Footer Placeholder 4"/>
          <p:cNvSpPr>
            <a:spLocks noGrp="1"/>
          </p:cNvSpPr>
          <p:nvPr>
            <p:ph type="ftr" sz="quarter" idx="11"/>
          </p:nvPr>
        </p:nvSpPr>
        <p:spPr/>
        <p:txBody>
          <a:bodyPr/>
          <a:lstStyle>
            <a:lvl1pPr>
              <a:defRPr/>
            </a:lvl1pPr>
          </a:lstStyle>
          <a:p>
            <a:pPr defTabSz="844083">
              <a:defRPr/>
            </a:pPr>
            <a:endParaRPr lang="en-US"/>
          </a:p>
        </p:txBody>
      </p:sp>
      <p:sp>
        <p:nvSpPr>
          <p:cNvPr id="5" name="Slide Number Placeholder 5"/>
          <p:cNvSpPr>
            <a:spLocks noGrp="1"/>
          </p:cNvSpPr>
          <p:nvPr>
            <p:ph type="sldNum" sz="quarter" idx="12"/>
          </p:nvPr>
        </p:nvSpPr>
        <p:spPr/>
        <p:txBody>
          <a:bodyPr/>
          <a:lstStyle>
            <a:lvl1pPr>
              <a:defRPr/>
            </a:lvl1pPr>
          </a:lstStyle>
          <a:p>
            <a:pPr defTabSz="844083" fontAlgn="base">
              <a:spcBef>
                <a:spcPct val="0"/>
              </a:spcBef>
              <a:spcAft>
                <a:spcPct val="0"/>
              </a:spcAft>
            </a:pPr>
            <a:fld id="{5335A6DC-2277-43EB-881E-84B4B4F5C7C4}"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658837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defTabSz="844083">
              <a:defRPr/>
            </a:pPr>
            <a:fld id="{1012FA96-93B1-4127-8208-A9F419E0E541}" type="datetimeFigureOut">
              <a:rPr lang="en-US" smtClean="0"/>
              <a:pPr defTabSz="844083">
                <a:defRPr/>
              </a:pPr>
              <a:t>7/29/2025</a:t>
            </a:fld>
            <a:endParaRPr lang="en-US"/>
          </a:p>
        </p:txBody>
      </p:sp>
      <p:sp>
        <p:nvSpPr>
          <p:cNvPr id="5" name="Footer Placeholder 4"/>
          <p:cNvSpPr>
            <a:spLocks noGrp="1"/>
          </p:cNvSpPr>
          <p:nvPr>
            <p:ph type="ftr" sz="quarter" idx="11"/>
          </p:nvPr>
        </p:nvSpPr>
        <p:spPr/>
        <p:txBody>
          <a:bodyPr/>
          <a:lstStyle>
            <a:lvl1pPr>
              <a:defRPr/>
            </a:lvl1pPr>
          </a:lstStyle>
          <a:p>
            <a:pPr defTabSz="844083">
              <a:defRPr/>
            </a:pPr>
            <a:endParaRPr lang="en-US"/>
          </a:p>
        </p:txBody>
      </p:sp>
      <p:sp>
        <p:nvSpPr>
          <p:cNvPr id="6" name="Slide Number Placeholder 5"/>
          <p:cNvSpPr>
            <a:spLocks noGrp="1"/>
          </p:cNvSpPr>
          <p:nvPr>
            <p:ph type="sldNum" sz="quarter" idx="12"/>
          </p:nvPr>
        </p:nvSpPr>
        <p:spPr/>
        <p:txBody>
          <a:bodyPr/>
          <a:lstStyle>
            <a:lvl1pPr>
              <a:defRPr/>
            </a:lvl1pPr>
          </a:lstStyle>
          <a:p>
            <a:pPr defTabSz="844083" fontAlgn="base">
              <a:spcBef>
                <a:spcPct val="0"/>
              </a:spcBef>
              <a:spcAft>
                <a:spcPct val="0"/>
              </a:spcAft>
            </a:pPr>
            <a:fld id="{73389B10-5671-4FBC-A8B2-DF0F11814F90}"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96959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9EAEEA4-6BD1-4BED-BF17-615631036F53}" type="datetimeFigureOut">
              <a:rPr lang="en-IE" smtClean="0"/>
              <a:pPr/>
              <a:t>29/07/2025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4CF476-2AB4-4684-ACE5-F0AD2795D87C}" type="slidenum">
              <a:rPr lang="en-IE" smtClean="0"/>
              <a:pPr/>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9EAEEA4-6BD1-4BED-BF17-615631036F53}" type="datetimeFigureOut">
              <a:rPr lang="en-IE" smtClean="0"/>
              <a:pPr/>
              <a:t>29/07/2025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54CF476-2AB4-4684-ACE5-F0AD2795D87C}" type="slidenum">
              <a:rPr lang="en-IE" smtClean="0"/>
              <a:pPr/>
              <a:t>‹#›</a:t>
            </a:fld>
            <a:endParaRPr lang="en-IE"/>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9EAEEA4-6BD1-4BED-BF17-615631036F53}" type="datetimeFigureOut">
              <a:rPr lang="en-IE" smtClean="0"/>
              <a:pPr/>
              <a:t>29/07/2025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54CF476-2AB4-4684-ACE5-F0AD2795D87C}"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EAEEA4-6BD1-4BED-BF17-615631036F53}" type="datetimeFigureOut">
              <a:rPr lang="en-IE" smtClean="0"/>
              <a:pPr/>
              <a:t>29/07/2025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54CF476-2AB4-4684-ACE5-F0AD2795D87C}" type="slidenum">
              <a:rPr lang="en-IE" smtClean="0"/>
              <a:pPr/>
              <a:t>‹#›</a:t>
            </a:fld>
            <a:endParaRPr lang="en-IE"/>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AEEA4-6BD1-4BED-BF17-615631036F53}" type="datetimeFigureOut">
              <a:rPr lang="en-IE" smtClean="0"/>
              <a:pPr/>
              <a:t>29/07/2025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54CF476-2AB4-4684-ACE5-F0AD2795D87C}"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9EAEEA4-6BD1-4BED-BF17-615631036F53}" type="datetimeFigureOut">
              <a:rPr lang="en-IE" smtClean="0"/>
              <a:pPr/>
              <a:t>29/07/2025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54CF476-2AB4-4684-ACE5-F0AD2795D87C}"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9EAEEA4-6BD1-4BED-BF17-615631036F53}" type="datetimeFigureOut">
              <a:rPr lang="en-IE" smtClean="0"/>
              <a:pPr/>
              <a:t>29/07/2025</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4CF476-2AB4-4684-ACE5-F0AD2795D87C}" type="slidenum">
              <a:rPr lang="en-IE" smtClean="0"/>
              <a:pPr/>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9EAEEA4-6BD1-4BED-BF17-615631036F53}" type="datetimeFigureOut">
              <a:rPr lang="en-IE" smtClean="0"/>
              <a:pPr/>
              <a:t>29/07/2025</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4CF476-2AB4-4684-ACE5-F0AD2795D87C}"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108">
                <a:solidFill>
                  <a:prstClr val="black">
                    <a:tint val="75000"/>
                  </a:prstClr>
                </a:solidFill>
                <a:latin typeface="+mn-lt"/>
                <a:cs typeface="+mn-cs"/>
              </a:defRPr>
            </a:lvl1pPr>
          </a:lstStyle>
          <a:p>
            <a:pPr defTabSz="844083">
              <a:defRPr/>
            </a:pPr>
            <a:fld id="{BA27C210-3E82-46F7-A0A9-0366A1057992}" type="datetimeFigureOut">
              <a:rPr lang="en-US" smtClean="0"/>
              <a:pPr defTabSz="844083">
                <a:defRPr/>
              </a:pPr>
              <a:t>7/29/2025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108">
                <a:solidFill>
                  <a:prstClr val="black">
                    <a:tint val="75000"/>
                  </a:prstClr>
                </a:solidFill>
                <a:latin typeface="+mn-lt"/>
                <a:cs typeface="+mn-cs"/>
              </a:defRPr>
            </a:lvl1pPr>
          </a:lstStyle>
          <a:p>
            <a:pPr defTabSz="844083">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8">
                <a:solidFill>
                  <a:srgbClr val="898989"/>
                </a:solidFill>
                <a:latin typeface="Calibri" panose="020F0502020204030204" pitchFamily="34" charset="0"/>
              </a:defRPr>
            </a:lvl1pPr>
          </a:lstStyle>
          <a:p>
            <a:pPr defTabSz="844083" fontAlgn="base">
              <a:spcBef>
                <a:spcPct val="0"/>
              </a:spcBef>
              <a:spcAft>
                <a:spcPct val="0"/>
              </a:spcAft>
            </a:pPr>
            <a:fld id="{0FCB2252-AC36-443C-8A11-AA8CA8FDABA5}" type="slidenum">
              <a:rPr lang="en-US" altLang="en-US" smtClean="0">
                <a:cs typeface="Arial" panose="020B0604020202020204" pitchFamily="34" charset="0"/>
              </a:rPr>
              <a:pPr defTabSz="844083" fontAlgn="base">
                <a:spcBef>
                  <a:spcPct val="0"/>
                </a:spcBef>
                <a:spcAft>
                  <a:spcPct val="0"/>
                </a:spcAft>
              </a:pPr>
              <a:t>‹#›</a:t>
            </a:fld>
            <a:endParaRPr lang="en-US" altLang="en-US">
              <a:cs typeface="Arial" panose="020B0604020202020204" pitchFamily="34" charset="0"/>
            </a:endParaRPr>
          </a:p>
        </p:txBody>
      </p:sp>
      <p:sp>
        <p:nvSpPr>
          <p:cNvPr id="2" name="Rectangle 3"/>
          <p:cNvSpPr/>
          <p:nvPr/>
        </p:nvSpPr>
        <p:spPr>
          <a:xfrm>
            <a:off x="0" y="6132514"/>
            <a:ext cx="9144000" cy="71437"/>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4"/>
          <p:cNvSpPr/>
          <p:nvPr/>
        </p:nvSpPr>
        <p:spPr>
          <a:xfrm>
            <a:off x="0" y="6267450"/>
            <a:ext cx="9144000" cy="59055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5"/>
          <p:cNvSpPr>
            <a:spLocks noChangeAspect="1"/>
          </p:cNvSpPr>
          <p:nvPr/>
        </p:nvSpPr>
        <p:spPr>
          <a:xfrm>
            <a:off x="602274" y="5956300"/>
            <a:ext cx="564173" cy="565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a:ln>
                <a:noFill/>
              </a:ln>
              <a:solidFill>
                <a:prstClr val="white"/>
              </a:solidFill>
              <a:effectLst/>
              <a:uLnTx/>
              <a:uFillTx/>
              <a:latin typeface="Calibri"/>
              <a:ea typeface="+mn-ea"/>
              <a:cs typeface="+mn-cs"/>
            </a:endParaRPr>
          </a:p>
        </p:txBody>
      </p:sp>
      <p:sp>
        <p:nvSpPr>
          <p:cNvPr id="7" name="Donut 6"/>
          <p:cNvSpPr>
            <a:spLocks noChangeAspect="1"/>
          </p:cNvSpPr>
          <p:nvPr/>
        </p:nvSpPr>
        <p:spPr>
          <a:xfrm>
            <a:off x="666751" y="6024564"/>
            <a:ext cx="429357" cy="428625"/>
          </a:xfrm>
          <a:prstGeom prst="donu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a:ln>
                <a:noFill/>
              </a:ln>
              <a:solidFill>
                <a:prstClr val="black"/>
              </a:solidFill>
              <a:effectLst/>
              <a:uLnTx/>
              <a:uFillTx/>
              <a:latin typeface="Calibri"/>
              <a:ea typeface="+mn-ea"/>
              <a:cs typeface="+mn-cs"/>
            </a:endParaRPr>
          </a:p>
        </p:txBody>
      </p:sp>
      <p:pic>
        <p:nvPicPr>
          <p:cNvPr id="4107" name="Picture 1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93320" y="6386514"/>
            <a:ext cx="955431"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8989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ctr" rtl="0" eaLnBrk="0" fontAlgn="base" hangingPunct="0">
        <a:spcBef>
          <a:spcPct val="0"/>
        </a:spcBef>
        <a:spcAft>
          <a:spcPct val="0"/>
        </a:spcAft>
        <a:defRPr sz="4062" kern="1200">
          <a:solidFill>
            <a:schemeClr val="tx1"/>
          </a:solidFill>
          <a:latin typeface="+mj-lt"/>
          <a:ea typeface="+mj-ea"/>
          <a:cs typeface="+mj-cs"/>
        </a:defRPr>
      </a:lvl1pPr>
      <a:lvl2pPr algn="ctr" rtl="0" eaLnBrk="0" fontAlgn="base" hangingPunct="0">
        <a:spcBef>
          <a:spcPct val="0"/>
        </a:spcBef>
        <a:spcAft>
          <a:spcPct val="0"/>
        </a:spcAft>
        <a:defRPr sz="4062">
          <a:solidFill>
            <a:schemeClr val="tx1"/>
          </a:solidFill>
          <a:latin typeface="Calibri" pitchFamily="34" charset="0"/>
        </a:defRPr>
      </a:lvl2pPr>
      <a:lvl3pPr algn="ctr" rtl="0" eaLnBrk="0" fontAlgn="base" hangingPunct="0">
        <a:spcBef>
          <a:spcPct val="0"/>
        </a:spcBef>
        <a:spcAft>
          <a:spcPct val="0"/>
        </a:spcAft>
        <a:defRPr sz="4062">
          <a:solidFill>
            <a:schemeClr val="tx1"/>
          </a:solidFill>
          <a:latin typeface="Calibri" pitchFamily="34" charset="0"/>
        </a:defRPr>
      </a:lvl3pPr>
      <a:lvl4pPr algn="ctr" rtl="0" eaLnBrk="0" fontAlgn="base" hangingPunct="0">
        <a:spcBef>
          <a:spcPct val="0"/>
        </a:spcBef>
        <a:spcAft>
          <a:spcPct val="0"/>
        </a:spcAft>
        <a:defRPr sz="4062">
          <a:solidFill>
            <a:schemeClr val="tx1"/>
          </a:solidFill>
          <a:latin typeface="Calibri" pitchFamily="34" charset="0"/>
        </a:defRPr>
      </a:lvl4pPr>
      <a:lvl5pPr algn="ctr" rtl="0" eaLnBrk="0" fontAlgn="base" hangingPunct="0">
        <a:spcBef>
          <a:spcPct val="0"/>
        </a:spcBef>
        <a:spcAft>
          <a:spcPct val="0"/>
        </a:spcAft>
        <a:defRPr sz="4062">
          <a:solidFill>
            <a:schemeClr val="tx1"/>
          </a:solidFill>
          <a:latin typeface="Calibri" pitchFamily="34" charset="0"/>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GB" dirty="0"/>
              <a:t>Abrasive Wheels </a:t>
            </a:r>
            <a:r>
              <a:rPr lang="ga-IE" dirty="0"/>
              <a:t>Course</a:t>
            </a:r>
            <a:endParaRPr lang="en-GB" dirty="0"/>
          </a:p>
        </p:txBody>
      </p:sp>
      <p:sp>
        <p:nvSpPr>
          <p:cNvPr id="10246" name="TextBox 6"/>
          <p:cNvSpPr txBox="1">
            <a:spLocks noChangeArrowheads="1"/>
          </p:cNvSpPr>
          <p:nvPr/>
        </p:nvSpPr>
        <p:spPr bwMode="auto">
          <a:xfrm>
            <a:off x="604372" y="2420888"/>
            <a:ext cx="8216099" cy="1077218"/>
          </a:xfrm>
          <a:prstGeom prst="rect">
            <a:avLst/>
          </a:prstGeom>
          <a:noFill/>
          <a:ln w="9525">
            <a:noFill/>
            <a:miter lim="800000"/>
            <a:headEnd/>
            <a:tailEnd/>
          </a:ln>
        </p:spPr>
        <p:txBody>
          <a:bodyPr wrap="square" anchor="t">
            <a:spAutoFit/>
          </a:bodyPr>
          <a:lstStyle/>
          <a:p>
            <a:pPr algn="ctr"/>
            <a:r>
              <a:rPr lang="en-IE" sz="3200" b="1" dirty="0"/>
              <a:t>Presented by</a:t>
            </a:r>
          </a:p>
          <a:p>
            <a:pPr algn="ctr"/>
            <a:r>
              <a:rPr lang="en-IE" sz="3200" b="1"/>
              <a:t>Conor </a:t>
            </a:r>
            <a:r>
              <a:rPr lang="en-IE" sz="3200" b="1" dirty="0"/>
              <a:t>Kelleher</a:t>
            </a:r>
          </a:p>
        </p:txBody>
      </p:sp>
    </p:spTree>
    <p:custDataLst>
      <p:tags r:id="rId1"/>
    </p:custDataLst>
  </p:cSld>
  <p:clrMapOvr>
    <a:masterClrMapping/>
  </p:clrMapOvr>
  <p:transition>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5CA4E4AD-43EC-40CA-8785-EC15D02810DD}" type="datetime1">
              <a:rPr lang="en-GB"/>
              <a:pPr>
                <a:defRPr/>
              </a:pPr>
              <a:t>29/07/2025</a:t>
            </a:fld>
            <a:endParaRPr lang="en-US"/>
          </a:p>
        </p:txBody>
      </p:sp>
      <p:sp>
        <p:nvSpPr>
          <p:cNvPr id="322562" name="Rectangle 2"/>
          <p:cNvSpPr>
            <a:spLocks noGrp="1" noChangeArrowheads="1"/>
          </p:cNvSpPr>
          <p:nvPr>
            <p:ph type="title"/>
          </p:nvPr>
        </p:nvSpPr>
        <p:spPr/>
        <p:txBody>
          <a:bodyPr/>
          <a:lstStyle/>
          <a:p>
            <a:pPr eaLnBrk="1" hangingPunct="1">
              <a:defRPr/>
            </a:pPr>
            <a:endParaRPr lang="en-US"/>
          </a:p>
        </p:txBody>
      </p:sp>
      <p:sp>
        <p:nvSpPr>
          <p:cNvPr id="322563" name="Rectangle 3"/>
          <p:cNvSpPr>
            <a:spLocks noGrp="1" noChangeArrowheads="1"/>
          </p:cNvSpPr>
          <p:nvPr>
            <p:ph type="body" idx="1"/>
          </p:nvPr>
        </p:nvSpPr>
        <p:spPr>
          <a:xfrm>
            <a:off x="457200" y="5373688"/>
            <a:ext cx="8229600" cy="757237"/>
          </a:xfrm>
        </p:spPr>
        <p:txBody>
          <a:bodyPr>
            <a:normAutofit lnSpcReduction="10000"/>
          </a:bodyPr>
          <a:lstStyle/>
          <a:p>
            <a:pPr eaLnBrk="1" hangingPunct="1">
              <a:lnSpc>
                <a:spcPct val="80000"/>
              </a:lnSpc>
              <a:defRPr/>
            </a:pPr>
            <a:r>
              <a:rPr lang="en-IE" sz="2000" b="1" dirty="0"/>
              <a:t>Using grinder without guard, wrong disc – fragments of shattered disc penetrated chest &amp; stomach resulting in fatality of operator. </a:t>
            </a:r>
            <a:endParaRPr lang="en-US" sz="2000" b="1" dirty="0"/>
          </a:p>
        </p:txBody>
      </p:sp>
      <p:sp>
        <p:nvSpPr>
          <p:cNvPr id="103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a:p>
        </p:txBody>
      </p:sp>
      <p:graphicFrame>
        <p:nvGraphicFramePr>
          <p:cNvPr id="1026" name="Object 4"/>
          <p:cNvGraphicFramePr>
            <a:graphicFrameLocks noChangeAspect="1"/>
          </p:cNvGraphicFramePr>
          <p:nvPr/>
        </p:nvGraphicFramePr>
        <p:xfrm>
          <a:off x="971550" y="0"/>
          <a:ext cx="7164388" cy="5373688"/>
        </p:xfrm>
        <a:graphic>
          <a:graphicData uri="http://schemas.openxmlformats.org/presentationml/2006/ole">
            <mc:AlternateContent xmlns:mc="http://schemas.openxmlformats.org/markup-compatibility/2006">
              <mc:Choice xmlns:v="urn:schemas-microsoft-com:vml" Requires="v">
                <p:oleObj r:id="rId3" imgW="2163554" imgH="3095943" progId="">
                  <p:embed/>
                </p:oleObj>
              </mc:Choice>
              <mc:Fallback>
                <p:oleObj r:id="rId3" imgW="2163554" imgH="3095943" progId="">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0"/>
                        <a:ext cx="7164388" cy="537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60223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Abrasive Wheels?</a:t>
            </a:r>
          </a:p>
          <a:p>
            <a:r>
              <a:rPr lang="en-IE" dirty="0"/>
              <a:t>Examples?</a:t>
            </a:r>
          </a:p>
          <a:p>
            <a:r>
              <a:rPr lang="en-IE" dirty="0"/>
              <a:t>Injuries?</a:t>
            </a:r>
          </a:p>
          <a:p>
            <a:r>
              <a:rPr lang="en-IE" dirty="0"/>
              <a:t>Organic: How? Bonds? Characteristics? Uses?</a:t>
            </a:r>
          </a:p>
          <a:p>
            <a:r>
              <a:rPr lang="en-IE" dirty="0"/>
              <a:t>Inorganic: How? Bonds? Characteristics? Uses?</a:t>
            </a:r>
          </a:p>
          <a:p>
            <a:r>
              <a:rPr lang="en-IE" dirty="0"/>
              <a:t>Why?</a:t>
            </a:r>
          </a:p>
        </p:txBody>
      </p:sp>
      <p:sp>
        <p:nvSpPr>
          <p:cNvPr id="3" name="Title 2"/>
          <p:cNvSpPr>
            <a:spLocks noGrp="1"/>
          </p:cNvSpPr>
          <p:nvPr>
            <p:ph type="title"/>
          </p:nvPr>
        </p:nvSpPr>
        <p:spPr/>
        <p:txBody>
          <a:bodyPr/>
          <a:lstStyle/>
          <a:p>
            <a:r>
              <a:rPr lang="en-IE" dirty="0"/>
              <a:t>Q &amp; A</a:t>
            </a:r>
          </a:p>
        </p:txBody>
      </p:sp>
    </p:spTree>
    <p:custDataLst>
      <p:tags r:id="rId1"/>
    </p:custDataLst>
    <p:extLst>
      <p:ext uri="{BB962C8B-B14F-4D97-AF65-F5344CB8AC3E}">
        <p14:creationId xmlns:p14="http://schemas.microsoft.com/office/powerpoint/2010/main" val="81462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normAutofit lnSpcReduction="10000"/>
          </a:bodyPr>
          <a:lstStyle/>
          <a:p>
            <a:pPr eaLnBrk="1" hangingPunct="1">
              <a:buFont typeface="Wingdings 3" pitchFamily="18" charset="2"/>
              <a:buNone/>
            </a:pPr>
            <a:r>
              <a:rPr lang="en-GB" dirty="0"/>
              <a:t>	The aim of this module is to provide you with an understanding of your rights &amp; responsibilities</a:t>
            </a:r>
          </a:p>
          <a:p>
            <a:pPr eaLnBrk="1" hangingPunct="1">
              <a:buFont typeface="Wingdings 3" pitchFamily="18" charset="2"/>
              <a:buNone/>
            </a:pPr>
            <a:endParaRPr lang="en-GB" dirty="0"/>
          </a:p>
          <a:p>
            <a:pPr eaLnBrk="1" hangingPunct="1">
              <a:buFont typeface="Wingdings 3" pitchFamily="18" charset="2"/>
              <a:buNone/>
            </a:pPr>
            <a:r>
              <a:rPr lang="en-GB" dirty="0"/>
              <a:t>At the end of this module you will be able to:</a:t>
            </a:r>
          </a:p>
          <a:p>
            <a:pPr eaLnBrk="1" hangingPunct="1"/>
            <a:r>
              <a:rPr lang="en-GB" dirty="0"/>
              <a:t>List the duties of the employer and employees,</a:t>
            </a:r>
          </a:p>
          <a:p>
            <a:pPr eaLnBrk="1" hangingPunct="1"/>
            <a:r>
              <a:rPr lang="en-GB" dirty="0"/>
              <a:t>State and explain the requirements of the Abrasive Wheels Legislation 2016,</a:t>
            </a:r>
          </a:p>
          <a:p>
            <a:pPr eaLnBrk="1" hangingPunct="1"/>
            <a:r>
              <a:rPr lang="en-GB" dirty="0"/>
              <a:t>Explain the implications of not complying with these requirements.</a:t>
            </a:r>
          </a:p>
          <a:p>
            <a:pPr eaLnBrk="1" hangingPunct="1">
              <a:buFont typeface="Wingdings 3" pitchFamily="18" charset="2"/>
              <a:buNone/>
            </a:pPr>
            <a:endParaRPr lang="en-IE" dirty="0"/>
          </a:p>
        </p:txBody>
      </p:sp>
      <p:sp>
        <p:nvSpPr>
          <p:cNvPr id="3" name="Title 2"/>
          <p:cNvSpPr>
            <a:spLocks noGrp="1"/>
          </p:cNvSpPr>
          <p:nvPr>
            <p:ph type="title"/>
          </p:nvPr>
        </p:nvSpPr>
        <p:spPr/>
        <p:txBody>
          <a:bodyPr/>
          <a:lstStyle/>
          <a:p>
            <a:pPr eaLnBrk="1" fontAlgn="auto" hangingPunct="1">
              <a:spcAft>
                <a:spcPts val="0"/>
              </a:spcAft>
              <a:defRPr/>
            </a:pPr>
            <a:r>
              <a:rPr lang="en-IE" dirty="0"/>
              <a:t>Unit 2 Legislation</a:t>
            </a:r>
          </a:p>
        </p:txBody>
      </p:sp>
      <p:pic>
        <p:nvPicPr>
          <p:cNvPr id="4" name="Picture 4" descr="qualtec logo.jpg"/>
          <p:cNvPicPr>
            <a:picLocks noChangeAspect="1"/>
          </p:cNvPicPr>
          <p:nvPr/>
        </p:nvPicPr>
        <p:blipFill>
          <a:blip r:embed="rId2" cstate="print"/>
          <a:srcRect/>
          <a:stretch>
            <a:fillRect/>
          </a:stretch>
        </p:blipFill>
        <p:spPr bwMode="auto">
          <a:xfrm>
            <a:off x="8085084" y="5583907"/>
            <a:ext cx="1057275" cy="12684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a:t>Safety Health &amp; Welfare at Work</a:t>
            </a:r>
          </a:p>
        </p:txBody>
      </p:sp>
      <p:sp>
        <p:nvSpPr>
          <p:cNvPr id="3" name="Text Placeholder 2"/>
          <p:cNvSpPr>
            <a:spLocks noGrp="1"/>
          </p:cNvSpPr>
          <p:nvPr>
            <p:ph type="body" idx="1"/>
          </p:nvPr>
        </p:nvSpPr>
        <p:spPr>
          <a:xfrm>
            <a:off x="468313" y="1412875"/>
            <a:ext cx="4040187" cy="762000"/>
          </a:xfrm>
          <a:ln>
            <a:headEnd/>
            <a:tailEnd/>
          </a:ln>
        </p:spPr>
        <p:txBody>
          <a:bodyPr/>
          <a:lstStyle/>
          <a:p>
            <a:pPr eaLnBrk="1" hangingPunct="1"/>
            <a:r>
              <a:rPr lang="en-GB" altLang="en-US"/>
              <a:t>Duty of the employer</a:t>
            </a:r>
          </a:p>
        </p:txBody>
      </p:sp>
      <p:sp>
        <p:nvSpPr>
          <p:cNvPr id="22532" name="Text Placeholder 3"/>
          <p:cNvSpPr>
            <a:spLocks noGrp="1"/>
          </p:cNvSpPr>
          <p:nvPr>
            <p:ph type="body" sz="half" idx="3"/>
          </p:nvPr>
        </p:nvSpPr>
        <p:spPr>
          <a:xfrm>
            <a:off x="4643438" y="1412875"/>
            <a:ext cx="4041775" cy="762000"/>
          </a:xfrm>
          <a:ln>
            <a:headEnd/>
            <a:tailEnd/>
          </a:ln>
        </p:spPr>
        <p:txBody>
          <a:bodyPr/>
          <a:lstStyle/>
          <a:p>
            <a:pPr eaLnBrk="1" hangingPunct="1"/>
            <a:r>
              <a:rPr lang="en-GB" altLang="en-US" dirty="0"/>
              <a:t>Duties of the employee</a:t>
            </a:r>
          </a:p>
        </p:txBody>
      </p:sp>
      <p:sp>
        <p:nvSpPr>
          <p:cNvPr id="22533" name="Content Placeholder 4"/>
          <p:cNvSpPr>
            <a:spLocks noGrp="1"/>
          </p:cNvSpPr>
          <p:nvPr>
            <p:ph sz="quarter" idx="2"/>
          </p:nvPr>
        </p:nvSpPr>
        <p:spPr>
          <a:xfrm>
            <a:off x="468313" y="2492375"/>
            <a:ext cx="8135937" cy="3941763"/>
          </a:xfrm>
          <a:ln>
            <a:prstDash val="solid"/>
          </a:ln>
        </p:spPr>
        <p:txBody>
          <a:bodyPr/>
          <a:lstStyle/>
          <a:p>
            <a:pPr eaLnBrk="1" hangingPunct="1"/>
            <a:r>
              <a:rPr lang="en-GB" altLang="en-US" dirty="0"/>
              <a:t>Safe Place of Work </a:t>
            </a:r>
          </a:p>
          <a:p>
            <a:pPr eaLnBrk="1" hangingPunct="1"/>
            <a:r>
              <a:rPr lang="en-GB" altLang="en-US" dirty="0"/>
              <a:t>Safe Access &amp; Egress</a:t>
            </a:r>
          </a:p>
          <a:p>
            <a:pPr eaLnBrk="1" hangingPunct="1"/>
            <a:r>
              <a:rPr lang="en-GB" altLang="en-US" dirty="0"/>
              <a:t>Safe Systems of Work</a:t>
            </a:r>
          </a:p>
          <a:p>
            <a:pPr eaLnBrk="1" hangingPunct="1"/>
            <a:r>
              <a:rPr lang="en-GB" altLang="en-US" dirty="0"/>
              <a:t>Safe Plant and machinery</a:t>
            </a:r>
          </a:p>
          <a:p>
            <a:pPr eaLnBrk="1" hangingPunct="1"/>
            <a:r>
              <a:rPr lang="en-GB" altLang="en-US" dirty="0"/>
              <a:t>Provide PPE </a:t>
            </a:r>
          </a:p>
          <a:p>
            <a:pPr eaLnBrk="1" hangingPunct="1"/>
            <a:r>
              <a:rPr lang="en-GB" altLang="en-US" dirty="0"/>
              <a:t>Training </a:t>
            </a:r>
          </a:p>
          <a:p>
            <a:pPr eaLnBrk="1" hangingPunct="1"/>
            <a:r>
              <a:rPr lang="en-GB" altLang="en-US" dirty="0"/>
              <a:t>Risk Assessment </a:t>
            </a:r>
          </a:p>
          <a:p>
            <a:pPr eaLnBrk="1" hangingPunct="1"/>
            <a:r>
              <a:rPr lang="en-GB" altLang="en-US" dirty="0"/>
              <a:t>Supervision</a:t>
            </a:r>
          </a:p>
          <a:p>
            <a:pPr eaLnBrk="1" hangingPunct="1"/>
            <a:endParaRPr lang="en-US" altLang="en-US" dirty="0"/>
          </a:p>
        </p:txBody>
      </p:sp>
      <p:sp>
        <p:nvSpPr>
          <p:cNvPr id="22534" name="Content Placeholder 5"/>
          <p:cNvSpPr>
            <a:spLocks noGrp="1"/>
          </p:cNvSpPr>
          <p:nvPr>
            <p:ph sz="quarter" idx="4"/>
          </p:nvPr>
        </p:nvSpPr>
        <p:spPr>
          <a:xfrm>
            <a:off x="4643438" y="2492375"/>
            <a:ext cx="4500562" cy="3941763"/>
          </a:xfrm>
          <a:ln>
            <a:prstDash val="solid"/>
          </a:ln>
        </p:spPr>
        <p:txBody>
          <a:bodyPr/>
          <a:lstStyle/>
          <a:p>
            <a:pPr>
              <a:spcBef>
                <a:spcPct val="0"/>
              </a:spcBef>
              <a:buFontTx/>
              <a:buChar char="•"/>
            </a:pPr>
            <a:r>
              <a:rPr lang="en-GB" altLang="en-US" dirty="0"/>
              <a:t>Keep workplace tidy Follow procedures</a:t>
            </a:r>
          </a:p>
          <a:p>
            <a:pPr>
              <a:spcBef>
                <a:spcPct val="0"/>
              </a:spcBef>
              <a:buFontTx/>
              <a:buChar char="•"/>
            </a:pPr>
            <a:r>
              <a:rPr lang="en-GB" altLang="en-US" dirty="0"/>
              <a:t>Use machinery correctly/ Report defects</a:t>
            </a:r>
          </a:p>
          <a:p>
            <a:pPr>
              <a:spcBef>
                <a:spcPct val="0"/>
              </a:spcBef>
              <a:buFontTx/>
              <a:buChar char="•"/>
            </a:pPr>
            <a:r>
              <a:rPr lang="en-GB" altLang="en-US" dirty="0"/>
              <a:t>Wear PPE</a:t>
            </a:r>
          </a:p>
          <a:p>
            <a:pPr>
              <a:spcBef>
                <a:spcPct val="0"/>
              </a:spcBef>
              <a:buFontTx/>
              <a:buChar char="•"/>
            </a:pPr>
            <a:r>
              <a:rPr lang="en-GB" altLang="en-US" dirty="0"/>
              <a:t>Attend training/ stay awake!</a:t>
            </a:r>
          </a:p>
          <a:p>
            <a:pPr>
              <a:spcBef>
                <a:spcPct val="0"/>
              </a:spcBef>
              <a:buFontTx/>
              <a:buChar char="•"/>
            </a:pPr>
            <a:r>
              <a:rPr lang="en-GB" altLang="en-US" dirty="0"/>
              <a:t>Don’t endanger yourself or others</a:t>
            </a:r>
          </a:p>
        </p:txBody>
      </p:sp>
      <p:pic>
        <p:nvPicPr>
          <p:cNvPr id="21511" name="Picture 7" descr="qualtec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6725" y="0"/>
            <a:ext cx="10572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82616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2533">
                                            <p:txEl>
                                              <p:pRg st="0" end="0"/>
                                            </p:txEl>
                                          </p:spTgt>
                                        </p:tgtEl>
                                        <p:attrNameLst>
                                          <p:attrName>style.visibility</p:attrName>
                                        </p:attrNameLst>
                                      </p:cBhvr>
                                      <p:to>
                                        <p:strVal val="visible"/>
                                      </p:to>
                                    </p:set>
                                    <p:animEffect transition="in" filter="blinds(horizontal)">
                                      <p:cBhvr>
                                        <p:cTn id="15" dur="500"/>
                                        <p:tgtEl>
                                          <p:spTgt spid="2253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2533">
                                            <p:txEl>
                                              <p:pRg st="1" end="1"/>
                                            </p:txEl>
                                          </p:spTgt>
                                        </p:tgtEl>
                                        <p:attrNameLst>
                                          <p:attrName>style.visibility</p:attrName>
                                        </p:attrNameLst>
                                      </p:cBhvr>
                                      <p:to>
                                        <p:strVal val="visible"/>
                                      </p:to>
                                    </p:set>
                                    <p:animEffect transition="in" filter="blinds(horizontal)">
                                      <p:cBhvr>
                                        <p:cTn id="18" dur="500"/>
                                        <p:tgtEl>
                                          <p:spTgt spid="22533">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2533">
                                            <p:txEl>
                                              <p:pRg st="2" end="2"/>
                                            </p:txEl>
                                          </p:spTgt>
                                        </p:tgtEl>
                                        <p:attrNameLst>
                                          <p:attrName>style.visibility</p:attrName>
                                        </p:attrNameLst>
                                      </p:cBhvr>
                                      <p:to>
                                        <p:strVal val="visible"/>
                                      </p:to>
                                    </p:set>
                                    <p:animEffect transition="in" filter="blinds(horizontal)">
                                      <p:cBhvr>
                                        <p:cTn id="21" dur="500"/>
                                        <p:tgtEl>
                                          <p:spTgt spid="22533">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2533">
                                            <p:txEl>
                                              <p:pRg st="3" end="3"/>
                                            </p:txEl>
                                          </p:spTgt>
                                        </p:tgtEl>
                                        <p:attrNameLst>
                                          <p:attrName>style.visibility</p:attrName>
                                        </p:attrNameLst>
                                      </p:cBhvr>
                                      <p:to>
                                        <p:strVal val="visible"/>
                                      </p:to>
                                    </p:set>
                                    <p:animEffect transition="in" filter="blinds(horizontal)">
                                      <p:cBhvr>
                                        <p:cTn id="24" dur="500"/>
                                        <p:tgtEl>
                                          <p:spTgt spid="22533">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blinds(horizontal)">
                                      <p:cBhvr>
                                        <p:cTn id="27" dur="500"/>
                                        <p:tgtEl>
                                          <p:spTgt spid="2253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2533">
                                            <p:txEl>
                                              <p:pRg st="5" end="5"/>
                                            </p:txEl>
                                          </p:spTgt>
                                        </p:tgtEl>
                                        <p:attrNameLst>
                                          <p:attrName>style.visibility</p:attrName>
                                        </p:attrNameLst>
                                      </p:cBhvr>
                                      <p:to>
                                        <p:strVal val="visible"/>
                                      </p:to>
                                    </p:set>
                                    <p:animEffect transition="in" filter="blinds(horizontal)">
                                      <p:cBhvr>
                                        <p:cTn id="30" dur="500"/>
                                        <p:tgtEl>
                                          <p:spTgt spid="22533">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2533">
                                            <p:txEl>
                                              <p:pRg st="6" end="6"/>
                                            </p:txEl>
                                          </p:spTgt>
                                        </p:tgtEl>
                                        <p:attrNameLst>
                                          <p:attrName>style.visibility</p:attrName>
                                        </p:attrNameLst>
                                      </p:cBhvr>
                                      <p:to>
                                        <p:strVal val="visible"/>
                                      </p:to>
                                    </p:set>
                                    <p:animEffect transition="in" filter="blinds(horizontal)">
                                      <p:cBhvr>
                                        <p:cTn id="33" dur="500"/>
                                        <p:tgtEl>
                                          <p:spTgt spid="22533">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2533">
                                            <p:txEl>
                                              <p:pRg st="7" end="7"/>
                                            </p:txEl>
                                          </p:spTgt>
                                        </p:tgtEl>
                                        <p:attrNameLst>
                                          <p:attrName>style.visibility</p:attrName>
                                        </p:attrNameLst>
                                      </p:cBhvr>
                                      <p:to>
                                        <p:strVal val="visible"/>
                                      </p:to>
                                    </p:set>
                                    <p:animEffect transition="in" filter="blinds(horizontal)">
                                      <p:cBhvr>
                                        <p:cTn id="36" dur="500"/>
                                        <p:tgtEl>
                                          <p:spTgt spid="22533">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2534">
                                            <p:txEl>
                                              <p:pRg st="0" end="0"/>
                                            </p:txEl>
                                          </p:spTgt>
                                        </p:tgtEl>
                                        <p:attrNameLst>
                                          <p:attrName>style.visibility</p:attrName>
                                        </p:attrNameLst>
                                      </p:cBhvr>
                                      <p:to>
                                        <p:strVal val="visible"/>
                                      </p:to>
                                    </p:set>
                                    <p:animEffect transition="in" filter="blinds(horizontal)">
                                      <p:cBhvr>
                                        <p:cTn id="45" dur="500"/>
                                        <p:tgtEl>
                                          <p:spTgt spid="2253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2534">
                                            <p:txEl>
                                              <p:pRg st="1" end="1"/>
                                            </p:txEl>
                                          </p:spTgt>
                                        </p:tgtEl>
                                        <p:attrNameLst>
                                          <p:attrName>style.visibility</p:attrName>
                                        </p:attrNameLst>
                                      </p:cBhvr>
                                      <p:to>
                                        <p:strVal val="visible"/>
                                      </p:to>
                                    </p:set>
                                    <p:animEffect transition="in" filter="blinds(horizontal)">
                                      <p:cBhvr>
                                        <p:cTn id="50" dur="500"/>
                                        <p:tgtEl>
                                          <p:spTgt spid="2253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22534">
                                            <p:txEl>
                                              <p:pRg st="2" end="2"/>
                                            </p:txEl>
                                          </p:spTgt>
                                        </p:tgtEl>
                                        <p:attrNameLst>
                                          <p:attrName>style.visibility</p:attrName>
                                        </p:attrNameLst>
                                      </p:cBhvr>
                                      <p:to>
                                        <p:strVal val="visible"/>
                                      </p:to>
                                    </p:set>
                                    <p:animEffect transition="in" filter="blinds(horizontal)">
                                      <p:cBhvr>
                                        <p:cTn id="55" dur="500"/>
                                        <p:tgtEl>
                                          <p:spTgt spid="2253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2534">
                                            <p:txEl>
                                              <p:pRg st="3" end="3"/>
                                            </p:txEl>
                                          </p:spTgt>
                                        </p:tgtEl>
                                        <p:attrNameLst>
                                          <p:attrName>style.visibility</p:attrName>
                                        </p:attrNameLst>
                                      </p:cBhvr>
                                      <p:to>
                                        <p:strVal val="visible"/>
                                      </p:to>
                                    </p:set>
                                    <p:animEffect transition="in" filter="blinds(horizontal)">
                                      <p:cBhvr>
                                        <p:cTn id="60" dur="500"/>
                                        <p:tgtEl>
                                          <p:spTgt spid="2253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2534">
                                            <p:txEl>
                                              <p:pRg st="4" end="4"/>
                                            </p:txEl>
                                          </p:spTgt>
                                        </p:tgtEl>
                                        <p:attrNameLst>
                                          <p:attrName>style.visibility</p:attrName>
                                        </p:attrNameLst>
                                      </p:cBhvr>
                                      <p:to>
                                        <p:strVal val="visible"/>
                                      </p:to>
                                    </p:set>
                                    <p:animEffect transition="in" filter="blinds(horizontal)">
                                      <p:cBhvr>
                                        <p:cTn id="65" dur="500"/>
                                        <p:tgtEl>
                                          <p:spTgt spid="225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6050" y="1481138"/>
            <a:ext cx="8926513" cy="5277817"/>
          </a:xfrm>
        </p:spPr>
        <p:txBody>
          <a:bodyPr vert="horz" anchor="t">
            <a:normAutofit/>
          </a:bodyPr>
          <a:lstStyle/>
          <a:p>
            <a:r>
              <a:rPr lang="en-US" dirty="0"/>
              <a:t>Must be suitable to the work</a:t>
            </a:r>
          </a:p>
          <a:p>
            <a:r>
              <a:rPr lang="en-US" dirty="0"/>
              <a:t>Must have expiry date, speed, restrictions of use</a:t>
            </a:r>
          </a:p>
          <a:p>
            <a:r>
              <a:rPr lang="en-US" dirty="0"/>
              <a:t>Must have any other information for safe use</a:t>
            </a:r>
          </a:p>
          <a:p>
            <a:r>
              <a:rPr lang="en-US" dirty="0"/>
              <a:t>Every machine must be marked with speed </a:t>
            </a:r>
          </a:p>
          <a:p>
            <a:r>
              <a:rPr lang="en-US" dirty="0"/>
              <a:t>Properly mounted by </a:t>
            </a:r>
            <a:r>
              <a:rPr lang="en-US" dirty="0" err="1"/>
              <a:t>authorised</a:t>
            </a:r>
            <a:r>
              <a:rPr lang="en-US" dirty="0"/>
              <a:t> personnel</a:t>
            </a:r>
          </a:p>
          <a:p>
            <a:r>
              <a:rPr lang="en-US" dirty="0"/>
              <a:t>Guards must be provided, secured, maintained</a:t>
            </a:r>
          </a:p>
          <a:p>
            <a:r>
              <a:rPr lang="en-US"/>
              <a:t>Rests </a:t>
            </a:r>
            <a:r>
              <a:rPr lang="en-US" dirty="0"/>
              <a:t>must be provided, adjusted &amp; secured</a:t>
            </a:r>
          </a:p>
        </p:txBody>
      </p:sp>
      <p:sp>
        <p:nvSpPr>
          <p:cNvPr id="3" name="Title 2"/>
          <p:cNvSpPr>
            <a:spLocks noGrp="1"/>
          </p:cNvSpPr>
          <p:nvPr>
            <p:ph type="title"/>
          </p:nvPr>
        </p:nvSpPr>
        <p:spPr/>
        <p:txBody>
          <a:bodyPr>
            <a:normAutofit fontScale="90000"/>
          </a:bodyPr>
          <a:lstStyle/>
          <a:p>
            <a:r>
              <a:rPr lang="en-US" dirty="0"/>
              <a:t>Abrasive Wheels Regulation 2016</a:t>
            </a:r>
          </a:p>
        </p:txBody>
      </p:sp>
    </p:spTree>
    <p:custDataLst>
      <p:tags r:id="rId1"/>
    </p:custDataLst>
    <p:extLst>
      <p:ext uri="{BB962C8B-B14F-4D97-AF65-F5344CB8AC3E}">
        <p14:creationId xmlns:p14="http://schemas.microsoft.com/office/powerpoint/2010/main" val="281494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9" name="Rectangle 3"/>
          <p:cNvSpPr>
            <a:spLocks noGrp="1" noChangeArrowheads="1"/>
          </p:cNvSpPr>
          <p:nvPr>
            <p:ph idx="1"/>
          </p:nvPr>
        </p:nvSpPr>
        <p:spPr>
          <a:xfrm>
            <a:off x="685800" y="1484784"/>
            <a:ext cx="8458200" cy="4687416"/>
          </a:xfrm>
        </p:spPr>
        <p:txBody>
          <a:bodyPr>
            <a:normAutofit fontScale="85000" lnSpcReduction="20000"/>
          </a:bodyPr>
          <a:lstStyle/>
          <a:p>
            <a:pPr eaLnBrk="1" hangingPunct="1">
              <a:lnSpc>
                <a:spcPct val="90000"/>
              </a:lnSpc>
            </a:pPr>
            <a:r>
              <a:rPr lang="en-GB" sz="2800" dirty="0">
                <a:latin typeface="Arial" pitchFamily="34" charset="0"/>
              </a:rPr>
              <a:t>Using 5-inch angle grinder on wrought iron gate</a:t>
            </a:r>
          </a:p>
          <a:p>
            <a:pPr eaLnBrk="1" hangingPunct="1">
              <a:lnSpc>
                <a:spcPct val="90000"/>
              </a:lnSpc>
            </a:pPr>
            <a:r>
              <a:rPr lang="en-GB" sz="2800" dirty="0">
                <a:latin typeface="Arial" pitchFamily="34" charset="0"/>
              </a:rPr>
              <a:t>Abrasive wheel broke and pieces flew off</a:t>
            </a:r>
          </a:p>
          <a:p>
            <a:pPr eaLnBrk="1" hangingPunct="1">
              <a:lnSpc>
                <a:spcPct val="90000"/>
              </a:lnSpc>
            </a:pPr>
            <a:r>
              <a:rPr lang="en-GB" sz="2800" dirty="0">
                <a:latin typeface="Arial" pitchFamily="34" charset="0"/>
              </a:rPr>
              <a:t>One piece flew off severing a large artery of leg</a:t>
            </a:r>
          </a:p>
          <a:p>
            <a:pPr eaLnBrk="1" hangingPunct="1">
              <a:lnSpc>
                <a:spcPct val="90000"/>
              </a:lnSpc>
            </a:pPr>
            <a:r>
              <a:rPr lang="en-GB" sz="2800" dirty="0">
                <a:latin typeface="Arial" pitchFamily="34" charset="0"/>
              </a:rPr>
              <a:t>Wheel rated for 6,000 rpm, grinder 10,000</a:t>
            </a:r>
          </a:p>
          <a:p>
            <a:pPr eaLnBrk="1" hangingPunct="1">
              <a:lnSpc>
                <a:spcPct val="90000"/>
              </a:lnSpc>
            </a:pPr>
            <a:r>
              <a:rPr lang="en-GB" sz="2800" dirty="0">
                <a:latin typeface="Arial" pitchFamily="34" charset="0"/>
              </a:rPr>
              <a:t>9 inch Wheel on 5 inch grinder </a:t>
            </a:r>
          </a:p>
          <a:p>
            <a:pPr eaLnBrk="1" hangingPunct="1">
              <a:lnSpc>
                <a:spcPct val="90000"/>
              </a:lnSpc>
            </a:pPr>
            <a:r>
              <a:rPr lang="en-GB" sz="2800" dirty="0">
                <a:latin typeface="Arial" pitchFamily="34" charset="0"/>
              </a:rPr>
              <a:t>Guard not in place</a:t>
            </a:r>
          </a:p>
          <a:p>
            <a:pPr eaLnBrk="1" hangingPunct="1">
              <a:lnSpc>
                <a:spcPct val="90000"/>
              </a:lnSpc>
            </a:pPr>
            <a:endParaRPr lang="en-GB" sz="2800" dirty="0">
              <a:latin typeface="Arial" pitchFamily="34" charset="0"/>
            </a:endParaRPr>
          </a:p>
          <a:p>
            <a:pPr marL="109728" indent="0">
              <a:lnSpc>
                <a:spcPct val="90000"/>
              </a:lnSpc>
              <a:buNone/>
            </a:pPr>
            <a:r>
              <a:rPr lang="en-GB" sz="2800" dirty="0">
                <a:latin typeface="Arial" pitchFamily="34" charset="0"/>
              </a:rPr>
              <a:t>What would you like to know in deciding on whether he got compensation?</a:t>
            </a:r>
          </a:p>
          <a:p>
            <a:pPr marL="109728" indent="0" eaLnBrk="1" hangingPunct="1">
              <a:lnSpc>
                <a:spcPct val="90000"/>
              </a:lnSpc>
              <a:buNone/>
            </a:pPr>
            <a:endParaRPr lang="en-GB" sz="2800" dirty="0">
              <a:latin typeface="Arial" pitchFamily="34" charset="0"/>
            </a:endParaRPr>
          </a:p>
          <a:p>
            <a:pPr marL="109728" indent="0">
              <a:lnSpc>
                <a:spcPct val="90000"/>
              </a:lnSpc>
              <a:buNone/>
            </a:pPr>
            <a:r>
              <a:rPr lang="en-GB" sz="2800" dirty="0">
                <a:latin typeface="Arial" pitchFamily="34" charset="0"/>
              </a:rPr>
              <a:t>Speed? Wheel rated for 6,000 rpm, grinder 10,000</a:t>
            </a:r>
          </a:p>
          <a:p>
            <a:pPr marL="109728" indent="0">
              <a:lnSpc>
                <a:spcPct val="90000"/>
              </a:lnSpc>
              <a:buNone/>
            </a:pPr>
            <a:r>
              <a:rPr lang="en-GB" sz="2800" dirty="0">
                <a:latin typeface="Arial" pitchFamily="34" charset="0"/>
              </a:rPr>
              <a:t>Wheel size? 9 inch grinder on 5 inch grinder</a:t>
            </a:r>
          </a:p>
          <a:p>
            <a:pPr marL="109728" indent="0">
              <a:lnSpc>
                <a:spcPct val="90000"/>
              </a:lnSpc>
              <a:buNone/>
            </a:pPr>
            <a:r>
              <a:rPr lang="en-GB" sz="2800" dirty="0">
                <a:latin typeface="Arial" pitchFamily="34" charset="0"/>
              </a:rPr>
              <a:t>Guard? Not in place.</a:t>
            </a:r>
          </a:p>
          <a:p>
            <a:pPr marL="109728" indent="0">
              <a:lnSpc>
                <a:spcPct val="90000"/>
              </a:lnSpc>
              <a:buNone/>
            </a:pPr>
            <a:r>
              <a:rPr lang="en-GB" sz="2800" dirty="0">
                <a:latin typeface="Arial" pitchFamily="34" charset="0"/>
              </a:rPr>
              <a:t>Who told him? No one</a:t>
            </a:r>
          </a:p>
          <a:p>
            <a:pPr marL="109728" indent="0">
              <a:lnSpc>
                <a:spcPct val="90000"/>
              </a:lnSpc>
              <a:buNone/>
            </a:pPr>
            <a:r>
              <a:rPr lang="en-GB" sz="2800" b="1" dirty="0">
                <a:latin typeface="Arial" pitchFamily="34" charset="0"/>
              </a:rPr>
              <a:t>Compensation? </a:t>
            </a:r>
          </a:p>
        </p:txBody>
      </p:sp>
      <p:sp>
        <p:nvSpPr>
          <p:cNvPr id="342018" name="Rectangle 2"/>
          <p:cNvSpPr>
            <a:spLocks noGrp="1" noChangeArrowheads="1"/>
          </p:cNvSpPr>
          <p:nvPr>
            <p:ph type="title"/>
          </p:nvPr>
        </p:nvSpPr>
        <p:spPr>
          <a:xfrm>
            <a:off x="304800" y="381000"/>
            <a:ext cx="8839200" cy="1143000"/>
          </a:xfrm>
        </p:spPr>
        <p:txBody>
          <a:bodyPr/>
          <a:lstStyle/>
          <a:p>
            <a:pPr eaLnBrk="1" fontAlgn="auto" hangingPunct="1">
              <a:spcAft>
                <a:spcPts val="0"/>
              </a:spcAft>
              <a:defRPr/>
            </a:pPr>
            <a:r>
              <a:rPr lang="ga-IE" dirty="0">
                <a:latin typeface="Arial" pitchFamily="34" charset="0"/>
              </a:rPr>
              <a:t>Case </a:t>
            </a:r>
            <a:r>
              <a:rPr lang="en-IE" dirty="0">
                <a:latin typeface="Arial" pitchFamily="34" charset="0"/>
              </a:rPr>
              <a:t>Study</a:t>
            </a:r>
            <a:endParaRPr lang="en-GB" dirty="0">
              <a:latin typeface="Arial" pitchFamily="34" charset="0"/>
            </a:endParaRPr>
          </a:p>
        </p:txBody>
      </p:sp>
      <p:pic>
        <p:nvPicPr>
          <p:cNvPr id="28676" name="Picture 3" descr="qualtec logo.jpg"/>
          <p:cNvPicPr>
            <a:picLocks noChangeAspect="1"/>
          </p:cNvPicPr>
          <p:nvPr/>
        </p:nvPicPr>
        <p:blipFill>
          <a:blip r:embed="rId3" cstate="print"/>
          <a:srcRect/>
          <a:stretch>
            <a:fillRect/>
          </a:stretch>
        </p:blipFill>
        <p:spPr bwMode="auto">
          <a:xfrm>
            <a:off x="8086724" y="5600356"/>
            <a:ext cx="1057275" cy="1268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2018"/>
                                        </p:tgtEl>
                                        <p:attrNameLst>
                                          <p:attrName>style.visibility</p:attrName>
                                        </p:attrNameLst>
                                      </p:cBhvr>
                                      <p:to>
                                        <p:strVal val="visible"/>
                                      </p:to>
                                    </p:set>
                                    <p:anim calcmode="lin" valueType="num">
                                      <p:cBhvr additive="base">
                                        <p:cTn id="7" dur="500" fill="hold"/>
                                        <p:tgtEl>
                                          <p:spTgt spid="342018"/>
                                        </p:tgtEl>
                                        <p:attrNameLst>
                                          <p:attrName>ppt_x</p:attrName>
                                        </p:attrNameLst>
                                      </p:cBhvr>
                                      <p:tavLst>
                                        <p:tav tm="0">
                                          <p:val>
                                            <p:strVal val="0-#ppt_w/2"/>
                                          </p:val>
                                        </p:tav>
                                        <p:tav tm="100000">
                                          <p:val>
                                            <p:strVal val="#ppt_x"/>
                                          </p:val>
                                        </p:tav>
                                      </p:tavLst>
                                    </p:anim>
                                    <p:anim calcmode="lin" valueType="num">
                                      <p:cBhvr additive="base">
                                        <p:cTn id="8" dur="500" fill="hold"/>
                                        <p:tgtEl>
                                          <p:spTgt spid="3420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2019">
                                            <p:txEl>
                                              <p:pRg st="0" end="0"/>
                                            </p:txEl>
                                          </p:spTgt>
                                        </p:tgtEl>
                                        <p:attrNameLst>
                                          <p:attrName>style.visibility</p:attrName>
                                        </p:attrNameLst>
                                      </p:cBhvr>
                                      <p:to>
                                        <p:strVal val="visible"/>
                                      </p:to>
                                    </p:set>
                                    <p:anim calcmode="lin" valueType="num">
                                      <p:cBhvr additive="base">
                                        <p:cTn id="13" dur="500" fill="hold"/>
                                        <p:tgtEl>
                                          <p:spTgt spid="3420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2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2019">
                                            <p:txEl>
                                              <p:pRg st="1" end="1"/>
                                            </p:txEl>
                                          </p:spTgt>
                                        </p:tgtEl>
                                        <p:attrNameLst>
                                          <p:attrName>style.visibility</p:attrName>
                                        </p:attrNameLst>
                                      </p:cBhvr>
                                      <p:to>
                                        <p:strVal val="visible"/>
                                      </p:to>
                                    </p:set>
                                    <p:anim calcmode="lin" valueType="num">
                                      <p:cBhvr additive="base">
                                        <p:cTn id="19" dur="500" fill="hold"/>
                                        <p:tgtEl>
                                          <p:spTgt spid="3420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2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2019">
                                            <p:txEl>
                                              <p:pRg st="2" end="2"/>
                                            </p:txEl>
                                          </p:spTgt>
                                        </p:tgtEl>
                                        <p:attrNameLst>
                                          <p:attrName>style.visibility</p:attrName>
                                        </p:attrNameLst>
                                      </p:cBhvr>
                                      <p:to>
                                        <p:strVal val="visible"/>
                                      </p:to>
                                    </p:set>
                                    <p:anim calcmode="lin" valueType="num">
                                      <p:cBhvr additive="base">
                                        <p:cTn id="25" dur="500" fill="hold"/>
                                        <p:tgtEl>
                                          <p:spTgt spid="3420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2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2019">
                                            <p:txEl>
                                              <p:pRg st="3" end="3"/>
                                            </p:txEl>
                                          </p:spTgt>
                                        </p:tgtEl>
                                        <p:attrNameLst>
                                          <p:attrName>style.visibility</p:attrName>
                                        </p:attrNameLst>
                                      </p:cBhvr>
                                      <p:to>
                                        <p:strVal val="visible"/>
                                      </p:to>
                                    </p:set>
                                    <p:anim calcmode="lin" valueType="num">
                                      <p:cBhvr additive="base">
                                        <p:cTn id="31" dur="500" fill="hold"/>
                                        <p:tgtEl>
                                          <p:spTgt spid="34201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20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2019">
                                            <p:txEl>
                                              <p:pRg st="4" end="4"/>
                                            </p:txEl>
                                          </p:spTgt>
                                        </p:tgtEl>
                                        <p:attrNameLst>
                                          <p:attrName>style.visibility</p:attrName>
                                        </p:attrNameLst>
                                      </p:cBhvr>
                                      <p:to>
                                        <p:strVal val="visible"/>
                                      </p:to>
                                    </p:set>
                                    <p:anim calcmode="lin" valueType="num">
                                      <p:cBhvr additive="base">
                                        <p:cTn id="37" dur="500" fill="hold"/>
                                        <p:tgtEl>
                                          <p:spTgt spid="34201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20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2019">
                                            <p:txEl>
                                              <p:pRg st="5" end="5"/>
                                            </p:txEl>
                                          </p:spTgt>
                                        </p:tgtEl>
                                        <p:attrNameLst>
                                          <p:attrName>style.visibility</p:attrName>
                                        </p:attrNameLst>
                                      </p:cBhvr>
                                      <p:to>
                                        <p:strVal val="visible"/>
                                      </p:to>
                                    </p:set>
                                    <p:anim calcmode="lin" valueType="num">
                                      <p:cBhvr additive="base">
                                        <p:cTn id="43" dur="500" fill="hold"/>
                                        <p:tgtEl>
                                          <p:spTgt spid="34201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420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2019">
                                            <p:txEl>
                                              <p:pRg st="7" end="7"/>
                                            </p:txEl>
                                          </p:spTgt>
                                        </p:tgtEl>
                                        <p:attrNameLst>
                                          <p:attrName>style.visibility</p:attrName>
                                        </p:attrNameLst>
                                      </p:cBhvr>
                                      <p:to>
                                        <p:strVal val="visible"/>
                                      </p:to>
                                    </p:set>
                                    <p:anim calcmode="lin" valueType="num">
                                      <p:cBhvr additive="base">
                                        <p:cTn id="49" dur="500" fill="hold"/>
                                        <p:tgtEl>
                                          <p:spTgt spid="3420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420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2019">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2019">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2019">
                                            <p:txEl>
                                              <p:pRg st="11" end="1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2019">
                                            <p:txEl>
                                              <p:pRg st="12" end="1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20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r>
              <a:rPr lang="en-IE" dirty="0"/>
              <a:t>Duties of employers?</a:t>
            </a:r>
          </a:p>
          <a:p>
            <a:pPr eaLnBrk="1" hangingPunct="1"/>
            <a:r>
              <a:rPr lang="en-IE" dirty="0"/>
              <a:t>Duties of employees?</a:t>
            </a:r>
          </a:p>
          <a:p>
            <a:pPr eaLnBrk="1" hangingPunct="1"/>
            <a:r>
              <a:rPr lang="en-IE" dirty="0"/>
              <a:t>Abrasive Wheels Regulation requirements?</a:t>
            </a:r>
          </a:p>
          <a:p>
            <a:pPr eaLnBrk="1" hangingPunct="1"/>
            <a:r>
              <a:rPr lang="en-IE" dirty="0"/>
              <a:t>Implications for non compliance?</a:t>
            </a:r>
          </a:p>
        </p:txBody>
      </p:sp>
      <p:sp>
        <p:nvSpPr>
          <p:cNvPr id="3" name="Title 2"/>
          <p:cNvSpPr>
            <a:spLocks noGrp="1"/>
          </p:cNvSpPr>
          <p:nvPr>
            <p:ph type="title"/>
          </p:nvPr>
        </p:nvSpPr>
        <p:spPr/>
        <p:txBody>
          <a:bodyPr/>
          <a:lstStyle/>
          <a:p>
            <a:pPr eaLnBrk="1" fontAlgn="auto" hangingPunct="1">
              <a:spcAft>
                <a:spcPts val="0"/>
              </a:spcAft>
              <a:defRPr/>
            </a:pPr>
            <a:r>
              <a:rPr lang="en-IE" dirty="0"/>
              <a:t>Recap- Questions &amp; Answers!</a:t>
            </a:r>
          </a:p>
        </p:txBody>
      </p:sp>
      <p:pic>
        <p:nvPicPr>
          <p:cNvPr id="4" name="Picture 3" descr="qualtec logo.jpg"/>
          <p:cNvPicPr>
            <a:picLocks noChangeAspect="1"/>
          </p:cNvPicPr>
          <p:nvPr/>
        </p:nvPicPr>
        <p:blipFill>
          <a:blip r:embed="rId3" cstate="print"/>
          <a:srcRect/>
          <a:stretch>
            <a:fillRect/>
          </a:stretch>
        </p:blipFill>
        <p:spPr bwMode="auto">
          <a:xfrm>
            <a:off x="8086724" y="5600356"/>
            <a:ext cx="1057275" cy="12684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nSpc>
                <a:spcPct val="115000"/>
              </a:lnSpc>
              <a:spcAft>
                <a:spcPts val="1000"/>
              </a:spcAft>
            </a:pPr>
            <a:r>
              <a:rPr lang="ga-IE" dirty="0"/>
              <a:t>Unit </a:t>
            </a:r>
            <a:r>
              <a:rPr lang="en-GB" dirty="0"/>
              <a:t>3 </a:t>
            </a:r>
            <a:r>
              <a:rPr lang="en-IE" sz="4400" dirty="0">
                <a:effectLst/>
                <a:latin typeface="Calibri"/>
                <a:ea typeface="Calibri"/>
                <a:cs typeface="Times New Roman"/>
              </a:rPr>
              <a:t>Method of Marking</a:t>
            </a:r>
            <a:br>
              <a:rPr lang="en-IE" sz="4400" dirty="0">
                <a:effectLst/>
                <a:latin typeface="Calibri"/>
                <a:ea typeface="Calibri"/>
                <a:cs typeface="Times New Roman"/>
              </a:rPr>
            </a:br>
            <a:endParaRPr lang="en-GB" altLang="en-US" dirty="0">
              <a:latin typeface="Arial" pitchFamily="34" charset="0"/>
            </a:endParaRPr>
          </a:p>
        </p:txBody>
      </p:sp>
      <p:pic>
        <p:nvPicPr>
          <p:cNvPr id="30724" name="Picture 3" descr="qualtec logo.jpg"/>
          <p:cNvPicPr>
            <a:picLocks noChangeAspect="1"/>
          </p:cNvPicPr>
          <p:nvPr/>
        </p:nvPicPr>
        <p:blipFill>
          <a:blip r:embed="rId3" cstate="print"/>
          <a:srcRect/>
          <a:stretch>
            <a:fillRect/>
          </a:stretch>
        </p:blipFill>
        <p:spPr bwMode="auto">
          <a:xfrm>
            <a:off x="8086725" y="5589587"/>
            <a:ext cx="1057275" cy="1268413"/>
          </a:xfrm>
          <a:prstGeom prst="rect">
            <a:avLst/>
          </a:prstGeom>
          <a:noFill/>
          <a:ln w="9525">
            <a:noFill/>
            <a:miter lim="800000"/>
            <a:headEnd/>
            <a:tailEnd/>
          </a:ln>
        </p:spPr>
      </p:pic>
      <p:sp>
        <p:nvSpPr>
          <p:cNvPr id="30725" name="Content Placeholder 1"/>
          <p:cNvSpPr txBox="1">
            <a:spLocks/>
          </p:cNvSpPr>
          <p:nvPr/>
        </p:nvSpPr>
        <p:spPr bwMode="auto">
          <a:xfrm>
            <a:off x="467544" y="1514651"/>
            <a:ext cx="8352928" cy="4525962"/>
          </a:xfrm>
          <a:prstGeom prst="rect">
            <a:avLst/>
          </a:prstGeom>
          <a:noFill/>
          <a:ln w="9525">
            <a:noFill/>
            <a:miter lim="800000"/>
            <a:headEnd/>
            <a:tailEnd/>
          </a:ln>
        </p:spPr>
        <p:txBody>
          <a:bodyPr/>
          <a:lstStyle/>
          <a:p>
            <a:pPr>
              <a:buFont typeface="Arial" pitchFamily="34" charset="0"/>
              <a:buNone/>
            </a:pPr>
            <a:r>
              <a:rPr lang="en-IE" sz="2800" dirty="0"/>
              <a:t>The aim of this module is to provide you with an understanding of the marking on a wheel</a:t>
            </a:r>
          </a:p>
          <a:p>
            <a:pPr>
              <a:buFont typeface="Arial" pitchFamily="34" charset="0"/>
              <a:buNone/>
            </a:pPr>
            <a:endParaRPr lang="en-IE" sz="2800" dirty="0"/>
          </a:p>
          <a:p>
            <a:pPr>
              <a:buFont typeface="Arial" pitchFamily="34" charset="0"/>
              <a:buNone/>
            </a:pPr>
            <a:r>
              <a:rPr lang="ga-IE" sz="2800" dirty="0"/>
              <a:t>At the end of this module learners should be able</a:t>
            </a:r>
            <a:r>
              <a:rPr lang="en-IE" sz="2800" dirty="0"/>
              <a:t> </a:t>
            </a:r>
            <a:r>
              <a:rPr lang="ga-IE" sz="2800" dirty="0"/>
              <a:t>to:</a:t>
            </a:r>
            <a:endParaRPr lang="en-IE" sz="2800" dirty="0"/>
          </a:p>
          <a:p>
            <a:pPr marL="457200" indent="-457200">
              <a:buFont typeface="Arial" panose="020B0604020202020204" pitchFamily="34" charset="0"/>
              <a:buChar char="•"/>
            </a:pPr>
            <a:r>
              <a:rPr lang="en-IE" sz="2800" dirty="0"/>
              <a:t>State the information on an abrasive wheel</a:t>
            </a:r>
          </a:p>
          <a:p>
            <a:pPr marL="457200" indent="-457200">
              <a:buFont typeface="Arial" panose="020B0604020202020204" pitchFamily="34" charset="0"/>
              <a:buChar char="•"/>
            </a:pPr>
            <a:r>
              <a:rPr lang="en-IE" sz="2800" dirty="0"/>
              <a:t>Explain what this information stands for</a:t>
            </a:r>
            <a:endParaRPr lang="ga-IE" sz="280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0-#ppt_w/2"/>
                                          </p:val>
                                        </p:tav>
                                        <p:tav tm="100000">
                                          <p:val>
                                            <p:strVal val="#ppt_x"/>
                                          </p:val>
                                        </p:tav>
                                      </p:tavLst>
                                    </p:anim>
                                    <p:anim calcmode="lin" valueType="num">
                                      <p:cBhvr additive="base">
                                        <p:cTn id="8" dur="5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Maximum permissible speed</a:t>
            </a:r>
          </a:p>
          <a:p>
            <a:r>
              <a:rPr lang="en-IE" dirty="0"/>
              <a:t>Restrictions of use</a:t>
            </a:r>
          </a:p>
          <a:p>
            <a:r>
              <a:rPr lang="en-IE" dirty="0"/>
              <a:t>Cutting V grinding?</a:t>
            </a:r>
          </a:p>
          <a:p>
            <a:r>
              <a:rPr lang="en-IE" dirty="0"/>
              <a:t>Expiry date/ date of manufacture</a:t>
            </a:r>
          </a:p>
          <a:p>
            <a:r>
              <a:rPr lang="en-IE" dirty="0"/>
              <a:t>PPE</a:t>
            </a:r>
          </a:p>
          <a:p>
            <a:r>
              <a:rPr lang="en-IE" dirty="0"/>
              <a:t>Mounting direction</a:t>
            </a:r>
          </a:p>
          <a:p>
            <a:r>
              <a:rPr lang="en-IE" dirty="0"/>
              <a:t>ISO type</a:t>
            </a:r>
          </a:p>
          <a:p>
            <a:r>
              <a:rPr lang="en-IE" dirty="0"/>
              <a:t>Wheel identification</a:t>
            </a:r>
          </a:p>
        </p:txBody>
      </p:sp>
      <p:sp>
        <p:nvSpPr>
          <p:cNvPr id="3" name="Title 2"/>
          <p:cNvSpPr>
            <a:spLocks noGrp="1"/>
          </p:cNvSpPr>
          <p:nvPr>
            <p:ph type="title"/>
          </p:nvPr>
        </p:nvSpPr>
        <p:spPr/>
        <p:txBody>
          <a:bodyPr/>
          <a:lstStyle/>
          <a:p>
            <a:r>
              <a:rPr lang="en-IE" dirty="0"/>
              <a:t>What information?</a:t>
            </a:r>
          </a:p>
        </p:txBody>
      </p:sp>
    </p:spTree>
    <p:extLst>
      <p:ext uri="{BB962C8B-B14F-4D97-AF65-F5344CB8AC3E}">
        <p14:creationId xmlns:p14="http://schemas.microsoft.com/office/powerpoint/2010/main" val="3360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45477" y="616927"/>
            <a:ext cx="8229600" cy="1055077"/>
          </a:xfrm>
        </p:spPr>
        <p:txBody>
          <a:bodyPr/>
          <a:lstStyle/>
          <a:p>
            <a:r>
              <a:rPr lang="en-GB" altLang="en-US" sz="3323"/>
              <a:t>Wheel selection: Marking</a:t>
            </a:r>
            <a:endParaRPr lang="en-IE" altLang="en-US" sz="3323"/>
          </a:p>
        </p:txBody>
      </p:sp>
      <p:sp>
        <p:nvSpPr>
          <p:cNvPr id="3" name="Content Placeholder 2"/>
          <p:cNvSpPr>
            <a:spLocks noGrp="1"/>
          </p:cNvSpPr>
          <p:nvPr>
            <p:ph idx="1"/>
          </p:nvPr>
        </p:nvSpPr>
        <p:spPr/>
        <p:txBody>
          <a:bodyPr/>
          <a:lstStyle/>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a:p>
            <a:pPr marL="0" indent="0">
              <a:buNone/>
              <a:defRPr/>
            </a:pPr>
            <a:endParaRPr lang="en-GB" sz="1846" dirty="0"/>
          </a:p>
        </p:txBody>
      </p:sp>
      <p:pic>
        <p:nvPicPr>
          <p:cNvPr id="378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943" y="1510812"/>
            <a:ext cx="6901962" cy="490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2028092" y="5341328"/>
            <a:ext cx="1019908" cy="112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896" name="TextBox 4"/>
          <p:cNvSpPr txBox="1">
            <a:spLocks noChangeArrowheads="1"/>
          </p:cNvSpPr>
          <p:nvPr/>
        </p:nvSpPr>
        <p:spPr bwMode="auto">
          <a:xfrm>
            <a:off x="800101" y="4736123"/>
            <a:ext cx="1737946"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844083" eaLnBrk="1" fontAlgn="base" hangingPunct="1">
              <a:spcBef>
                <a:spcPct val="0"/>
              </a:spcBef>
              <a:spcAft>
                <a:spcPct val="0"/>
              </a:spcAft>
            </a:pPr>
            <a:r>
              <a:rPr lang="en-IE" altLang="en-US" sz="1662">
                <a:solidFill>
                  <a:prstClr val="black"/>
                </a:solidFill>
                <a:latin typeface="Century Gothic" panose="020B0502020202020204" pitchFamily="34" charset="0"/>
              </a:rPr>
              <a:t>Peripheral speed: m/s</a:t>
            </a:r>
          </a:p>
          <a:p>
            <a:pPr defTabSz="844083" eaLnBrk="1" fontAlgn="base" hangingPunct="1">
              <a:spcBef>
                <a:spcPct val="0"/>
              </a:spcBef>
              <a:spcAft>
                <a:spcPct val="0"/>
              </a:spcAft>
            </a:pPr>
            <a:r>
              <a:rPr lang="en-IE" altLang="en-US" sz="1662">
                <a:solidFill>
                  <a:prstClr val="black"/>
                </a:solidFill>
                <a:latin typeface="Century Gothic" panose="020B0502020202020204" pitchFamily="34" charset="0"/>
              </a:rPr>
              <a:t>Rotational speed: rpm</a:t>
            </a:r>
          </a:p>
        </p:txBody>
      </p:sp>
    </p:spTree>
    <p:extLst>
      <p:ext uri="{BB962C8B-B14F-4D97-AF65-F5344CB8AC3E}">
        <p14:creationId xmlns:p14="http://schemas.microsoft.com/office/powerpoint/2010/main" val="174787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What? Why?</a:t>
            </a:r>
          </a:p>
          <a:p>
            <a:r>
              <a:rPr lang="en-IE" dirty="0"/>
              <a:t>Legislation</a:t>
            </a:r>
          </a:p>
          <a:p>
            <a:r>
              <a:rPr lang="en-IE" dirty="0"/>
              <a:t>Methods of marking</a:t>
            </a:r>
          </a:p>
          <a:p>
            <a:r>
              <a:rPr lang="en-IE" dirty="0"/>
              <a:t>Inspection, Handling, storage &amp; transporting</a:t>
            </a:r>
          </a:p>
          <a:p>
            <a:r>
              <a:rPr lang="en-IE" dirty="0"/>
              <a:t>Hazards, risks &amp; controls</a:t>
            </a:r>
          </a:p>
          <a:p>
            <a:r>
              <a:rPr lang="en-IE" dirty="0"/>
              <a:t>Components</a:t>
            </a:r>
          </a:p>
          <a:p>
            <a:r>
              <a:rPr lang="en-IE" dirty="0"/>
              <a:t>Mounting, dressing &amp; trueing</a:t>
            </a:r>
          </a:p>
          <a:p>
            <a:r>
              <a:rPr lang="en-IE" dirty="0"/>
              <a:t>Operating</a:t>
            </a:r>
          </a:p>
          <a:p>
            <a:endParaRPr lang="en-IE" dirty="0"/>
          </a:p>
          <a:p>
            <a:endParaRPr lang="en-IE" dirty="0"/>
          </a:p>
          <a:p>
            <a:endParaRPr lang="en-IE" dirty="0"/>
          </a:p>
        </p:txBody>
      </p:sp>
      <p:sp>
        <p:nvSpPr>
          <p:cNvPr id="3" name="Title 2"/>
          <p:cNvSpPr>
            <a:spLocks noGrp="1"/>
          </p:cNvSpPr>
          <p:nvPr>
            <p:ph type="title"/>
          </p:nvPr>
        </p:nvSpPr>
        <p:spPr/>
        <p:txBody>
          <a:bodyPr/>
          <a:lstStyle/>
          <a:p>
            <a:r>
              <a:rPr lang="en-IE" dirty="0"/>
              <a:t>Contents</a:t>
            </a:r>
          </a:p>
        </p:txBody>
      </p:sp>
    </p:spTree>
    <p:custDataLst>
      <p:tags r:id="rId1"/>
    </p:custDataLst>
    <p:extLst>
      <p:ext uri="{BB962C8B-B14F-4D97-AF65-F5344CB8AC3E}">
        <p14:creationId xmlns:p14="http://schemas.microsoft.com/office/powerpoint/2010/main" val="2088035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27041C5A-F849-4A93-9039-47206F2AB975}" type="datetime1">
              <a:rPr lang="en-GB">
                <a:solidFill>
                  <a:prstClr val="white"/>
                </a:solidFill>
              </a:rPr>
              <a:pPr>
                <a:defRPr/>
              </a:pPr>
              <a:t>29/07/2025</a:t>
            </a:fld>
            <a:endParaRPr lang="en-US">
              <a:solidFill>
                <a:prstClr val="white"/>
              </a:solidFill>
            </a:endParaRPr>
          </a:p>
        </p:txBody>
      </p:sp>
      <p:sp>
        <p:nvSpPr>
          <p:cNvPr id="222210" name="Rectangle 2"/>
          <p:cNvSpPr>
            <a:spLocks noGrp="1" noChangeArrowheads="1"/>
          </p:cNvSpPr>
          <p:nvPr>
            <p:ph type="title"/>
          </p:nvPr>
        </p:nvSpPr>
        <p:spPr>
          <a:xfrm>
            <a:off x="1143000" y="609600"/>
            <a:ext cx="7772400" cy="1143000"/>
          </a:xfrm>
        </p:spPr>
        <p:txBody>
          <a:bodyPr>
            <a:normAutofit fontScale="90000"/>
          </a:bodyPr>
          <a:lstStyle/>
          <a:p>
            <a:pPr algn="l" eaLnBrk="1" hangingPunct="1">
              <a:defRPr/>
            </a:pPr>
            <a:r>
              <a:rPr lang="en-GB" sz="4000" b="1" dirty="0"/>
              <a:t>EUROPEAN SYSTEM FOR MARKING ABRASIVE WHEELS</a:t>
            </a:r>
            <a:endParaRPr lang="en-GB" dirty="0"/>
          </a:p>
        </p:txBody>
      </p:sp>
      <p:pic>
        <p:nvPicPr>
          <p:cNvPr id="222226" name="Picture 18" descr="Euro_Mar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844675"/>
            <a:ext cx="7391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068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45477" y="382588"/>
            <a:ext cx="8229600" cy="1143000"/>
          </a:xfrm>
        </p:spPr>
        <p:txBody>
          <a:bodyPr>
            <a:normAutofit fontScale="90000"/>
          </a:bodyPr>
          <a:lstStyle/>
          <a:p>
            <a:r>
              <a:rPr lang="en-GB" altLang="en-US" sz="3600"/>
              <a:t>Restrictions on use of Abrasive Wheels</a:t>
            </a:r>
            <a:endParaRPr lang="en-IE" altLang="en-US" sz="3600"/>
          </a:p>
        </p:txBody>
      </p:sp>
      <p:sp>
        <p:nvSpPr>
          <p:cNvPr id="3" name="Content Placeholder 2"/>
          <p:cNvSpPr>
            <a:spLocks noGrp="1"/>
          </p:cNvSpPr>
          <p:nvPr>
            <p:ph idx="1"/>
          </p:nvPr>
        </p:nvSpPr>
        <p:spPr>
          <a:xfrm>
            <a:off x="251520" y="1481328"/>
            <a:ext cx="8435280" cy="4525963"/>
          </a:xfrm>
        </p:spPr>
        <p:txBody>
          <a:bodyPr/>
          <a:lstStyle/>
          <a:p>
            <a:pPr>
              <a:defRPr/>
            </a:pPr>
            <a:r>
              <a:rPr lang="en-IE" sz="2000" dirty="0"/>
              <a:t>RE1: Not permitted for hand-held and manually guided grinding;</a:t>
            </a:r>
          </a:p>
          <a:p>
            <a:pPr marL="0" indent="0">
              <a:buFont typeface="Arial" charset="0"/>
              <a:buNone/>
              <a:defRPr/>
            </a:pPr>
            <a:endParaRPr lang="en-IE" sz="2000" dirty="0"/>
          </a:p>
          <a:p>
            <a:pPr>
              <a:defRPr/>
            </a:pPr>
            <a:r>
              <a:rPr lang="en-IE" sz="2000" dirty="0"/>
              <a:t>RE2: Not permitted for hand-held cutting-off machines</a:t>
            </a:r>
          </a:p>
          <a:p>
            <a:pPr>
              <a:defRPr/>
            </a:pPr>
            <a:endParaRPr lang="en-IE" sz="2000" dirty="0"/>
          </a:p>
          <a:p>
            <a:pPr>
              <a:defRPr/>
            </a:pPr>
            <a:r>
              <a:rPr lang="en-IE" sz="2000" dirty="0"/>
              <a:t>RE3: Not suitable for wet grinding;</a:t>
            </a:r>
          </a:p>
          <a:p>
            <a:pPr>
              <a:defRPr/>
            </a:pPr>
            <a:endParaRPr lang="en-IE" sz="2000" dirty="0"/>
          </a:p>
          <a:p>
            <a:pPr>
              <a:defRPr/>
            </a:pPr>
            <a:r>
              <a:rPr lang="en-IE" sz="2000" dirty="0"/>
              <a:t>RE4: Only permitted for totally enclosed working area;</a:t>
            </a:r>
          </a:p>
          <a:p>
            <a:pPr>
              <a:defRPr/>
            </a:pPr>
            <a:endParaRPr lang="en-IE" sz="2000" dirty="0"/>
          </a:p>
          <a:p>
            <a:pPr>
              <a:defRPr/>
            </a:pPr>
            <a:r>
              <a:rPr lang="en-IE" sz="2000" dirty="0"/>
              <a:t>RE6: Not permitted for face grinding.</a:t>
            </a:r>
          </a:p>
          <a:p>
            <a:pPr>
              <a:defRPr/>
            </a:pPr>
            <a:endParaRPr lang="en-IE" sz="2000" dirty="0"/>
          </a:p>
          <a:p>
            <a:pPr marL="0" indent="0">
              <a:buFont typeface="Arial" charset="0"/>
              <a:buNone/>
              <a:defRPr/>
            </a:pPr>
            <a:r>
              <a:rPr lang="en-IE" sz="2000" b="1" i="1" dirty="0"/>
              <a:t>           </a:t>
            </a:r>
          </a:p>
        </p:txBody>
      </p:sp>
      <p:pic>
        <p:nvPicPr>
          <p:cNvPr id="399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3" y="5024438"/>
            <a:ext cx="186543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624" y="3424927"/>
            <a:ext cx="1890346"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7"/>
          <p:cNvPicPr>
            <a:picLocks noChangeAspect="1" noChangeArrowheads="1"/>
          </p:cNvPicPr>
          <p:nvPr/>
        </p:nvPicPr>
        <p:blipFill>
          <a:blip r:embed="rId4">
            <a:extLst>
              <a:ext uri="{28A0092B-C50C-407E-A947-70E740481C1C}">
                <a14:useLocalDpi xmlns:a14="http://schemas.microsoft.com/office/drawing/2010/main" val="0"/>
              </a:ext>
            </a:extLst>
          </a:blip>
          <a:srcRect r="8357"/>
          <a:stretch>
            <a:fillRect/>
          </a:stretch>
        </p:blipFill>
        <p:spPr bwMode="auto">
          <a:xfrm>
            <a:off x="7669823" y="1969294"/>
            <a:ext cx="1474177"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65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evice, wheel&#10;&#10;Description automatically generated">
            <a:extLst>
              <a:ext uri="{FF2B5EF4-FFF2-40B4-BE49-F238E27FC236}">
                <a16:creationId xmlns:a16="http://schemas.microsoft.com/office/drawing/2014/main" id="{55AC9D60-BA84-450C-8A3A-97482EB7A0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3480" y="1397614"/>
            <a:ext cx="4680520" cy="4680520"/>
          </a:xfrm>
        </p:spPr>
      </p:pic>
      <p:sp>
        <p:nvSpPr>
          <p:cNvPr id="3" name="Title 2">
            <a:extLst>
              <a:ext uri="{FF2B5EF4-FFF2-40B4-BE49-F238E27FC236}">
                <a16:creationId xmlns:a16="http://schemas.microsoft.com/office/drawing/2014/main" id="{0B3454AF-B83A-4F52-9A13-02BAB596CBCA}"/>
              </a:ext>
            </a:extLst>
          </p:cNvPr>
          <p:cNvSpPr>
            <a:spLocks noGrp="1"/>
          </p:cNvSpPr>
          <p:nvPr>
            <p:ph type="title"/>
          </p:nvPr>
        </p:nvSpPr>
        <p:spPr/>
        <p:txBody>
          <a:bodyPr/>
          <a:lstStyle/>
          <a:p>
            <a:r>
              <a:rPr lang="en-IE" dirty="0"/>
              <a:t>Disc information</a:t>
            </a:r>
          </a:p>
        </p:txBody>
      </p:sp>
      <p:pic>
        <p:nvPicPr>
          <p:cNvPr id="7" name="Picture 6" descr="A picture containing wheel&#10;&#10;Description automatically generated">
            <a:extLst>
              <a:ext uri="{FF2B5EF4-FFF2-40B4-BE49-F238E27FC236}">
                <a16:creationId xmlns:a16="http://schemas.microsoft.com/office/drawing/2014/main" id="{6A9AB796-FFB2-46C6-90A4-CB18377CA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6" y="1417639"/>
            <a:ext cx="4387626" cy="4387626"/>
          </a:xfrm>
          <a:prstGeom prst="rect">
            <a:avLst/>
          </a:prstGeom>
        </p:spPr>
      </p:pic>
    </p:spTree>
    <p:extLst>
      <p:ext uri="{BB962C8B-B14F-4D97-AF65-F5344CB8AC3E}">
        <p14:creationId xmlns:p14="http://schemas.microsoft.com/office/powerpoint/2010/main" val="2450679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eaLnBrk="1" hangingPunct="1"/>
            <a:r>
              <a:rPr lang="en-IE" dirty="0"/>
              <a:t>Wheel information?</a:t>
            </a:r>
          </a:p>
          <a:p>
            <a:pPr marL="109728" indent="0" eaLnBrk="1" hangingPunct="1">
              <a:buNone/>
            </a:pPr>
            <a:endParaRPr lang="en-IE" dirty="0"/>
          </a:p>
        </p:txBody>
      </p:sp>
      <p:sp>
        <p:nvSpPr>
          <p:cNvPr id="3" name="Title 2"/>
          <p:cNvSpPr>
            <a:spLocks noGrp="1"/>
          </p:cNvSpPr>
          <p:nvPr>
            <p:ph type="title"/>
          </p:nvPr>
        </p:nvSpPr>
        <p:spPr/>
        <p:txBody>
          <a:bodyPr/>
          <a:lstStyle/>
          <a:p>
            <a:pPr eaLnBrk="1" fontAlgn="auto" hangingPunct="1">
              <a:spcAft>
                <a:spcPts val="0"/>
              </a:spcAft>
              <a:defRPr/>
            </a:pPr>
            <a:r>
              <a:rPr lang="en-IE" dirty="0"/>
              <a:t>Recap- Questions &amp; answers</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1042988" y="1484313"/>
            <a:ext cx="7467600" cy="4573587"/>
          </a:xfrm>
        </p:spPr>
        <p:txBody>
          <a:bodyPr/>
          <a:lstStyle/>
          <a:p>
            <a:pPr eaLnBrk="1" hangingPunct="1">
              <a:buNone/>
            </a:pPr>
            <a:r>
              <a:rPr lang="en-GB" sz="2400" dirty="0">
                <a:latin typeface="Arial" pitchFamily="34" charset="0"/>
              </a:rPr>
              <a:t>	The aim of this module is to provide learners with an understanding of how abrasive wheels should be inspected, handled &amp; stored</a:t>
            </a:r>
          </a:p>
          <a:p>
            <a:pPr marL="109728" indent="0" eaLnBrk="1" hangingPunct="1">
              <a:buNone/>
            </a:pPr>
            <a:r>
              <a:rPr lang="en-GB" sz="2400" dirty="0">
                <a:latin typeface="Arial" pitchFamily="34" charset="0"/>
              </a:rPr>
              <a:t>.</a:t>
            </a:r>
          </a:p>
          <a:p>
            <a:pPr marL="109728" indent="0" eaLnBrk="1" hangingPunct="1">
              <a:buNone/>
            </a:pPr>
            <a:endParaRPr lang="en-GB" sz="2400" dirty="0">
              <a:latin typeface="Arial" pitchFamily="34" charset="0"/>
            </a:endParaRPr>
          </a:p>
          <a:p>
            <a:pPr marL="109728" indent="0" eaLnBrk="1" hangingPunct="1">
              <a:buNone/>
            </a:pPr>
            <a:r>
              <a:rPr lang="en-GB" sz="2400" dirty="0">
                <a:latin typeface="Arial" pitchFamily="34" charset="0"/>
              </a:rPr>
              <a:t>At the end of this module learners will be able to:</a:t>
            </a:r>
          </a:p>
          <a:p>
            <a:pPr eaLnBrk="1" hangingPunct="1"/>
            <a:r>
              <a:rPr lang="en-GB" sz="2400" dirty="0">
                <a:latin typeface="Arial" pitchFamily="34" charset="0"/>
              </a:rPr>
              <a:t>List what an abrasive wheel should be tested for;</a:t>
            </a:r>
          </a:p>
          <a:p>
            <a:pPr eaLnBrk="1" hangingPunct="1"/>
            <a:r>
              <a:rPr lang="en-GB" sz="2400" dirty="0">
                <a:latin typeface="Arial" pitchFamily="34" charset="0"/>
              </a:rPr>
              <a:t>Inspect an abrasive wheel;</a:t>
            </a:r>
          </a:p>
          <a:p>
            <a:pPr eaLnBrk="1" hangingPunct="1"/>
            <a:r>
              <a:rPr lang="en-GB" sz="2400" dirty="0">
                <a:latin typeface="Arial" pitchFamily="34" charset="0"/>
              </a:rPr>
              <a:t>Carry out a ring test;</a:t>
            </a:r>
          </a:p>
          <a:p>
            <a:pPr eaLnBrk="1" hangingPunct="1"/>
            <a:r>
              <a:rPr lang="en-GB" sz="2400" dirty="0">
                <a:latin typeface="Arial" pitchFamily="34" charset="0"/>
              </a:rPr>
              <a:t>Explain how abrasive wheels should be handled;</a:t>
            </a:r>
          </a:p>
          <a:p>
            <a:pPr eaLnBrk="1" hangingPunct="1"/>
            <a:r>
              <a:rPr lang="en-GB" sz="2400" dirty="0">
                <a:latin typeface="Arial" pitchFamily="34" charset="0"/>
              </a:rPr>
              <a:t>Explain how abrasive wheels should be stored.</a:t>
            </a:r>
          </a:p>
        </p:txBody>
      </p:sp>
      <p:sp>
        <p:nvSpPr>
          <p:cNvPr id="73730" name="Rectangle 2"/>
          <p:cNvSpPr>
            <a:spLocks noGrp="1" noChangeArrowheads="1"/>
          </p:cNvSpPr>
          <p:nvPr>
            <p:ph type="title"/>
          </p:nvPr>
        </p:nvSpPr>
        <p:spPr/>
        <p:txBody>
          <a:bodyPr>
            <a:normAutofit fontScale="90000"/>
          </a:bodyPr>
          <a:lstStyle/>
          <a:p>
            <a:pPr eaLnBrk="1" fontAlgn="auto" hangingPunct="1">
              <a:spcAft>
                <a:spcPts val="0"/>
              </a:spcAft>
              <a:defRPr/>
            </a:pPr>
            <a:r>
              <a:rPr lang="en-GB" dirty="0">
                <a:latin typeface="Arial" pitchFamily="34" charset="0"/>
              </a:rPr>
              <a:t>Unit 4 Handling, Storage, transportation and inspection</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79296" cy="4611968"/>
          </a:xfrm>
        </p:spPr>
        <p:txBody>
          <a:bodyPr>
            <a:normAutofit/>
          </a:bodyPr>
          <a:lstStyle/>
          <a:p>
            <a:pPr>
              <a:lnSpc>
                <a:spcPct val="90000"/>
              </a:lnSpc>
              <a:spcBef>
                <a:spcPts val="900"/>
              </a:spcBef>
            </a:pPr>
            <a:endParaRPr lang="en-GB" altLang="en-US" sz="2800" dirty="0">
              <a:solidFill>
                <a:srgbClr val="000000"/>
              </a:solidFill>
              <a:latin typeface="Arial" panose="020B0604020202020204" pitchFamily="34" charset="0"/>
              <a:cs typeface="Arial" panose="020B0604020202020204" pitchFamily="34" charset="0"/>
            </a:endParaRPr>
          </a:p>
          <a:p>
            <a:r>
              <a:rPr lang="en-IE" dirty="0"/>
              <a:t>Store in a clean, dry and at room temperature</a:t>
            </a:r>
          </a:p>
          <a:p>
            <a:r>
              <a:rPr lang="en-IE" dirty="0"/>
              <a:t>Keep out of direct sunlight and heat sources</a:t>
            </a:r>
          </a:p>
          <a:p>
            <a:r>
              <a:rPr lang="en-IE" dirty="0"/>
              <a:t>Store away liquids, fluids and damp locations</a:t>
            </a:r>
          </a:p>
          <a:p>
            <a:r>
              <a:rPr lang="en-IE" dirty="0"/>
              <a:t>Store to allow older wheels used first</a:t>
            </a:r>
          </a:p>
          <a:p>
            <a:r>
              <a:rPr lang="en-IE" dirty="0"/>
              <a:t>Rotate stock and use within 2 years</a:t>
            </a:r>
          </a:p>
          <a:p>
            <a:r>
              <a:rPr lang="en-IE" dirty="0"/>
              <a:t>Suitable racks, bins, drawers</a:t>
            </a:r>
          </a:p>
          <a:p>
            <a:r>
              <a:rPr lang="en-IE" dirty="0"/>
              <a:t>Fragile: Handle with care</a:t>
            </a:r>
          </a:p>
          <a:p>
            <a:r>
              <a:rPr lang="en-IE" dirty="0"/>
              <a:t>Do not drop, knock, strike</a:t>
            </a:r>
          </a:p>
        </p:txBody>
      </p:sp>
      <p:sp>
        <p:nvSpPr>
          <p:cNvPr id="3" name="Title 2"/>
          <p:cNvSpPr>
            <a:spLocks noGrp="1"/>
          </p:cNvSpPr>
          <p:nvPr>
            <p:ph type="title"/>
          </p:nvPr>
        </p:nvSpPr>
        <p:spPr/>
        <p:txBody>
          <a:bodyPr>
            <a:normAutofit fontScale="90000"/>
          </a:bodyPr>
          <a:lstStyle/>
          <a:p>
            <a:r>
              <a:rPr lang="en-IE" dirty="0"/>
              <a:t>Handling, Storage &amp; transportation</a:t>
            </a:r>
          </a:p>
        </p:txBody>
      </p:sp>
    </p:spTree>
    <p:custDataLst>
      <p:tags r:id="rId1"/>
    </p:custDataLst>
    <p:extLst>
      <p:ext uri="{BB962C8B-B14F-4D97-AF65-F5344CB8AC3E}">
        <p14:creationId xmlns:p14="http://schemas.microsoft.com/office/powerpoint/2010/main" val="3818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E" dirty="0"/>
              <a:t>Check for:</a:t>
            </a:r>
          </a:p>
          <a:p>
            <a:r>
              <a:rPr lang="en-IE" dirty="0"/>
              <a:t>Cracks</a:t>
            </a:r>
          </a:p>
          <a:p>
            <a:r>
              <a:rPr lang="en-IE" dirty="0"/>
              <a:t>Corrosion</a:t>
            </a:r>
          </a:p>
          <a:p>
            <a:r>
              <a:rPr lang="en-IE" dirty="0"/>
              <a:t>Contamination</a:t>
            </a:r>
          </a:p>
          <a:p>
            <a:r>
              <a:rPr lang="en-IE" dirty="0"/>
              <a:t>Warping</a:t>
            </a:r>
          </a:p>
          <a:p>
            <a:r>
              <a:rPr lang="en-IE" dirty="0"/>
              <a:t>Expiry date</a:t>
            </a:r>
          </a:p>
          <a:p>
            <a:endParaRPr lang="en-IE" dirty="0"/>
          </a:p>
        </p:txBody>
      </p:sp>
      <p:sp>
        <p:nvSpPr>
          <p:cNvPr id="3" name="Title 2"/>
          <p:cNvSpPr>
            <a:spLocks noGrp="1"/>
          </p:cNvSpPr>
          <p:nvPr>
            <p:ph type="title"/>
          </p:nvPr>
        </p:nvSpPr>
        <p:spPr/>
        <p:txBody>
          <a:bodyPr/>
          <a:lstStyle/>
          <a:p>
            <a:r>
              <a:rPr lang="en-IE" dirty="0"/>
              <a:t>Visual inspection</a:t>
            </a:r>
          </a:p>
        </p:txBody>
      </p:sp>
    </p:spTree>
    <p:extLst>
      <p:ext uri="{BB962C8B-B14F-4D97-AF65-F5344CB8AC3E}">
        <p14:creationId xmlns:p14="http://schemas.microsoft.com/office/powerpoint/2010/main" val="248768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 Use non metallic implement</a:t>
            </a:r>
          </a:p>
          <a:p>
            <a:r>
              <a:rPr lang="en-IE" dirty="0"/>
              <a:t>Tap wheels about 2 inches from edge</a:t>
            </a:r>
          </a:p>
          <a:p>
            <a:r>
              <a:rPr lang="en-IE" dirty="0"/>
              <a:t> Rotate the wheel 45 degrees and repeat the test.</a:t>
            </a:r>
          </a:p>
          <a:p>
            <a:r>
              <a:rPr lang="en-IE" dirty="0"/>
              <a:t>Thud = Dud</a:t>
            </a:r>
          </a:p>
          <a:p>
            <a:endParaRPr lang="en-IE" dirty="0"/>
          </a:p>
        </p:txBody>
      </p:sp>
      <p:sp>
        <p:nvSpPr>
          <p:cNvPr id="3" name="Title 2"/>
          <p:cNvSpPr>
            <a:spLocks noGrp="1"/>
          </p:cNvSpPr>
          <p:nvPr>
            <p:ph type="title"/>
          </p:nvPr>
        </p:nvSpPr>
        <p:spPr/>
        <p:txBody>
          <a:bodyPr/>
          <a:lstStyle/>
          <a:p>
            <a:r>
              <a:rPr lang="en-IE" dirty="0"/>
              <a:t>Ring test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429000"/>
            <a:ext cx="336924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079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dirty="0"/>
          </a:p>
        </p:txBody>
      </p:sp>
      <p:sp>
        <p:nvSpPr>
          <p:cNvPr id="4" name="Date Placeholder 2"/>
          <p:cNvSpPr>
            <a:spLocks noGrp="1"/>
          </p:cNvSpPr>
          <p:nvPr>
            <p:ph type="dt" sz="half" idx="10"/>
          </p:nvPr>
        </p:nvSpPr>
        <p:spPr/>
        <p:txBody>
          <a:bodyPr/>
          <a:lstStyle/>
          <a:p>
            <a:pPr>
              <a:defRPr/>
            </a:pPr>
            <a:fld id="{9285B6CB-574A-4FB3-BC8A-74C06637F9AC}" type="datetime1">
              <a:rPr lang="en-GB"/>
              <a:pPr>
                <a:defRPr/>
              </a:pPr>
              <a:t>29/07/2025</a:t>
            </a:fld>
            <a:endParaRPr lang="en-US"/>
          </a:p>
        </p:txBody>
      </p:sp>
      <p:sp>
        <p:nvSpPr>
          <p:cNvPr id="215042" name="Rectangle 2"/>
          <p:cNvSpPr>
            <a:spLocks noGrp="1" noChangeArrowheads="1"/>
          </p:cNvSpPr>
          <p:nvPr>
            <p:ph type="title"/>
          </p:nvPr>
        </p:nvSpPr>
        <p:spPr/>
        <p:txBody>
          <a:bodyPr>
            <a:normAutofit/>
          </a:bodyPr>
          <a:lstStyle/>
          <a:p>
            <a:pPr algn="l" eaLnBrk="1" hangingPunct="1">
              <a:defRPr/>
            </a:pPr>
            <a:endParaRPr lang="en-GB" dirty="0"/>
          </a:p>
        </p:txBody>
      </p:sp>
      <p:pic>
        <p:nvPicPr>
          <p:cNvPr id="215046" name="Picture 6" descr="BOUNCING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99" y="1196753"/>
            <a:ext cx="4958009" cy="323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613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150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a:p>
        </p:txBody>
      </p:sp>
      <p:sp>
        <p:nvSpPr>
          <p:cNvPr id="5" name="Date Placeholder 2"/>
          <p:cNvSpPr>
            <a:spLocks noGrp="1"/>
          </p:cNvSpPr>
          <p:nvPr>
            <p:ph type="dt" sz="half" idx="10"/>
          </p:nvPr>
        </p:nvSpPr>
        <p:spPr/>
        <p:txBody>
          <a:bodyPr/>
          <a:lstStyle/>
          <a:p>
            <a:pPr>
              <a:defRPr/>
            </a:pPr>
            <a:fld id="{392681C1-8B2B-47B4-BFF4-F3648AD4CEE5}" type="datetime1">
              <a:rPr lang="en-GB"/>
              <a:pPr>
                <a:defRPr/>
              </a:pPr>
              <a:t>29/07/2025</a:t>
            </a:fld>
            <a:endParaRPr lang="en-US"/>
          </a:p>
        </p:txBody>
      </p:sp>
      <p:sp>
        <p:nvSpPr>
          <p:cNvPr id="211970" name="Rectangle 2"/>
          <p:cNvSpPr>
            <a:spLocks noGrp="1" noChangeArrowheads="1"/>
          </p:cNvSpPr>
          <p:nvPr>
            <p:ph type="title"/>
          </p:nvPr>
        </p:nvSpPr>
        <p:spPr/>
        <p:txBody>
          <a:bodyPr>
            <a:normAutofit/>
          </a:bodyPr>
          <a:lstStyle/>
          <a:p>
            <a:pPr algn="l" eaLnBrk="1" hangingPunct="1">
              <a:defRPr/>
            </a:pPr>
            <a:endParaRPr lang="en-GB" dirty="0"/>
          </a:p>
        </p:txBody>
      </p:sp>
      <p:pic>
        <p:nvPicPr>
          <p:cNvPr id="211980" name="Picture 12" descr="BORE CORNE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79" y="1484785"/>
            <a:ext cx="5376163" cy="405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25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11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1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buFont typeface="Arial" pitchFamily="34" charset="0"/>
              <a:buNone/>
            </a:pPr>
            <a:r>
              <a:rPr lang="en-IE" dirty="0"/>
              <a:t>	</a:t>
            </a:r>
            <a:r>
              <a:rPr lang="ga-IE" dirty="0"/>
              <a:t>The aim of this course is to provide </a:t>
            </a:r>
            <a:r>
              <a:rPr lang="en-IE" dirty="0"/>
              <a:t>you </a:t>
            </a:r>
            <a:r>
              <a:rPr lang="ga-IE" dirty="0"/>
              <a:t>with the</a:t>
            </a:r>
            <a:r>
              <a:rPr lang="en-GB" dirty="0"/>
              <a:t> </a:t>
            </a:r>
            <a:r>
              <a:rPr lang="ga-IE" dirty="0"/>
              <a:t>Knowledge</a:t>
            </a:r>
            <a:r>
              <a:rPr lang="en-GB" dirty="0"/>
              <a:t>, skills and attitude</a:t>
            </a:r>
            <a:r>
              <a:rPr lang="ga-IE" dirty="0"/>
              <a:t> to be able </a:t>
            </a:r>
            <a:r>
              <a:rPr lang="en-IE" dirty="0"/>
              <a:t>to train others how to inspect, select and mount abrasive wheels</a:t>
            </a:r>
            <a:endParaRPr lang="ga-IE" dirty="0"/>
          </a:p>
        </p:txBody>
      </p:sp>
      <p:sp>
        <p:nvSpPr>
          <p:cNvPr id="9218" name="Title 1"/>
          <p:cNvSpPr>
            <a:spLocks noGrp="1"/>
          </p:cNvSpPr>
          <p:nvPr>
            <p:ph type="title"/>
          </p:nvPr>
        </p:nvSpPr>
        <p:spPr/>
        <p:txBody>
          <a:bodyPr/>
          <a:lstStyle/>
          <a:p>
            <a:pPr eaLnBrk="1" fontAlgn="auto" hangingPunct="1">
              <a:spcAft>
                <a:spcPts val="0"/>
              </a:spcAft>
              <a:defRPr/>
            </a:pPr>
            <a:r>
              <a:rPr lang="en-IE"/>
              <a:t>Course </a:t>
            </a:r>
            <a:r>
              <a:rPr lang="ga-IE"/>
              <a:t>Aim</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dirty="0"/>
          </a:p>
        </p:txBody>
      </p:sp>
      <p:sp>
        <p:nvSpPr>
          <p:cNvPr id="5" name="Date Placeholder 2"/>
          <p:cNvSpPr>
            <a:spLocks noGrp="1"/>
          </p:cNvSpPr>
          <p:nvPr>
            <p:ph type="dt" sz="half" idx="10"/>
          </p:nvPr>
        </p:nvSpPr>
        <p:spPr/>
        <p:txBody>
          <a:bodyPr/>
          <a:lstStyle/>
          <a:p>
            <a:pPr>
              <a:defRPr/>
            </a:pPr>
            <a:fld id="{A7D14795-B120-4E6F-AB10-1F97763BD3AA}" type="datetime1">
              <a:rPr lang="en-GB"/>
              <a:pPr>
                <a:defRPr/>
              </a:pPr>
              <a:t>29/07/2025</a:t>
            </a:fld>
            <a:endParaRPr lang="en-US"/>
          </a:p>
        </p:txBody>
      </p:sp>
      <p:sp>
        <p:nvSpPr>
          <p:cNvPr id="212994" name="Rectangle 2"/>
          <p:cNvSpPr>
            <a:spLocks noGrp="1" noChangeArrowheads="1"/>
          </p:cNvSpPr>
          <p:nvPr>
            <p:ph type="title"/>
          </p:nvPr>
        </p:nvSpPr>
        <p:spPr/>
        <p:txBody>
          <a:bodyPr>
            <a:normAutofit/>
          </a:bodyPr>
          <a:lstStyle/>
          <a:p>
            <a:pPr algn="l" eaLnBrk="1" hangingPunct="1">
              <a:defRPr/>
            </a:pPr>
            <a:endParaRPr lang="en-GB" dirty="0"/>
          </a:p>
        </p:txBody>
      </p:sp>
      <p:pic>
        <p:nvPicPr>
          <p:cNvPr id="213003" name="Picture 11" descr="SNAGGING_COR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1186" y="1285727"/>
            <a:ext cx="5229225"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559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3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a:p>
        </p:txBody>
      </p:sp>
      <p:sp>
        <p:nvSpPr>
          <p:cNvPr id="8" name="Date Placeholder 2"/>
          <p:cNvSpPr>
            <a:spLocks noGrp="1"/>
          </p:cNvSpPr>
          <p:nvPr>
            <p:ph type="dt" sz="half" idx="10"/>
          </p:nvPr>
        </p:nvSpPr>
        <p:spPr/>
        <p:txBody>
          <a:bodyPr/>
          <a:lstStyle/>
          <a:p>
            <a:pPr>
              <a:defRPr/>
            </a:pPr>
            <a:fld id="{C8E2ED8F-3D54-440A-9A4C-2188A585BDD1}" type="datetime1">
              <a:rPr lang="en-GB"/>
              <a:pPr>
                <a:defRPr/>
              </a:pPr>
              <a:t>29/07/2025</a:t>
            </a:fld>
            <a:endParaRPr lang="en-US"/>
          </a:p>
        </p:txBody>
      </p:sp>
      <p:sp>
        <p:nvSpPr>
          <p:cNvPr id="214018" name="Rectangle 2"/>
          <p:cNvSpPr>
            <a:spLocks noGrp="1" noChangeArrowheads="1"/>
          </p:cNvSpPr>
          <p:nvPr>
            <p:ph type="title"/>
          </p:nvPr>
        </p:nvSpPr>
        <p:spPr/>
        <p:txBody>
          <a:bodyPr/>
          <a:lstStyle/>
          <a:p>
            <a:pPr algn="l" eaLnBrk="1" hangingPunct="1">
              <a:defRPr/>
            </a:pPr>
            <a:endParaRPr lang="en-GB" dirty="0"/>
          </a:p>
        </p:txBody>
      </p:sp>
      <p:pic>
        <p:nvPicPr>
          <p:cNvPr id="214027" name="Picture 11" descr="glazing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1989138"/>
            <a:ext cx="48768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424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4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dirty="0"/>
          </a:p>
        </p:txBody>
      </p:sp>
      <p:sp>
        <p:nvSpPr>
          <p:cNvPr id="4" name="Date Placeholder 2"/>
          <p:cNvSpPr>
            <a:spLocks noGrp="1"/>
          </p:cNvSpPr>
          <p:nvPr>
            <p:ph type="dt" sz="half" idx="10"/>
          </p:nvPr>
        </p:nvSpPr>
        <p:spPr/>
        <p:txBody>
          <a:bodyPr/>
          <a:lstStyle/>
          <a:p>
            <a:pPr>
              <a:defRPr/>
            </a:pPr>
            <a:fld id="{5C01A600-A9D8-42CF-A833-B4D4ECCB3AE4}" type="datetime1">
              <a:rPr lang="en-GB"/>
              <a:pPr>
                <a:defRPr/>
              </a:pPr>
              <a:t>29/07/2025</a:t>
            </a:fld>
            <a:endParaRPr lang="en-US"/>
          </a:p>
        </p:txBody>
      </p:sp>
      <p:sp>
        <p:nvSpPr>
          <p:cNvPr id="227330" name="Rectangle 1026"/>
          <p:cNvSpPr>
            <a:spLocks noGrp="1" noChangeArrowheads="1"/>
          </p:cNvSpPr>
          <p:nvPr>
            <p:ph type="title"/>
          </p:nvPr>
        </p:nvSpPr>
        <p:spPr/>
        <p:txBody>
          <a:bodyPr>
            <a:normAutofit/>
          </a:bodyPr>
          <a:lstStyle/>
          <a:p>
            <a:pPr>
              <a:defRPr/>
            </a:pPr>
            <a:endParaRPr lang="en-GB" dirty="0"/>
          </a:p>
        </p:txBody>
      </p:sp>
      <p:pic>
        <p:nvPicPr>
          <p:cNvPr id="227333" name="Picture 1029" descr="Back chippin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8773"/>
            <a:ext cx="8251963" cy="341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481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7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E" dirty="0"/>
          </a:p>
        </p:txBody>
      </p:sp>
      <p:sp>
        <p:nvSpPr>
          <p:cNvPr id="4" name="Date Placeholder 2"/>
          <p:cNvSpPr>
            <a:spLocks noGrp="1"/>
          </p:cNvSpPr>
          <p:nvPr>
            <p:ph type="dt" sz="half" idx="10"/>
          </p:nvPr>
        </p:nvSpPr>
        <p:spPr/>
        <p:txBody>
          <a:bodyPr/>
          <a:lstStyle/>
          <a:p>
            <a:pPr>
              <a:defRPr/>
            </a:pPr>
            <a:fld id="{6628E288-35A8-4689-ABFE-5998EE44EBAB}" type="datetime1">
              <a:rPr lang="en-GB"/>
              <a:pPr>
                <a:defRPr/>
              </a:pPr>
              <a:t>29/07/2025</a:t>
            </a:fld>
            <a:endParaRPr lang="en-US"/>
          </a:p>
        </p:txBody>
      </p:sp>
      <p:sp>
        <p:nvSpPr>
          <p:cNvPr id="229378" name="Rectangle 2"/>
          <p:cNvSpPr>
            <a:spLocks noGrp="1" noChangeArrowheads="1"/>
          </p:cNvSpPr>
          <p:nvPr>
            <p:ph type="title"/>
          </p:nvPr>
        </p:nvSpPr>
        <p:spPr/>
        <p:txBody>
          <a:bodyPr>
            <a:normAutofit/>
          </a:bodyPr>
          <a:lstStyle/>
          <a:p>
            <a:pPr algn="l" eaLnBrk="1" hangingPunct="1">
              <a:defRPr/>
            </a:pPr>
            <a:endParaRPr lang="en-GB" dirty="0"/>
          </a:p>
        </p:txBody>
      </p:sp>
      <p:pic>
        <p:nvPicPr>
          <p:cNvPr id="229381" name="Picture 5" descr="ecessive facial wear to reinforc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461703"/>
            <a:ext cx="4953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501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29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9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What do you inspect them for?</a:t>
            </a:r>
          </a:p>
          <a:p>
            <a:r>
              <a:rPr lang="en-IE" dirty="0"/>
              <a:t>How do you carry out a ring test?</a:t>
            </a:r>
          </a:p>
          <a:p>
            <a:r>
              <a:rPr lang="en-IE" dirty="0"/>
              <a:t>How should they be handled?</a:t>
            </a:r>
          </a:p>
          <a:p>
            <a:r>
              <a:rPr lang="en-IE" dirty="0"/>
              <a:t>How should they be stored &amp; transported?</a:t>
            </a:r>
          </a:p>
        </p:txBody>
      </p:sp>
      <p:sp>
        <p:nvSpPr>
          <p:cNvPr id="3" name="Title 2"/>
          <p:cNvSpPr>
            <a:spLocks noGrp="1"/>
          </p:cNvSpPr>
          <p:nvPr>
            <p:ph type="title"/>
          </p:nvPr>
        </p:nvSpPr>
        <p:spPr/>
        <p:txBody>
          <a:bodyPr/>
          <a:lstStyle/>
          <a:p>
            <a:r>
              <a:rPr lang="en-IE" dirty="0"/>
              <a:t>Recap</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0" y="1484313"/>
            <a:ext cx="9144000" cy="4525962"/>
          </a:xfrm>
        </p:spPr>
        <p:txBody>
          <a:bodyPr/>
          <a:lstStyle/>
          <a:p>
            <a:pPr eaLnBrk="1" hangingPunct="1">
              <a:buFont typeface="Arial" pitchFamily="34" charset="0"/>
              <a:buNone/>
            </a:pPr>
            <a:r>
              <a:rPr lang="en-IE" dirty="0"/>
              <a:t>The aim of this module is to you an understanding of the risks associated with abrasive wheels</a:t>
            </a:r>
          </a:p>
          <a:p>
            <a:pPr eaLnBrk="1" hangingPunct="1">
              <a:buFont typeface="Arial" pitchFamily="34" charset="0"/>
              <a:buNone/>
            </a:pPr>
            <a:endParaRPr lang="en-IE" dirty="0"/>
          </a:p>
          <a:p>
            <a:pPr eaLnBrk="1" hangingPunct="1">
              <a:buFont typeface="Arial" pitchFamily="34" charset="0"/>
              <a:buNone/>
            </a:pPr>
            <a:r>
              <a:rPr lang="ga-IE" dirty="0"/>
              <a:t>At the end of this module </a:t>
            </a:r>
            <a:r>
              <a:rPr lang="en-IE" dirty="0"/>
              <a:t>you </a:t>
            </a:r>
            <a:r>
              <a:rPr lang="ga-IE" dirty="0"/>
              <a:t>will be able to:</a:t>
            </a:r>
            <a:endParaRPr lang="en-IE" dirty="0"/>
          </a:p>
          <a:p>
            <a:r>
              <a:rPr lang="en-IE" dirty="0"/>
              <a:t>State the hazards and harm associated with abrasive wheels;</a:t>
            </a:r>
          </a:p>
          <a:p>
            <a:r>
              <a:rPr lang="en-IE" dirty="0"/>
              <a:t>State the precautions required to control these.</a:t>
            </a:r>
            <a:endParaRPr lang="ga-IE" dirty="0"/>
          </a:p>
        </p:txBody>
      </p:sp>
      <p:sp>
        <p:nvSpPr>
          <p:cNvPr id="2" name="Title 1"/>
          <p:cNvSpPr>
            <a:spLocks noGrp="1"/>
          </p:cNvSpPr>
          <p:nvPr>
            <p:ph type="title"/>
          </p:nvPr>
        </p:nvSpPr>
        <p:spPr>
          <a:xfrm>
            <a:off x="0" y="0"/>
            <a:ext cx="9144000" cy="1357313"/>
          </a:xfrm>
        </p:spPr>
        <p:txBody>
          <a:bodyPr>
            <a:normAutofit/>
          </a:bodyPr>
          <a:lstStyle/>
          <a:p>
            <a:pPr eaLnBrk="1" fontAlgn="auto" hangingPunct="1">
              <a:spcAft>
                <a:spcPts val="0"/>
              </a:spcAft>
              <a:defRPr/>
            </a:pPr>
            <a:r>
              <a:rPr lang="ga-IE" dirty="0"/>
              <a:t>Unit </a:t>
            </a:r>
            <a:r>
              <a:rPr lang="en-GB" dirty="0"/>
              <a:t>5 Risk Assessment</a:t>
            </a:r>
            <a:endParaRPr lang="ga-IE" dirty="0"/>
          </a:p>
        </p:txBody>
      </p:sp>
      <p:pic>
        <p:nvPicPr>
          <p:cNvPr id="51204" name="Picture 3" descr="qualtec logo.jpg"/>
          <p:cNvPicPr>
            <a:picLocks noChangeAspect="1"/>
          </p:cNvPicPr>
          <p:nvPr/>
        </p:nvPicPr>
        <p:blipFill>
          <a:blip r:embed="rId4" cstate="print"/>
          <a:srcRect/>
          <a:stretch>
            <a:fillRect/>
          </a:stretch>
        </p:blipFill>
        <p:spPr bwMode="auto">
          <a:xfrm>
            <a:off x="8086725" y="5589587"/>
            <a:ext cx="1057275" cy="12684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23012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9" name="Rectangle 2051"/>
          <p:cNvSpPr>
            <a:spLocks noGrp="1" noChangeArrowheads="1"/>
          </p:cNvSpPr>
          <p:nvPr>
            <p:ph idx="1"/>
          </p:nvPr>
        </p:nvSpPr>
        <p:spPr>
          <a:xfrm>
            <a:off x="609600" y="1500188"/>
            <a:ext cx="7772400" cy="5357812"/>
          </a:xfrm>
        </p:spPr>
        <p:txBody>
          <a:bodyPr>
            <a:normAutofit/>
          </a:bodyPr>
          <a:lstStyle/>
          <a:p>
            <a:pPr eaLnBrk="1" hangingPunct="1">
              <a:buFont typeface="Arial" panose="020B0604020202020204" pitchFamily="34" charset="0"/>
              <a:buNone/>
            </a:pPr>
            <a:r>
              <a:rPr lang="en-IE" altLang="en-US" b="1" dirty="0">
                <a:latin typeface="Goudy"/>
              </a:rPr>
              <a:t>What is </a:t>
            </a:r>
            <a:r>
              <a:rPr lang="ga-IE" altLang="en-US" b="1" dirty="0">
                <a:latin typeface="Goudy"/>
              </a:rPr>
              <a:t>Risk Assessment</a:t>
            </a:r>
            <a:r>
              <a:rPr lang="en-IE" altLang="en-US" b="1" dirty="0">
                <a:latin typeface="Goudy"/>
              </a:rPr>
              <a:t>?</a:t>
            </a:r>
          </a:p>
          <a:p>
            <a:pPr eaLnBrk="1" hangingPunct="1">
              <a:buFont typeface="Arial" panose="020B0604020202020204" pitchFamily="34" charset="0"/>
              <a:buNone/>
            </a:pPr>
            <a:r>
              <a:rPr lang="en-IE" altLang="en-US" dirty="0">
                <a:latin typeface="Goudy"/>
              </a:rPr>
              <a:t>Identifying hazards</a:t>
            </a:r>
          </a:p>
          <a:p>
            <a:pPr eaLnBrk="1" hangingPunct="1">
              <a:buFont typeface="Arial" panose="020B0604020202020204" pitchFamily="34" charset="0"/>
              <a:buNone/>
            </a:pPr>
            <a:endParaRPr lang="en-IE" altLang="en-US" dirty="0">
              <a:latin typeface="Goudy"/>
            </a:endParaRPr>
          </a:p>
          <a:p>
            <a:pPr eaLnBrk="1" hangingPunct="1">
              <a:buFont typeface="Arial" panose="020B0604020202020204" pitchFamily="34" charset="0"/>
              <a:buNone/>
            </a:pPr>
            <a:r>
              <a:rPr lang="en-IE" altLang="en-US" b="1" dirty="0">
                <a:latin typeface="Goudy"/>
              </a:rPr>
              <a:t>What is hazard?</a:t>
            </a:r>
          </a:p>
          <a:p>
            <a:pPr eaLnBrk="1" hangingPunct="1">
              <a:buFont typeface="Arial" panose="020B0604020202020204" pitchFamily="34" charset="0"/>
              <a:buNone/>
            </a:pPr>
            <a:r>
              <a:rPr lang="en-IE" altLang="en-US" dirty="0">
                <a:latin typeface="Goudy"/>
              </a:rPr>
              <a:t>Something that can cause harm?</a:t>
            </a:r>
          </a:p>
          <a:p>
            <a:pPr eaLnBrk="1" hangingPunct="1">
              <a:buFont typeface="Arial" panose="020B0604020202020204" pitchFamily="34" charset="0"/>
              <a:buNone/>
            </a:pPr>
            <a:endParaRPr lang="en-IE" altLang="en-US" b="1" dirty="0">
              <a:latin typeface="Goudy"/>
            </a:endParaRPr>
          </a:p>
          <a:p>
            <a:pPr eaLnBrk="1" hangingPunct="1">
              <a:buFont typeface="Arial" panose="020B0604020202020204" pitchFamily="34" charset="0"/>
              <a:buNone/>
            </a:pPr>
            <a:r>
              <a:rPr lang="en-IE" altLang="en-US" b="1" dirty="0">
                <a:latin typeface="Goudy"/>
              </a:rPr>
              <a:t>What is harm?</a:t>
            </a:r>
          </a:p>
          <a:p>
            <a:pPr eaLnBrk="1" hangingPunct="1">
              <a:buFont typeface="Arial" panose="020B0604020202020204" pitchFamily="34" charset="0"/>
              <a:buNone/>
            </a:pPr>
            <a:r>
              <a:rPr lang="en-IE" altLang="en-US" dirty="0">
                <a:latin typeface="Goudy"/>
              </a:rPr>
              <a:t>Injury suffered</a:t>
            </a:r>
          </a:p>
          <a:p>
            <a:pPr eaLnBrk="1" hangingPunct="1">
              <a:buFont typeface="Arial" panose="020B0604020202020204" pitchFamily="34" charset="0"/>
              <a:buNone/>
            </a:pPr>
            <a:r>
              <a:rPr lang="en-IE" altLang="en-US" b="1" dirty="0">
                <a:latin typeface="Goudy"/>
              </a:rPr>
              <a:t>Controls?</a:t>
            </a:r>
          </a:p>
          <a:p>
            <a:pPr eaLnBrk="1" hangingPunct="1">
              <a:buFont typeface="Arial" panose="020B0604020202020204" pitchFamily="34" charset="0"/>
              <a:buNone/>
            </a:pPr>
            <a:r>
              <a:rPr lang="en-IE" altLang="en-US" dirty="0">
                <a:latin typeface="Goudy"/>
              </a:rPr>
              <a:t>Arrangements in place to reduce risk</a:t>
            </a:r>
          </a:p>
          <a:p>
            <a:pPr eaLnBrk="1" hangingPunct="1">
              <a:buFont typeface="Arial" panose="020B0604020202020204" pitchFamily="34" charset="0"/>
              <a:buNone/>
            </a:pPr>
            <a:endParaRPr lang="ga-IE" altLang="en-US" b="1" dirty="0">
              <a:latin typeface="Goudy"/>
            </a:endParaRPr>
          </a:p>
        </p:txBody>
      </p:sp>
      <p:sp>
        <p:nvSpPr>
          <p:cNvPr id="6349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spcBef>
                <a:spcPts val="400"/>
              </a:spcBef>
              <a:buClr>
                <a:schemeClr val="accent1"/>
              </a:buClr>
              <a:buSzPct val="68000"/>
              <a:buFont typeface="Wingdings 3" panose="05040102010807070707" pitchFamily="18" charset="2"/>
              <a:buChar char=""/>
              <a:defRPr sz="2700">
                <a:solidFill>
                  <a:schemeClr val="tx1"/>
                </a:solidFill>
                <a:latin typeface="Calibri" panose="020F050202020403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Calibri" panose="020F050202020403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Calibri" panose="020F050202020403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9pPr>
          </a:lstStyle>
          <a:p>
            <a:pPr>
              <a:spcBef>
                <a:spcPct val="0"/>
              </a:spcBef>
              <a:buClrTx/>
              <a:buSzTx/>
              <a:buFontTx/>
              <a:buNone/>
            </a:pPr>
            <a:fld id="{014D5D0E-7EC0-42C9-A050-4F1964E7EBA2}" type="datetime1">
              <a:rPr lang="en-US" altLang="en-US" sz="1000" smtClean="0">
                <a:latin typeface="Arial" panose="020B0604020202020204" pitchFamily="34" charset="0"/>
              </a:rPr>
              <a:pPr>
                <a:spcBef>
                  <a:spcPct val="0"/>
                </a:spcBef>
                <a:buClrTx/>
                <a:buSzTx/>
                <a:buFontTx/>
                <a:buNone/>
              </a:pPr>
              <a:t>7/29/2025</a:t>
            </a:fld>
            <a:endParaRPr lang="en-GB" altLang="en-US" sz="1000">
              <a:latin typeface="Arial" panose="020B0604020202020204" pitchFamily="34" charset="0"/>
            </a:endParaRPr>
          </a:p>
        </p:txBody>
      </p:sp>
      <p:sp>
        <p:nvSpPr>
          <p:cNvPr id="634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Calibri" panose="020F050202020403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Calibri" panose="020F050202020403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Calibri" panose="020F050202020403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Calibri" panose="020F050202020403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Calibri" panose="020F0502020204030204" pitchFamily="34" charset="0"/>
              </a:defRPr>
            </a:lvl9pPr>
          </a:lstStyle>
          <a:p>
            <a:pPr>
              <a:spcBef>
                <a:spcPct val="0"/>
              </a:spcBef>
              <a:buClrTx/>
              <a:buSzTx/>
              <a:buFontTx/>
              <a:buNone/>
            </a:pPr>
            <a:fld id="{09AD37E0-4B69-4A5F-8F01-85198A683A63}" type="slidenum">
              <a:rPr lang="en-GB" altLang="en-US" sz="1000">
                <a:latin typeface="Arial" panose="020B0604020202020204" pitchFamily="34" charset="0"/>
              </a:rPr>
              <a:pPr>
                <a:spcBef>
                  <a:spcPct val="0"/>
                </a:spcBef>
                <a:buClrTx/>
                <a:buSzTx/>
                <a:buFontTx/>
                <a:buNone/>
              </a:pPr>
              <a:t>36</a:t>
            </a:fld>
            <a:endParaRPr lang="en-GB" altLang="en-US" sz="1000">
              <a:latin typeface="Arial" panose="020B0604020202020204" pitchFamily="34" charset="0"/>
            </a:endParaRPr>
          </a:p>
        </p:txBody>
      </p:sp>
      <p:sp>
        <p:nvSpPr>
          <p:cNvPr id="1785858" name="Rectangle 2050"/>
          <p:cNvSpPr>
            <a:spLocks noGrp="1" noChangeArrowheads="1"/>
          </p:cNvSpPr>
          <p:nvPr>
            <p:ph type="title"/>
          </p:nvPr>
        </p:nvSpPr>
        <p:spPr>
          <a:xfrm>
            <a:off x="500063" y="428625"/>
            <a:ext cx="7772400" cy="1143000"/>
          </a:xfrm>
        </p:spPr>
        <p:txBody>
          <a:bodyPr/>
          <a:lstStyle/>
          <a:p>
            <a:pPr eaLnBrk="1" fontAlgn="auto" hangingPunct="1">
              <a:spcAft>
                <a:spcPts val="0"/>
              </a:spcAft>
              <a:defRPr/>
            </a:pPr>
            <a:r>
              <a:rPr lang="en-IE" dirty="0">
                <a:latin typeface="Frutiger"/>
              </a:rPr>
              <a:t>Explanations</a:t>
            </a:r>
            <a:endParaRPr lang="en-GB" dirty="0">
              <a:latin typeface="Frutiger"/>
            </a:endParaRPr>
          </a:p>
        </p:txBody>
      </p:sp>
      <p:pic>
        <p:nvPicPr>
          <p:cNvPr id="63494" name="Picture 5" descr="qualtec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6725" y="0"/>
            <a:ext cx="10572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493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58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58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58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5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5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858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8585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8585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85859">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785859">
                                            <p:txEl>
                                              <p:pRg st="0" end="0"/>
                                            </p:txEl>
                                          </p:spTgt>
                                        </p:tgtEl>
                                        <p:attrNameLst>
                                          <p:attrName>style.visibility</p:attrName>
                                        </p:attrNameLst>
                                      </p:cBhvr>
                                      <p:to>
                                        <p:strVal val="visible"/>
                                      </p:to>
                                    </p:set>
                                    <p:animEffect transition="in" filter="blinds(horizontal)">
                                      <p:cBhvr>
                                        <p:cTn id="43" dur="500"/>
                                        <p:tgtEl>
                                          <p:spTgt spid="178585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785859">
                                            <p:txEl>
                                              <p:pRg st="1" end="1"/>
                                            </p:txEl>
                                          </p:spTgt>
                                        </p:tgtEl>
                                        <p:attrNameLst>
                                          <p:attrName>style.visibility</p:attrName>
                                        </p:attrNameLst>
                                      </p:cBhvr>
                                      <p:to>
                                        <p:strVal val="visible"/>
                                      </p:to>
                                    </p:set>
                                    <p:animEffect transition="in" filter="blinds(horizontal)">
                                      <p:cBhvr>
                                        <p:cTn id="48" dur="500"/>
                                        <p:tgtEl>
                                          <p:spTgt spid="1785859">
                                            <p:txEl>
                                              <p:pRg st="1" end="1"/>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1785859">
                                            <p:txEl>
                                              <p:pRg st="3" end="3"/>
                                            </p:txEl>
                                          </p:spTgt>
                                        </p:tgtEl>
                                        <p:attrNameLst>
                                          <p:attrName>style.visibility</p:attrName>
                                        </p:attrNameLst>
                                      </p:cBhvr>
                                      <p:to>
                                        <p:strVal val="visible"/>
                                      </p:to>
                                    </p:set>
                                    <p:animEffect transition="in" filter="blinds(horizontal)">
                                      <p:cBhvr>
                                        <p:cTn id="51" dur="500"/>
                                        <p:tgtEl>
                                          <p:spTgt spid="1785859">
                                            <p:txEl>
                                              <p:pRg st="3" end="3"/>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1785859">
                                            <p:txEl>
                                              <p:pRg st="4" end="4"/>
                                            </p:txEl>
                                          </p:spTgt>
                                        </p:tgtEl>
                                        <p:attrNameLst>
                                          <p:attrName>style.visibility</p:attrName>
                                        </p:attrNameLst>
                                      </p:cBhvr>
                                      <p:to>
                                        <p:strVal val="visible"/>
                                      </p:to>
                                    </p:set>
                                    <p:animEffect transition="in" filter="blinds(horizontal)">
                                      <p:cBhvr>
                                        <p:cTn id="54" dur="500"/>
                                        <p:tgtEl>
                                          <p:spTgt spid="1785859">
                                            <p:txEl>
                                              <p:pRg st="4" end="4"/>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1785859">
                                            <p:txEl>
                                              <p:pRg st="6" end="6"/>
                                            </p:txEl>
                                          </p:spTgt>
                                        </p:tgtEl>
                                        <p:attrNameLst>
                                          <p:attrName>style.visibility</p:attrName>
                                        </p:attrNameLst>
                                      </p:cBhvr>
                                      <p:to>
                                        <p:strVal val="visible"/>
                                      </p:to>
                                    </p:set>
                                    <p:animEffect transition="in" filter="blinds(horizontal)">
                                      <p:cBhvr>
                                        <p:cTn id="57" dur="500"/>
                                        <p:tgtEl>
                                          <p:spTgt spid="1785859">
                                            <p:txEl>
                                              <p:pRg st="6" end="6"/>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1785859">
                                            <p:txEl>
                                              <p:pRg st="7" end="7"/>
                                            </p:txEl>
                                          </p:spTgt>
                                        </p:tgtEl>
                                        <p:attrNameLst>
                                          <p:attrName>style.visibility</p:attrName>
                                        </p:attrNameLst>
                                      </p:cBhvr>
                                      <p:to>
                                        <p:strVal val="visible"/>
                                      </p:to>
                                    </p:set>
                                    <p:animEffect transition="in" filter="blinds(horizontal)">
                                      <p:cBhvr>
                                        <p:cTn id="60" dur="500"/>
                                        <p:tgtEl>
                                          <p:spTgt spid="1785859">
                                            <p:txEl>
                                              <p:pRg st="7" end="7"/>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1785859">
                                            <p:txEl>
                                              <p:pRg st="8" end="8"/>
                                            </p:txEl>
                                          </p:spTgt>
                                        </p:tgtEl>
                                        <p:attrNameLst>
                                          <p:attrName>style.visibility</p:attrName>
                                        </p:attrNameLst>
                                      </p:cBhvr>
                                      <p:to>
                                        <p:strVal val="visible"/>
                                      </p:to>
                                    </p:set>
                                    <p:animEffect transition="in" filter="blinds(horizontal)">
                                      <p:cBhvr>
                                        <p:cTn id="63" dur="500"/>
                                        <p:tgtEl>
                                          <p:spTgt spid="1785859">
                                            <p:txEl>
                                              <p:pRg st="8" end="8"/>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1785859">
                                            <p:txEl>
                                              <p:pRg st="9" end="9"/>
                                            </p:txEl>
                                          </p:spTgt>
                                        </p:tgtEl>
                                        <p:attrNameLst>
                                          <p:attrName>style.visibility</p:attrName>
                                        </p:attrNameLst>
                                      </p:cBhvr>
                                      <p:to>
                                        <p:strVal val="visible"/>
                                      </p:to>
                                    </p:set>
                                    <p:animEffect transition="in" filter="blinds(horizontal)">
                                      <p:cBhvr>
                                        <p:cTn id="66" dur="500"/>
                                        <p:tgtEl>
                                          <p:spTgt spid="17858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Hazards, Risks &amp; precautions?</a:t>
            </a:r>
          </a:p>
        </p:txBody>
      </p:sp>
      <p:sp>
        <p:nvSpPr>
          <p:cNvPr id="3" name="Text Placeholder 2"/>
          <p:cNvSpPr>
            <a:spLocks noGrp="1"/>
          </p:cNvSpPr>
          <p:nvPr>
            <p:ph type="body" idx="1"/>
          </p:nvPr>
        </p:nvSpPr>
        <p:spPr>
          <a:xfrm>
            <a:off x="0" y="1412776"/>
            <a:ext cx="2699792" cy="762000"/>
          </a:xfrm>
        </p:spPr>
        <p:txBody>
          <a:bodyPr/>
          <a:lstStyle/>
          <a:p>
            <a:r>
              <a:rPr lang="en-IE" dirty="0"/>
              <a:t>Hazards </a:t>
            </a:r>
          </a:p>
        </p:txBody>
      </p:sp>
      <p:sp>
        <p:nvSpPr>
          <p:cNvPr id="4" name="Text Placeholder 3"/>
          <p:cNvSpPr>
            <a:spLocks noGrp="1"/>
          </p:cNvSpPr>
          <p:nvPr>
            <p:ph type="body" sz="half" idx="3"/>
          </p:nvPr>
        </p:nvSpPr>
        <p:spPr>
          <a:xfrm>
            <a:off x="5940152" y="1412776"/>
            <a:ext cx="3203848" cy="762000"/>
          </a:xfrm>
        </p:spPr>
        <p:txBody>
          <a:bodyPr/>
          <a:lstStyle/>
          <a:p>
            <a:r>
              <a:rPr lang="en-IE" dirty="0"/>
              <a:t>Controls</a:t>
            </a:r>
          </a:p>
        </p:txBody>
      </p:sp>
      <p:sp>
        <p:nvSpPr>
          <p:cNvPr id="5" name="Content Placeholder 4"/>
          <p:cNvSpPr>
            <a:spLocks noGrp="1"/>
          </p:cNvSpPr>
          <p:nvPr>
            <p:ph sz="quarter" idx="2"/>
          </p:nvPr>
        </p:nvSpPr>
        <p:spPr>
          <a:xfrm>
            <a:off x="0" y="2204864"/>
            <a:ext cx="3203848" cy="4536504"/>
          </a:xfrm>
        </p:spPr>
        <p:txBody>
          <a:bodyPr>
            <a:normAutofit/>
          </a:bodyPr>
          <a:lstStyle/>
          <a:p>
            <a:r>
              <a:rPr lang="en-IE" dirty="0"/>
              <a:t>Rotating wheel </a:t>
            </a:r>
          </a:p>
          <a:p>
            <a:r>
              <a:rPr lang="en-IE" dirty="0"/>
              <a:t>Ejected materials </a:t>
            </a:r>
          </a:p>
          <a:p>
            <a:r>
              <a:rPr lang="en-IE" dirty="0"/>
              <a:t>Sparks/ Fuel</a:t>
            </a:r>
          </a:p>
          <a:p>
            <a:r>
              <a:rPr lang="en-IE" dirty="0"/>
              <a:t>Noise </a:t>
            </a:r>
          </a:p>
          <a:p>
            <a:r>
              <a:rPr lang="en-IE" dirty="0"/>
              <a:t>Damaged  leads</a:t>
            </a:r>
          </a:p>
          <a:p>
            <a:r>
              <a:rPr lang="en-IE" dirty="0"/>
              <a:t>Contact </a:t>
            </a:r>
          </a:p>
          <a:p>
            <a:r>
              <a:rPr lang="en-IE" dirty="0"/>
              <a:t>Faulty wheels</a:t>
            </a:r>
          </a:p>
          <a:p>
            <a:r>
              <a:rPr lang="en-IE" dirty="0"/>
              <a:t>Vibration</a:t>
            </a:r>
          </a:p>
          <a:p>
            <a:r>
              <a:rPr lang="en-IE" dirty="0"/>
              <a:t>Rubble</a:t>
            </a:r>
          </a:p>
          <a:p>
            <a:r>
              <a:rPr lang="en-IE" dirty="0"/>
              <a:t>Dust</a:t>
            </a:r>
          </a:p>
        </p:txBody>
      </p:sp>
      <p:sp>
        <p:nvSpPr>
          <p:cNvPr id="6" name="Content Placeholder 5"/>
          <p:cNvSpPr>
            <a:spLocks noGrp="1"/>
          </p:cNvSpPr>
          <p:nvPr>
            <p:ph sz="quarter" idx="4"/>
          </p:nvPr>
        </p:nvSpPr>
        <p:spPr>
          <a:xfrm>
            <a:off x="5652120" y="2204864"/>
            <a:ext cx="3491880" cy="3941763"/>
          </a:xfrm>
        </p:spPr>
        <p:txBody>
          <a:bodyPr>
            <a:noAutofit/>
          </a:bodyPr>
          <a:lstStyle/>
          <a:p>
            <a:r>
              <a:rPr lang="en-IE" dirty="0"/>
              <a:t>No loose clothing, Guards, face shield</a:t>
            </a:r>
          </a:p>
          <a:p>
            <a:r>
              <a:rPr lang="en-IE" dirty="0"/>
              <a:t>Overalls, check cap</a:t>
            </a:r>
          </a:p>
          <a:p>
            <a:r>
              <a:rPr lang="en-IE" dirty="0"/>
              <a:t>Ear defenders</a:t>
            </a:r>
          </a:p>
          <a:p>
            <a:r>
              <a:rPr lang="en-IE" dirty="0"/>
              <a:t>Inspect prior to use</a:t>
            </a:r>
          </a:p>
          <a:p>
            <a:r>
              <a:rPr lang="en-IE" dirty="0"/>
              <a:t>Guards, secure Correct inspection, selection, handling, speed, use etc.</a:t>
            </a:r>
          </a:p>
          <a:p>
            <a:r>
              <a:rPr lang="en-IE" dirty="0"/>
              <a:t>Rotation, gloves</a:t>
            </a:r>
          </a:p>
          <a:p>
            <a:r>
              <a:rPr lang="en-IE" dirty="0"/>
              <a:t>Housekeeping</a:t>
            </a:r>
          </a:p>
          <a:p>
            <a:r>
              <a:rPr lang="en-IE"/>
              <a:t>Mask</a:t>
            </a:r>
            <a:endParaRPr lang="en-IE" dirty="0"/>
          </a:p>
          <a:p>
            <a:endParaRPr lang="en-IE" dirty="0"/>
          </a:p>
          <a:p>
            <a:endParaRPr lang="en-IE" dirty="0"/>
          </a:p>
        </p:txBody>
      </p:sp>
      <p:sp>
        <p:nvSpPr>
          <p:cNvPr id="7" name="Text Placeholder 2"/>
          <p:cNvSpPr txBox="1">
            <a:spLocks/>
          </p:cNvSpPr>
          <p:nvPr/>
        </p:nvSpPr>
        <p:spPr>
          <a:xfrm>
            <a:off x="3059832" y="1432571"/>
            <a:ext cx="2682044" cy="762000"/>
          </a:xfrm>
          <a:prstGeom prst="rect">
            <a:avLst/>
          </a:prstGeom>
          <a:solidFill>
            <a:schemeClr val="accent1"/>
          </a:solidFill>
          <a:ln w="9652">
            <a:solidFill>
              <a:schemeClr val="accent1"/>
            </a:solidFill>
            <a:miter lim="800000"/>
          </a:ln>
        </p:spPr>
        <p:txBody>
          <a:bodyPr vert="horz" lIns="182880" anchor="ctr">
            <a:normAutofit/>
          </a:bodyPr>
          <a:lstStyle>
            <a:lvl1pPr marL="0" indent="0" algn="l" rtl="0" eaLnBrk="1" latinLnBrk="0" hangingPunct="1">
              <a:spcBef>
                <a:spcPts val="400"/>
              </a:spcBef>
              <a:spcAft>
                <a:spcPts val="0"/>
              </a:spcAft>
              <a:buClr>
                <a:schemeClr val="accent1"/>
              </a:buClr>
              <a:buSzPct val="68000"/>
              <a:buFont typeface="Wingdings 3"/>
              <a:buNone/>
              <a:defRPr kumimoji="0" sz="2400" b="0" kern="1200">
                <a:solidFill>
                  <a:schemeClr val="bg1"/>
                </a:solidFill>
                <a:latin typeface="+mn-lt"/>
                <a:ea typeface="+mn-ea"/>
                <a:cs typeface="+mn-cs"/>
              </a:defRPr>
            </a:lvl1pPr>
            <a:lvl2pPr marL="621792" indent="-228600" algn="l" rtl="0" eaLnBrk="1" latinLnBrk="0" hangingPunct="1">
              <a:spcBef>
                <a:spcPts val="324"/>
              </a:spcBef>
              <a:buClr>
                <a:schemeClr val="accent1"/>
              </a:buClr>
              <a:buFont typeface="Verdana"/>
              <a:buNone/>
              <a:defRPr kumimoji="0" sz="2000" b="1"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None/>
              <a:defRPr kumimoji="0" sz="1800" b="1"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None/>
              <a:defRPr kumimoji="0" sz="1600" b="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en-IE" dirty="0">
                <a:solidFill>
                  <a:prstClr val="white"/>
                </a:solidFill>
              </a:rPr>
              <a:t>Harm </a:t>
            </a:r>
          </a:p>
        </p:txBody>
      </p:sp>
      <p:sp>
        <p:nvSpPr>
          <p:cNvPr id="8" name="Content Placeholder 4"/>
          <p:cNvSpPr txBox="1">
            <a:spLocks/>
          </p:cNvSpPr>
          <p:nvPr/>
        </p:nvSpPr>
        <p:spPr>
          <a:xfrm>
            <a:off x="2915816" y="2194571"/>
            <a:ext cx="3024336" cy="4536504"/>
          </a:xfrm>
          <a:prstGeom prst="rect">
            <a:avLst/>
          </a:prstGeom>
          <a:ln>
            <a:noFill/>
            <a:prstDash val="sysDash"/>
            <a:miter lim="800000"/>
          </a:ln>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0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2DA2BF"/>
              </a:buClr>
            </a:pPr>
            <a:r>
              <a:rPr lang="en-IE" dirty="0">
                <a:solidFill>
                  <a:prstClr val="black"/>
                </a:solidFill>
              </a:rPr>
              <a:t>Entanglement</a:t>
            </a:r>
          </a:p>
          <a:p>
            <a:pPr>
              <a:buClr>
                <a:srgbClr val="2DA2BF"/>
              </a:buClr>
            </a:pPr>
            <a:r>
              <a:rPr lang="en-IE" dirty="0">
                <a:solidFill>
                  <a:prstClr val="black"/>
                </a:solidFill>
              </a:rPr>
              <a:t>Eye/ face injury</a:t>
            </a:r>
          </a:p>
          <a:p>
            <a:pPr>
              <a:buClr>
                <a:srgbClr val="2DA2BF"/>
              </a:buClr>
            </a:pPr>
            <a:r>
              <a:rPr lang="en-IE" dirty="0">
                <a:solidFill>
                  <a:prstClr val="black"/>
                </a:solidFill>
              </a:rPr>
              <a:t>Burns/ Fire</a:t>
            </a:r>
          </a:p>
          <a:p>
            <a:pPr>
              <a:buClr>
                <a:srgbClr val="2DA2BF"/>
              </a:buClr>
            </a:pPr>
            <a:r>
              <a:rPr lang="en-IE" dirty="0">
                <a:solidFill>
                  <a:prstClr val="black"/>
                </a:solidFill>
              </a:rPr>
              <a:t>Hearing loss</a:t>
            </a:r>
          </a:p>
          <a:p>
            <a:pPr>
              <a:buClr>
                <a:srgbClr val="2DA2BF"/>
              </a:buClr>
            </a:pPr>
            <a:r>
              <a:rPr lang="en-IE" dirty="0">
                <a:solidFill>
                  <a:prstClr val="black"/>
                </a:solidFill>
              </a:rPr>
              <a:t>Electrocution</a:t>
            </a:r>
          </a:p>
          <a:p>
            <a:pPr>
              <a:buClr>
                <a:srgbClr val="2DA2BF"/>
              </a:buClr>
            </a:pPr>
            <a:r>
              <a:rPr lang="en-IE" dirty="0">
                <a:solidFill>
                  <a:prstClr val="black"/>
                </a:solidFill>
              </a:rPr>
              <a:t>Lacerations</a:t>
            </a:r>
          </a:p>
          <a:p>
            <a:pPr>
              <a:buClr>
                <a:srgbClr val="2DA2BF"/>
              </a:buClr>
            </a:pPr>
            <a:r>
              <a:rPr lang="en-IE" dirty="0">
                <a:solidFill>
                  <a:prstClr val="black"/>
                </a:solidFill>
              </a:rPr>
              <a:t>Puncture wounds</a:t>
            </a:r>
          </a:p>
          <a:p>
            <a:pPr>
              <a:buClr>
                <a:srgbClr val="2DA2BF"/>
              </a:buClr>
            </a:pPr>
            <a:r>
              <a:rPr lang="en-IE" dirty="0">
                <a:solidFill>
                  <a:prstClr val="black"/>
                </a:solidFill>
              </a:rPr>
              <a:t>White finger</a:t>
            </a:r>
          </a:p>
          <a:p>
            <a:pPr>
              <a:buClr>
                <a:srgbClr val="2DA2BF"/>
              </a:buClr>
            </a:pPr>
            <a:r>
              <a:rPr lang="en-IE" dirty="0">
                <a:solidFill>
                  <a:prstClr val="black"/>
                </a:solidFill>
              </a:rPr>
              <a:t>Trips</a:t>
            </a:r>
          </a:p>
          <a:p>
            <a:pPr>
              <a:buClr>
                <a:srgbClr val="2DA2BF"/>
              </a:buClr>
            </a:pPr>
            <a:r>
              <a:rPr lang="en-IE" dirty="0">
                <a:solidFill>
                  <a:prstClr val="black"/>
                </a:solidFill>
              </a:rPr>
              <a:t>Lung damage</a:t>
            </a:r>
          </a:p>
        </p:txBody>
      </p:sp>
    </p:spTree>
    <p:custDataLst>
      <p:tags r:id="rId1"/>
    </p:custDataLst>
    <p:extLst>
      <p:ext uri="{BB962C8B-B14F-4D97-AF65-F5344CB8AC3E}">
        <p14:creationId xmlns:p14="http://schemas.microsoft.com/office/powerpoint/2010/main" val="318715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Hazards/ harm?</a:t>
            </a:r>
          </a:p>
          <a:p>
            <a:r>
              <a:rPr lang="en-IE" dirty="0"/>
              <a:t>Precautions?</a:t>
            </a:r>
          </a:p>
        </p:txBody>
      </p:sp>
      <p:sp>
        <p:nvSpPr>
          <p:cNvPr id="3" name="Title 2"/>
          <p:cNvSpPr>
            <a:spLocks noGrp="1"/>
          </p:cNvSpPr>
          <p:nvPr>
            <p:ph type="title"/>
          </p:nvPr>
        </p:nvSpPr>
        <p:spPr/>
        <p:txBody>
          <a:bodyPr/>
          <a:lstStyle/>
          <a:p>
            <a:r>
              <a:rPr lang="en-IE" dirty="0"/>
              <a:t>Recap</a:t>
            </a:r>
          </a:p>
        </p:txBody>
      </p:sp>
    </p:spTree>
    <p:extLst>
      <p:ext uri="{BB962C8B-B14F-4D97-AF65-F5344CB8AC3E}">
        <p14:creationId xmlns:p14="http://schemas.microsoft.com/office/powerpoint/2010/main" val="2629023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0" y="1484313"/>
            <a:ext cx="9144000" cy="4525962"/>
          </a:xfrm>
        </p:spPr>
        <p:txBody>
          <a:bodyPr vert="horz" anchor="t">
            <a:normAutofit/>
          </a:bodyPr>
          <a:lstStyle/>
          <a:p>
            <a:pPr eaLnBrk="1" hangingPunct="1">
              <a:buFont typeface="Arial" pitchFamily="34" charset="0"/>
              <a:buNone/>
            </a:pPr>
            <a:r>
              <a:rPr lang="en-IE" dirty="0"/>
              <a:t>The aim of this module is to give you an understanding of the different components of equipment</a:t>
            </a:r>
          </a:p>
          <a:p>
            <a:pPr eaLnBrk="1" hangingPunct="1">
              <a:buFont typeface="Arial" pitchFamily="34" charset="0"/>
              <a:buNone/>
            </a:pPr>
            <a:endParaRPr lang="en-IE" dirty="0"/>
          </a:p>
          <a:p>
            <a:pPr eaLnBrk="1" hangingPunct="1">
              <a:buFont typeface="Arial" pitchFamily="34" charset="0"/>
              <a:buNone/>
            </a:pPr>
            <a:r>
              <a:rPr lang="en-IE" dirty="0"/>
              <a:t>At the end of </a:t>
            </a:r>
            <a:r>
              <a:rPr lang="ga-IE" dirty="0"/>
              <a:t>this module </a:t>
            </a:r>
            <a:r>
              <a:rPr lang="en-IE" dirty="0"/>
              <a:t>you </a:t>
            </a:r>
            <a:r>
              <a:rPr lang="ga-IE" dirty="0"/>
              <a:t>will be able to:</a:t>
            </a:r>
          </a:p>
          <a:p>
            <a:r>
              <a:rPr lang="en-IE" dirty="0"/>
              <a:t>List the components of AW equipment</a:t>
            </a:r>
          </a:p>
          <a:p>
            <a:r>
              <a:rPr lang="en-IE" dirty="0"/>
              <a:t>State their function</a:t>
            </a:r>
          </a:p>
          <a:p>
            <a:r>
              <a:rPr lang="en-IE" dirty="0"/>
              <a:t>List the precautions to be taken with these</a:t>
            </a:r>
          </a:p>
        </p:txBody>
      </p:sp>
      <p:sp>
        <p:nvSpPr>
          <p:cNvPr id="2" name="Title 1"/>
          <p:cNvSpPr>
            <a:spLocks noGrp="1"/>
          </p:cNvSpPr>
          <p:nvPr>
            <p:ph type="title"/>
          </p:nvPr>
        </p:nvSpPr>
        <p:spPr>
          <a:xfrm>
            <a:off x="0" y="0"/>
            <a:ext cx="9144000" cy="1357313"/>
          </a:xfrm>
        </p:spPr>
        <p:txBody>
          <a:bodyPr>
            <a:normAutofit/>
          </a:bodyPr>
          <a:lstStyle/>
          <a:p>
            <a:pPr eaLnBrk="1" fontAlgn="auto" hangingPunct="1">
              <a:spcAft>
                <a:spcPts val="0"/>
              </a:spcAft>
              <a:defRPr/>
            </a:pPr>
            <a:r>
              <a:rPr lang="ga-IE" dirty="0"/>
              <a:t>Unit </a:t>
            </a:r>
            <a:r>
              <a:rPr lang="en-GB" dirty="0"/>
              <a:t>6 Components</a:t>
            </a:r>
            <a:endParaRPr lang="ga-IE" dirty="0"/>
          </a:p>
        </p:txBody>
      </p:sp>
      <p:pic>
        <p:nvPicPr>
          <p:cNvPr id="51204" name="Picture 3" descr="qualtec logo.jpg"/>
          <p:cNvPicPr>
            <a:picLocks noChangeAspect="1"/>
          </p:cNvPicPr>
          <p:nvPr/>
        </p:nvPicPr>
        <p:blipFill>
          <a:blip r:embed="rId4" cstate="print"/>
          <a:srcRect/>
          <a:stretch>
            <a:fillRect/>
          </a:stretch>
        </p:blipFill>
        <p:spPr bwMode="auto">
          <a:xfrm>
            <a:off x="8086725" y="5589587"/>
            <a:ext cx="1057275" cy="12684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7585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E" dirty="0"/>
              <a:t>The aim of this module is to provide you with an understanding of what abrasive wheels are.</a:t>
            </a:r>
          </a:p>
          <a:p>
            <a:pPr marL="109728" indent="0">
              <a:buNone/>
            </a:pPr>
            <a:endParaRPr lang="en-IE" dirty="0"/>
          </a:p>
          <a:p>
            <a:pPr marL="109728" indent="0">
              <a:buNone/>
            </a:pPr>
            <a:r>
              <a:rPr lang="en-IE" dirty="0"/>
              <a:t>At the end of this module you will be able to:</a:t>
            </a:r>
          </a:p>
          <a:p>
            <a:r>
              <a:rPr lang="en-IE" dirty="0"/>
              <a:t>Explain what abrasive wheels are.</a:t>
            </a:r>
          </a:p>
          <a:p>
            <a:r>
              <a:rPr lang="en-IE" dirty="0"/>
              <a:t>List the different types of abrasive wheels.</a:t>
            </a:r>
          </a:p>
          <a:p>
            <a:r>
              <a:rPr lang="en-IE" dirty="0"/>
              <a:t>State the characteristics of these</a:t>
            </a:r>
          </a:p>
          <a:p>
            <a:r>
              <a:rPr lang="en-IE" dirty="0"/>
              <a:t>Explain why training is required</a:t>
            </a:r>
          </a:p>
          <a:p>
            <a:endParaRPr lang="en-IE" dirty="0"/>
          </a:p>
        </p:txBody>
      </p:sp>
      <p:sp>
        <p:nvSpPr>
          <p:cNvPr id="3" name="Title 2"/>
          <p:cNvSpPr>
            <a:spLocks noGrp="1"/>
          </p:cNvSpPr>
          <p:nvPr>
            <p:ph type="title"/>
          </p:nvPr>
        </p:nvSpPr>
        <p:spPr/>
        <p:txBody>
          <a:bodyPr/>
          <a:lstStyle/>
          <a:p>
            <a:r>
              <a:rPr lang="en-IE" dirty="0"/>
              <a:t>Unit 1 What &amp; Why?</a:t>
            </a:r>
          </a:p>
        </p:txBody>
      </p:sp>
    </p:spTree>
    <p:custDataLst>
      <p:tags r:id="rId1"/>
    </p:custDataLst>
    <p:extLst>
      <p:ext uri="{BB962C8B-B14F-4D97-AF65-F5344CB8AC3E}">
        <p14:creationId xmlns:p14="http://schemas.microsoft.com/office/powerpoint/2010/main" val="2760660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79296" cy="4525963"/>
          </a:xfrm>
        </p:spPr>
        <p:txBody>
          <a:bodyPr>
            <a:normAutofit/>
          </a:bodyPr>
          <a:lstStyle/>
          <a:p>
            <a:pPr marL="109728" indent="0">
              <a:buNone/>
            </a:pPr>
            <a:r>
              <a:rPr lang="en-IE" sz="2800" b="1" dirty="0">
                <a:latin typeface="Arial" panose="020B0604020202020204" pitchFamily="34" charset="0"/>
                <a:cs typeface="Arial" panose="020B0604020202020204" pitchFamily="34" charset="0"/>
              </a:rPr>
              <a:t>Function:</a:t>
            </a:r>
            <a:endParaRPr lang="en-IE" sz="2800" dirty="0">
              <a:latin typeface="Arial" panose="020B0604020202020204" pitchFamily="34" charset="0"/>
              <a:cs typeface="Arial" panose="020B0604020202020204" pitchFamily="34" charset="0"/>
            </a:endParaRPr>
          </a:p>
          <a:p>
            <a:pPr marL="109728" indent="0">
              <a:buNone/>
            </a:pPr>
            <a:r>
              <a:rPr lang="en-IE" sz="2800" dirty="0">
                <a:latin typeface="Arial" panose="020B0604020202020204" pitchFamily="34" charset="0"/>
                <a:cs typeface="Arial" panose="020B0604020202020204" pitchFamily="34" charset="0"/>
              </a:rPr>
              <a:t>To protect against contact and ejected materials</a:t>
            </a:r>
          </a:p>
          <a:p>
            <a:pPr marL="109728" indent="0">
              <a:buNone/>
            </a:pPr>
            <a:endParaRPr lang="en-IE" sz="2800" b="1" dirty="0">
              <a:latin typeface="Arial" panose="020B0604020202020204" pitchFamily="34" charset="0"/>
              <a:cs typeface="Arial" panose="020B0604020202020204" pitchFamily="34" charset="0"/>
            </a:endParaRPr>
          </a:p>
          <a:p>
            <a:pPr marL="109728" indent="0">
              <a:buNone/>
            </a:pPr>
            <a:r>
              <a:rPr lang="en-IE" sz="2800" b="1" dirty="0">
                <a:latin typeface="Arial" panose="020B0604020202020204" pitchFamily="34" charset="0"/>
                <a:cs typeface="Arial" panose="020B0604020202020204" pitchFamily="34" charset="0"/>
              </a:rPr>
              <a:t>Precautions. </a:t>
            </a:r>
            <a:r>
              <a:rPr lang="en-US" altLang="en-US" sz="2800" b="1" kern="0" dirty="0">
                <a:solidFill>
                  <a:srgbClr val="000000"/>
                </a:solidFill>
                <a:latin typeface="Arial" panose="020B0604020202020204" pitchFamily="34" charset="0"/>
                <a:cs typeface="Arial" panose="020B0604020202020204" pitchFamily="34" charset="0"/>
              </a:rPr>
              <a:t>Make sure safety guards:</a:t>
            </a:r>
            <a:endParaRPr lang="en-GB" altLang="en-US" sz="2800" b="1" kern="0" dirty="0">
              <a:solidFill>
                <a:srgbClr val="000000"/>
              </a:solidFill>
              <a:latin typeface="Arial" panose="020B0604020202020204" pitchFamily="34" charset="0"/>
              <a:cs typeface="Arial" panose="020B0604020202020204" pitchFamily="34" charset="0"/>
            </a:endParaRPr>
          </a:p>
          <a:p>
            <a:r>
              <a:rPr lang="en-US" altLang="en-US" sz="2800" kern="0" dirty="0">
                <a:solidFill>
                  <a:srgbClr val="000000"/>
                </a:solidFill>
                <a:latin typeface="Arial" panose="020B0604020202020204" pitchFamily="34" charset="0"/>
                <a:cs typeface="Arial" panose="020B0604020202020204" pitchFamily="34" charset="0"/>
              </a:rPr>
              <a:t>Are properly secured</a:t>
            </a:r>
          </a:p>
          <a:p>
            <a:r>
              <a:rPr lang="en-US" altLang="en-US" sz="2800" kern="0" dirty="0">
                <a:solidFill>
                  <a:srgbClr val="000000"/>
                </a:solidFill>
                <a:latin typeface="Arial" panose="020B0604020202020204" pitchFamily="34" charset="0"/>
                <a:cs typeface="Arial" panose="020B0604020202020204" pitchFamily="34" charset="0"/>
              </a:rPr>
              <a:t>Are positioned correctly</a:t>
            </a:r>
          </a:p>
          <a:p>
            <a:r>
              <a:rPr lang="en-US" altLang="en-US" sz="2800" kern="0" dirty="0">
                <a:solidFill>
                  <a:srgbClr val="000000"/>
                </a:solidFill>
                <a:latin typeface="Arial" panose="020B0604020202020204" pitchFamily="34" charset="0"/>
                <a:cs typeface="Arial" panose="020B0604020202020204" pitchFamily="34" charset="0"/>
              </a:rPr>
              <a:t>Are free from debris</a:t>
            </a:r>
            <a:endParaRPr lang="en-GB" altLang="en-US" sz="2800" kern="0" dirty="0">
              <a:solidFill>
                <a:srgbClr val="000000"/>
              </a:solidFill>
              <a:latin typeface="Arial" panose="020B0604020202020204" pitchFamily="34" charset="0"/>
              <a:cs typeface="Arial" panose="020B0604020202020204" pitchFamily="34" charset="0"/>
            </a:endParaRPr>
          </a:p>
          <a:p>
            <a:pPr marL="109728" indent="0">
              <a:buNone/>
            </a:pPr>
            <a:endParaRPr lang="en-IE" dirty="0"/>
          </a:p>
          <a:p>
            <a:endParaRPr lang="en-IE" dirty="0"/>
          </a:p>
        </p:txBody>
      </p:sp>
      <p:sp>
        <p:nvSpPr>
          <p:cNvPr id="3" name="Title 2"/>
          <p:cNvSpPr>
            <a:spLocks noGrp="1"/>
          </p:cNvSpPr>
          <p:nvPr>
            <p:ph type="title"/>
          </p:nvPr>
        </p:nvSpPr>
        <p:spPr/>
        <p:txBody>
          <a:bodyPr/>
          <a:lstStyle/>
          <a:p>
            <a:r>
              <a:rPr lang="en-IE" dirty="0"/>
              <a:t>Guards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4365104"/>
            <a:ext cx="1962150" cy="2333625"/>
          </a:xfrm>
          <a:prstGeom prst="rect">
            <a:avLst/>
          </a:prstGeom>
        </p:spPr>
      </p:pic>
    </p:spTree>
    <p:custDataLst>
      <p:tags r:id="rId1"/>
    </p:custDataLst>
    <p:extLst>
      <p:ext uri="{BB962C8B-B14F-4D97-AF65-F5344CB8AC3E}">
        <p14:creationId xmlns:p14="http://schemas.microsoft.com/office/powerpoint/2010/main" val="60302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IE" altLang="en-US" dirty="0"/>
              <a:t>Flanges</a:t>
            </a:r>
            <a:endParaRPr lang="en-GB" altLang="en-US" dirty="0"/>
          </a:p>
        </p:txBody>
      </p:sp>
      <p:sp>
        <p:nvSpPr>
          <p:cNvPr id="31747" name="Rectangle 3"/>
          <p:cNvSpPr>
            <a:spLocks noGrp="1" noChangeArrowheads="1"/>
          </p:cNvSpPr>
          <p:nvPr>
            <p:ph type="body" idx="1"/>
          </p:nvPr>
        </p:nvSpPr>
        <p:spPr>
          <a:xfrm>
            <a:off x="611560" y="1481328"/>
            <a:ext cx="8075240" cy="5476064"/>
          </a:xfrm>
        </p:spPr>
        <p:txBody>
          <a:bodyPr>
            <a:normAutofit/>
          </a:bodyPr>
          <a:lstStyle/>
          <a:p>
            <a:pPr marL="109728" indent="0">
              <a:lnSpc>
                <a:spcPct val="90000"/>
              </a:lnSpc>
              <a:buNone/>
            </a:pPr>
            <a:r>
              <a:rPr lang="en-US" altLang="en-US" b="1" dirty="0">
                <a:solidFill>
                  <a:srgbClr val="000000"/>
                </a:solidFill>
                <a:latin typeface="Helvetica" charset="0"/>
                <a:cs typeface="Times New Roman" pitchFamily="18" charset="0"/>
              </a:rPr>
              <a:t>Function:</a:t>
            </a:r>
          </a:p>
          <a:p>
            <a:pPr marL="109728" indent="0">
              <a:lnSpc>
                <a:spcPct val="90000"/>
              </a:lnSpc>
              <a:buNone/>
            </a:pPr>
            <a:r>
              <a:rPr lang="en-US" altLang="en-US" dirty="0">
                <a:solidFill>
                  <a:srgbClr val="000000"/>
                </a:solidFill>
                <a:latin typeface="Helvetica" charset="0"/>
                <a:cs typeface="Times New Roman" pitchFamily="18" charset="0"/>
              </a:rPr>
              <a:t>To secure the wheel</a:t>
            </a:r>
            <a:endParaRPr lang="en-US" altLang="en-US" b="1" dirty="0">
              <a:solidFill>
                <a:srgbClr val="000000"/>
              </a:solidFill>
              <a:latin typeface="Helvetica" charset="0"/>
              <a:cs typeface="Times New Roman" pitchFamily="18" charset="0"/>
            </a:endParaRPr>
          </a:p>
          <a:p>
            <a:pPr marL="109728" indent="0">
              <a:lnSpc>
                <a:spcPct val="90000"/>
              </a:lnSpc>
              <a:buNone/>
            </a:pPr>
            <a:endParaRPr lang="en-US" altLang="en-US" b="1" dirty="0">
              <a:solidFill>
                <a:srgbClr val="000000"/>
              </a:solidFill>
              <a:latin typeface="Helvetica" charset="0"/>
              <a:cs typeface="Times New Roman" pitchFamily="18" charset="0"/>
            </a:endParaRPr>
          </a:p>
          <a:p>
            <a:pPr marL="109728" indent="0">
              <a:lnSpc>
                <a:spcPct val="90000"/>
              </a:lnSpc>
              <a:buNone/>
            </a:pPr>
            <a:r>
              <a:rPr lang="en-US" altLang="en-US" b="1" dirty="0">
                <a:solidFill>
                  <a:srgbClr val="000000"/>
                </a:solidFill>
                <a:latin typeface="Helvetica" charset="0"/>
                <a:cs typeface="Times New Roman" pitchFamily="18" charset="0"/>
              </a:rPr>
              <a:t>Precautions. Make sure flanges are:</a:t>
            </a:r>
          </a:p>
          <a:p>
            <a:pPr>
              <a:lnSpc>
                <a:spcPct val="90000"/>
              </a:lnSpc>
            </a:pPr>
            <a:r>
              <a:rPr lang="en-IE" altLang="en-US" dirty="0">
                <a:solidFill>
                  <a:srgbClr val="000000"/>
                </a:solidFill>
                <a:latin typeface="Arial" panose="020B0604020202020204" pitchFamily="34" charset="0"/>
                <a:cs typeface="Arial" panose="020B0604020202020204" pitchFamily="34" charset="0"/>
              </a:rPr>
              <a:t>Free of exposed rough edges or surfaces.</a:t>
            </a:r>
          </a:p>
          <a:p>
            <a:pPr>
              <a:lnSpc>
                <a:spcPct val="90000"/>
              </a:lnSpc>
            </a:pPr>
            <a:r>
              <a:rPr lang="en-GB" altLang="en-US" dirty="0">
                <a:solidFill>
                  <a:srgbClr val="000000"/>
                </a:solidFill>
                <a:latin typeface="Arial" panose="020B0604020202020204" pitchFamily="34" charset="0"/>
                <a:cs typeface="Arial" panose="020B0604020202020204" pitchFamily="34" charset="0"/>
              </a:rPr>
              <a:t>not </a:t>
            </a:r>
            <a:r>
              <a:rPr lang="en-US" altLang="en-US" dirty="0">
                <a:solidFill>
                  <a:srgbClr val="000000"/>
                </a:solidFill>
                <a:latin typeface="Arial" panose="020B0604020202020204" pitchFamily="34" charset="0"/>
                <a:cs typeface="Arial" panose="020B0604020202020204" pitchFamily="34" charset="0"/>
              </a:rPr>
              <a:t>warped, worn or burred </a:t>
            </a:r>
          </a:p>
          <a:p>
            <a:pPr>
              <a:lnSpc>
                <a:spcPct val="90000"/>
              </a:lnSpc>
            </a:pPr>
            <a:r>
              <a:rPr lang="en-US" altLang="en-US" dirty="0">
                <a:solidFill>
                  <a:srgbClr val="000000"/>
                </a:solidFill>
                <a:latin typeface="Arial" panose="020B0604020202020204" pitchFamily="34" charset="0"/>
                <a:cs typeface="Arial" panose="020B0604020202020204" pitchFamily="34" charset="0"/>
              </a:rPr>
              <a:t>Free of particles</a:t>
            </a:r>
          </a:p>
          <a:p>
            <a:pPr>
              <a:lnSpc>
                <a:spcPct val="90000"/>
              </a:lnSpc>
            </a:pPr>
            <a:endParaRPr lang="en-GB" alt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4077072"/>
            <a:ext cx="2286000" cy="1714500"/>
          </a:xfrm>
          <a:prstGeom prst="rect">
            <a:avLst/>
          </a:prstGeom>
        </p:spPr>
      </p:pic>
    </p:spTree>
    <p:custDataLst>
      <p:tags r:id="rId1"/>
    </p:custDataLst>
    <p:extLst>
      <p:ext uri="{BB962C8B-B14F-4D97-AF65-F5344CB8AC3E}">
        <p14:creationId xmlns:p14="http://schemas.microsoft.com/office/powerpoint/2010/main" val="116638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E" b="1" dirty="0">
                <a:latin typeface="Arial" panose="020B0604020202020204" pitchFamily="34" charset="0"/>
                <a:cs typeface="Arial" panose="020B0604020202020204" pitchFamily="34" charset="0"/>
              </a:rPr>
              <a:t>Function: </a:t>
            </a:r>
          </a:p>
          <a:p>
            <a:pPr marL="109728" indent="0">
              <a:buNone/>
            </a:pPr>
            <a:r>
              <a:rPr lang="en-IE" dirty="0">
                <a:latin typeface="Arial" panose="020B0604020202020204" pitchFamily="34" charset="0"/>
                <a:cs typeface="Arial" panose="020B0604020202020204" pitchFamily="34" charset="0"/>
              </a:rPr>
              <a:t>Prevent slipping at lower clamping force</a:t>
            </a:r>
          </a:p>
          <a:p>
            <a:endParaRPr lang="en-IE" dirty="0">
              <a:latin typeface="Arial" panose="020B0604020202020204" pitchFamily="34" charset="0"/>
              <a:cs typeface="Arial" panose="020B0604020202020204" pitchFamily="34" charset="0"/>
            </a:endParaRPr>
          </a:p>
          <a:p>
            <a:pPr marL="109728" indent="0">
              <a:buNone/>
            </a:pPr>
            <a:r>
              <a:rPr lang="en-IE" b="1" dirty="0">
                <a:latin typeface="Arial" panose="020B0604020202020204" pitchFamily="34" charset="0"/>
                <a:cs typeface="Arial" panose="020B0604020202020204" pitchFamily="34" charset="0"/>
              </a:rPr>
              <a:t>Precautions: Make sure blotters are:</a:t>
            </a:r>
          </a:p>
          <a:p>
            <a:r>
              <a:rPr lang="en-US" altLang="en-US" dirty="0">
                <a:solidFill>
                  <a:srgbClr val="000000"/>
                </a:solidFill>
                <a:latin typeface="Arial" panose="020B0604020202020204" pitchFamily="34" charset="0"/>
                <a:cs typeface="Arial" panose="020B0604020202020204" pitchFamily="34" charset="0"/>
              </a:rPr>
              <a:t>covering the entire flange contact area.</a:t>
            </a:r>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not scuffed or damaged</a:t>
            </a:r>
          </a:p>
          <a:p>
            <a:r>
              <a:rPr lang="en-GB" altLang="en-US" dirty="0">
                <a:latin typeface="Arial" panose="020B0604020202020204" pitchFamily="34" charset="0"/>
                <a:cs typeface="Arial" panose="020B0604020202020204" pitchFamily="34" charset="0"/>
              </a:rPr>
              <a:t>free from wrinkles</a:t>
            </a:r>
          </a:p>
          <a:p>
            <a:pPr marL="109728" indent="0">
              <a:buNone/>
            </a:pPr>
            <a:endParaRPr lang="en-IE" dirty="0"/>
          </a:p>
          <a:p>
            <a:endParaRPr lang="en-IE" dirty="0"/>
          </a:p>
          <a:p>
            <a:pPr marL="109728" indent="0">
              <a:buNone/>
            </a:pPr>
            <a:endParaRPr lang="en-IE" dirty="0"/>
          </a:p>
          <a:p>
            <a:pPr marL="109728" indent="0">
              <a:buNone/>
            </a:pPr>
            <a:endParaRPr lang="en-IE" dirty="0"/>
          </a:p>
        </p:txBody>
      </p:sp>
      <p:sp>
        <p:nvSpPr>
          <p:cNvPr id="3" name="Title 2"/>
          <p:cNvSpPr>
            <a:spLocks noGrp="1"/>
          </p:cNvSpPr>
          <p:nvPr>
            <p:ph type="title"/>
          </p:nvPr>
        </p:nvSpPr>
        <p:spPr/>
        <p:txBody>
          <a:bodyPr/>
          <a:lstStyle/>
          <a:p>
            <a:r>
              <a:rPr lang="en-IE" dirty="0"/>
              <a:t>Blotters</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4934" y="188640"/>
            <a:ext cx="1893380" cy="112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646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35280" cy="4525963"/>
          </a:xfrm>
        </p:spPr>
        <p:txBody>
          <a:bodyPr>
            <a:normAutofit fontScale="92500" lnSpcReduction="20000"/>
          </a:bodyPr>
          <a:lstStyle/>
          <a:p>
            <a:pPr marL="109728" indent="0">
              <a:buNone/>
            </a:pPr>
            <a:r>
              <a:rPr lang="en-IE" b="1" dirty="0"/>
              <a:t>Material: </a:t>
            </a:r>
          </a:p>
          <a:p>
            <a:pPr marL="109728" indent="0">
              <a:buNone/>
            </a:pPr>
            <a:endParaRPr lang="en-IE" b="1" dirty="0"/>
          </a:p>
          <a:p>
            <a:pPr marL="109728" indent="0">
              <a:buNone/>
            </a:pPr>
            <a:r>
              <a:rPr lang="en-IE" dirty="0"/>
              <a:t>Plastic or metal</a:t>
            </a:r>
          </a:p>
          <a:p>
            <a:pPr marL="109728" indent="0">
              <a:buNone/>
            </a:pPr>
            <a:endParaRPr lang="en-IE" b="1" dirty="0"/>
          </a:p>
          <a:p>
            <a:pPr marL="109728" indent="0">
              <a:buNone/>
            </a:pPr>
            <a:r>
              <a:rPr lang="en-IE" b="1" dirty="0"/>
              <a:t>Function:</a:t>
            </a:r>
          </a:p>
          <a:p>
            <a:pPr marL="109728" indent="0">
              <a:buNone/>
            </a:pPr>
            <a:r>
              <a:rPr lang="en-IE" dirty="0"/>
              <a:t>Used to reduce the hole size on abrasive wheel</a:t>
            </a:r>
          </a:p>
          <a:p>
            <a:pPr marL="109728" indent="0">
              <a:buNone/>
            </a:pPr>
            <a:endParaRPr lang="en-IE" dirty="0"/>
          </a:p>
          <a:p>
            <a:pPr marL="109728" indent="0">
              <a:buNone/>
            </a:pPr>
            <a:r>
              <a:rPr lang="en-IE" b="1" dirty="0"/>
              <a:t>Precautions: Make sure bushes are: </a:t>
            </a:r>
          </a:p>
          <a:p>
            <a:r>
              <a:rPr lang="en-IE" dirty="0"/>
              <a:t>measured correctly</a:t>
            </a:r>
          </a:p>
          <a:p>
            <a:r>
              <a:rPr lang="en-IE" dirty="0"/>
              <a:t>not in contact with the flange</a:t>
            </a:r>
          </a:p>
          <a:p>
            <a:r>
              <a:rPr lang="en-IE" dirty="0"/>
              <a:t>cannot come loose inside recess of flange</a:t>
            </a:r>
          </a:p>
          <a:p>
            <a:r>
              <a:rPr lang="en-IE" dirty="0"/>
              <a:t>Fits freely on the spindle</a:t>
            </a:r>
          </a:p>
          <a:p>
            <a:pPr marL="109728" indent="0">
              <a:buNone/>
            </a:pPr>
            <a:endParaRPr lang="en-IE" dirty="0"/>
          </a:p>
          <a:p>
            <a:pPr marL="109728" indent="0">
              <a:buNone/>
            </a:pPr>
            <a:endParaRPr lang="en-IE" dirty="0"/>
          </a:p>
          <a:p>
            <a:pPr marL="109728" indent="0">
              <a:buNone/>
            </a:pPr>
            <a:endParaRPr lang="en-IE" dirty="0"/>
          </a:p>
          <a:p>
            <a:pPr marL="109728" indent="0">
              <a:buNone/>
            </a:pPr>
            <a:endParaRPr lang="en-IE" dirty="0"/>
          </a:p>
        </p:txBody>
      </p:sp>
      <p:sp>
        <p:nvSpPr>
          <p:cNvPr id="3" name="Title 2"/>
          <p:cNvSpPr>
            <a:spLocks noGrp="1"/>
          </p:cNvSpPr>
          <p:nvPr>
            <p:ph type="title"/>
          </p:nvPr>
        </p:nvSpPr>
        <p:spPr/>
        <p:txBody>
          <a:bodyPr/>
          <a:lstStyle/>
          <a:p>
            <a:r>
              <a:rPr lang="en-IE" dirty="0"/>
              <a:t>Bushes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268760"/>
            <a:ext cx="2619375" cy="1743075"/>
          </a:xfrm>
          <a:prstGeom prst="rect">
            <a:avLst/>
          </a:prstGeom>
        </p:spPr>
      </p:pic>
    </p:spTree>
    <p:extLst>
      <p:ext uri="{BB962C8B-B14F-4D97-AF65-F5344CB8AC3E}">
        <p14:creationId xmlns:p14="http://schemas.microsoft.com/office/powerpoint/2010/main" val="3654859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IE" b="1" dirty="0"/>
              <a:t>Function:</a:t>
            </a:r>
          </a:p>
          <a:p>
            <a:pPr marL="109728" indent="0">
              <a:buNone/>
            </a:pPr>
            <a:r>
              <a:rPr lang="en-IE" dirty="0"/>
              <a:t>Rotates the wheel</a:t>
            </a:r>
          </a:p>
          <a:p>
            <a:pPr marL="109728" indent="0">
              <a:buNone/>
            </a:pPr>
            <a:endParaRPr lang="en-IE" b="1" dirty="0"/>
          </a:p>
          <a:p>
            <a:pPr marL="109728" indent="0">
              <a:buNone/>
            </a:pPr>
            <a:r>
              <a:rPr lang="en-IE" b="1" dirty="0"/>
              <a:t>Precautions: </a:t>
            </a:r>
            <a:r>
              <a:rPr lang="en-IE" dirty="0"/>
              <a:t>Ensure spindle is:</a:t>
            </a:r>
          </a:p>
          <a:p>
            <a:pPr marL="109728" indent="0">
              <a:buNone/>
            </a:pPr>
            <a:r>
              <a:rPr lang="en-IE" dirty="0"/>
              <a:t>In good condition,</a:t>
            </a:r>
          </a:p>
          <a:p>
            <a:pPr marL="109728" indent="0">
              <a:buNone/>
            </a:pPr>
            <a:r>
              <a:rPr lang="en-IE" dirty="0"/>
              <a:t>Rotates freely</a:t>
            </a:r>
          </a:p>
          <a:p>
            <a:pPr marL="109728" indent="0">
              <a:buNone/>
            </a:pPr>
            <a:r>
              <a:rPr lang="en-IE" dirty="0"/>
              <a:t>Is secure</a:t>
            </a:r>
          </a:p>
          <a:p>
            <a:pPr marL="109728" indent="0">
              <a:buNone/>
            </a:pPr>
            <a:r>
              <a:rPr lang="en-IE" dirty="0"/>
              <a:t>Threads are in good condition</a:t>
            </a:r>
          </a:p>
          <a:p>
            <a:pPr marL="109728" indent="0">
              <a:buNone/>
            </a:pPr>
            <a:r>
              <a:rPr lang="en-IE" dirty="0"/>
              <a:t>Is straight</a:t>
            </a:r>
          </a:p>
          <a:p>
            <a:pPr marL="109728" indent="0">
              <a:buNone/>
            </a:pPr>
            <a:r>
              <a:rPr lang="en-IE" dirty="0"/>
              <a:t>Bearings in good condition</a:t>
            </a:r>
          </a:p>
          <a:p>
            <a:endParaRPr lang="en-IE" dirty="0"/>
          </a:p>
        </p:txBody>
      </p:sp>
      <p:sp>
        <p:nvSpPr>
          <p:cNvPr id="3" name="Title 2"/>
          <p:cNvSpPr>
            <a:spLocks noGrp="1"/>
          </p:cNvSpPr>
          <p:nvPr>
            <p:ph type="title"/>
          </p:nvPr>
        </p:nvSpPr>
        <p:spPr/>
        <p:txBody>
          <a:bodyPr/>
          <a:lstStyle/>
          <a:p>
            <a:r>
              <a:rPr lang="en-IE" dirty="0"/>
              <a:t>Spindle</a:t>
            </a:r>
          </a:p>
        </p:txBody>
      </p:sp>
    </p:spTree>
    <p:custDataLst>
      <p:tags r:id="rId1"/>
    </p:custDataLst>
    <p:extLst>
      <p:ext uri="{BB962C8B-B14F-4D97-AF65-F5344CB8AC3E}">
        <p14:creationId xmlns:p14="http://schemas.microsoft.com/office/powerpoint/2010/main" val="20604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a:t>Guards</a:t>
            </a:r>
            <a:r>
              <a:rPr lang="en-IE" dirty="0"/>
              <a:t>, Function? Precautions?</a:t>
            </a:r>
          </a:p>
          <a:p>
            <a:r>
              <a:rPr lang="en-IE" dirty="0"/>
              <a:t>Spindles, Function? Precautions?</a:t>
            </a:r>
          </a:p>
          <a:p>
            <a:r>
              <a:rPr lang="en-IE" dirty="0"/>
              <a:t>Flanges, Function? Precautions?</a:t>
            </a:r>
          </a:p>
        </p:txBody>
      </p:sp>
      <p:sp>
        <p:nvSpPr>
          <p:cNvPr id="3" name="Title 2"/>
          <p:cNvSpPr>
            <a:spLocks noGrp="1"/>
          </p:cNvSpPr>
          <p:nvPr>
            <p:ph type="title"/>
          </p:nvPr>
        </p:nvSpPr>
        <p:spPr/>
        <p:txBody>
          <a:bodyPr/>
          <a:lstStyle/>
          <a:p>
            <a:r>
              <a:rPr lang="en-IE" dirty="0"/>
              <a:t>Recap Q &amp; A</a:t>
            </a:r>
          </a:p>
        </p:txBody>
      </p:sp>
    </p:spTree>
    <p:custDataLst>
      <p:tags r:id="rId1"/>
    </p:custDataLst>
    <p:extLst>
      <p:ext uri="{BB962C8B-B14F-4D97-AF65-F5344CB8AC3E}">
        <p14:creationId xmlns:p14="http://schemas.microsoft.com/office/powerpoint/2010/main" val="2428573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E" dirty="0"/>
              <a:t>The aim of this module is to provide you with an understanding of how to mount, dress and true an abrasive wheel.</a:t>
            </a:r>
          </a:p>
          <a:p>
            <a:pPr marL="109728" indent="0">
              <a:buNone/>
            </a:pPr>
            <a:endParaRPr lang="en-IE" dirty="0"/>
          </a:p>
          <a:p>
            <a:pPr marL="109728" indent="0">
              <a:buNone/>
            </a:pPr>
            <a:r>
              <a:rPr lang="en-IE" dirty="0"/>
              <a:t>At the end of this module you will be able to:</a:t>
            </a:r>
          </a:p>
          <a:p>
            <a:r>
              <a:rPr lang="en-IE" dirty="0"/>
              <a:t>State the steps and precautions for mounting</a:t>
            </a:r>
          </a:p>
          <a:p>
            <a:r>
              <a:rPr lang="en-IE" dirty="0"/>
              <a:t>State the steps and precautions for using </a:t>
            </a:r>
          </a:p>
          <a:p>
            <a:r>
              <a:rPr lang="en-IE" dirty="0"/>
              <a:t>State the steps and precautions for dressing</a:t>
            </a:r>
          </a:p>
          <a:p>
            <a:r>
              <a:rPr lang="en-IE" dirty="0"/>
              <a:t>State the steps and precautions for trueing</a:t>
            </a:r>
          </a:p>
        </p:txBody>
      </p:sp>
      <p:sp>
        <p:nvSpPr>
          <p:cNvPr id="3" name="Title 2"/>
          <p:cNvSpPr>
            <a:spLocks noGrp="1"/>
          </p:cNvSpPr>
          <p:nvPr>
            <p:ph type="title"/>
          </p:nvPr>
        </p:nvSpPr>
        <p:spPr>
          <a:xfrm>
            <a:off x="457200" y="274638"/>
            <a:ext cx="8219256" cy="1143000"/>
          </a:xfrm>
        </p:spPr>
        <p:txBody>
          <a:bodyPr>
            <a:normAutofit fontScale="90000"/>
          </a:bodyPr>
          <a:lstStyle/>
          <a:p>
            <a:r>
              <a:rPr lang="en-IE" dirty="0"/>
              <a:t>Unit 7 Mounting, dressing, trueing and using an abrasive Wheel</a:t>
            </a:r>
          </a:p>
        </p:txBody>
      </p:sp>
    </p:spTree>
    <p:extLst>
      <p:ext uri="{BB962C8B-B14F-4D97-AF65-F5344CB8AC3E}">
        <p14:creationId xmlns:p14="http://schemas.microsoft.com/office/powerpoint/2010/main" val="2743828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1328"/>
            <a:ext cx="6552728" cy="4525963"/>
          </a:xfrm>
        </p:spPr>
        <p:txBody>
          <a:bodyPr>
            <a:normAutofit/>
          </a:bodyPr>
          <a:lstStyle/>
          <a:p>
            <a:r>
              <a:rPr lang="en-IE" dirty="0"/>
              <a:t>Disconnect from power source</a:t>
            </a:r>
          </a:p>
          <a:p>
            <a:r>
              <a:rPr lang="en-IE" dirty="0"/>
              <a:t>Use correct tool to loosen outer nut</a:t>
            </a:r>
          </a:p>
          <a:p>
            <a:r>
              <a:rPr lang="en-IE" dirty="0"/>
              <a:t>Remove inner nut/ flange/wheel</a:t>
            </a:r>
          </a:p>
          <a:p>
            <a:r>
              <a:rPr lang="en-IE" dirty="0"/>
              <a:t>Check guard, flange, spindle</a:t>
            </a:r>
          </a:p>
          <a:p>
            <a:r>
              <a:rPr lang="en-IE" dirty="0"/>
              <a:t>Check wheel and information</a:t>
            </a:r>
          </a:p>
          <a:p>
            <a:r>
              <a:rPr lang="en-IE" dirty="0"/>
              <a:t>Hand tighten outer nut</a:t>
            </a:r>
          </a:p>
          <a:p>
            <a:r>
              <a:rPr lang="en-IE" dirty="0"/>
              <a:t>Adjust tongue guard and work rest</a:t>
            </a:r>
          </a:p>
          <a:p>
            <a:r>
              <a:rPr lang="en-IE" dirty="0"/>
              <a:t>Ensure guard is secure</a:t>
            </a:r>
          </a:p>
          <a:p>
            <a:r>
              <a:rPr lang="en-IE" dirty="0"/>
              <a:t>Rotate wheel to check rotation</a:t>
            </a:r>
          </a:p>
        </p:txBody>
      </p:sp>
      <p:sp>
        <p:nvSpPr>
          <p:cNvPr id="3" name="Title 2"/>
          <p:cNvSpPr>
            <a:spLocks noGrp="1"/>
          </p:cNvSpPr>
          <p:nvPr>
            <p:ph type="title"/>
          </p:nvPr>
        </p:nvSpPr>
        <p:spPr/>
        <p:txBody>
          <a:bodyPr/>
          <a:lstStyle/>
          <a:p>
            <a:r>
              <a:rPr lang="en-IE" dirty="0"/>
              <a:t>Mounting (Bench Grinder)</a:t>
            </a: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196752"/>
            <a:ext cx="2267744" cy="239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3766161"/>
            <a:ext cx="2250368" cy="173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8224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dirty="0"/>
              <a:t>Wheel operation</a:t>
            </a:r>
          </a:p>
        </p:txBody>
      </p:sp>
      <p:sp>
        <p:nvSpPr>
          <p:cNvPr id="22531" name="Rectangle 3"/>
          <p:cNvSpPr>
            <a:spLocks noGrp="1" noChangeArrowheads="1"/>
          </p:cNvSpPr>
          <p:nvPr>
            <p:ph type="body" idx="1"/>
          </p:nvPr>
        </p:nvSpPr>
        <p:spPr/>
        <p:txBody>
          <a:bodyPr>
            <a:normAutofit/>
          </a:bodyPr>
          <a:lstStyle/>
          <a:p>
            <a:r>
              <a:rPr lang="en-IE" dirty="0"/>
              <a:t>Wear appropriate PPE</a:t>
            </a:r>
          </a:p>
          <a:p>
            <a:r>
              <a:rPr lang="en-IE" dirty="0"/>
              <a:t>Stand to one side and test for 1 min</a:t>
            </a:r>
          </a:p>
          <a:p>
            <a:r>
              <a:rPr lang="en-IE" altLang="en-US" dirty="0"/>
              <a:t>Avoid bumping</a:t>
            </a:r>
          </a:p>
          <a:p>
            <a:r>
              <a:rPr lang="en-IE" altLang="en-US" dirty="0"/>
              <a:t>Do not jam work between wheel and tool rest</a:t>
            </a:r>
          </a:p>
          <a:p>
            <a:r>
              <a:rPr lang="en-IE" altLang="en-US" dirty="0"/>
              <a:t>Gradually apply pressure</a:t>
            </a:r>
          </a:p>
          <a:p>
            <a:r>
              <a:rPr lang="en-IE" altLang="en-US" dirty="0"/>
              <a:t>Don’t use side of wheel to grind</a:t>
            </a:r>
          </a:p>
          <a:p>
            <a:r>
              <a:rPr lang="en-IE" altLang="en-US" dirty="0"/>
              <a:t>Move material back and forth across face of wheel</a:t>
            </a:r>
          </a:p>
          <a:p>
            <a:r>
              <a:rPr lang="en-IE" altLang="en-US" dirty="0"/>
              <a:t>Use right wheel for the job</a:t>
            </a:r>
          </a:p>
          <a:p>
            <a:endParaRPr lang="en-GB" altLang="en-US" dirty="0"/>
          </a:p>
        </p:txBody>
      </p:sp>
    </p:spTree>
    <p:custDataLst>
      <p:tags r:id="rId1"/>
    </p:custDataLst>
    <p:extLst>
      <p:ext uri="{BB962C8B-B14F-4D97-AF65-F5344CB8AC3E}">
        <p14:creationId xmlns:p14="http://schemas.microsoft.com/office/powerpoint/2010/main" val="3829781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IE" altLang="en-US" dirty="0"/>
              <a:t>Dressing &amp; Trueing (bench)</a:t>
            </a:r>
            <a:endParaRPr lang="en-GB" altLang="en-US" dirty="0"/>
          </a:p>
        </p:txBody>
      </p:sp>
      <p:sp>
        <p:nvSpPr>
          <p:cNvPr id="20483" name="Rectangle 3"/>
          <p:cNvSpPr>
            <a:spLocks noGrp="1" noChangeArrowheads="1"/>
          </p:cNvSpPr>
          <p:nvPr>
            <p:ph type="body" idx="1"/>
          </p:nvPr>
        </p:nvSpPr>
        <p:spPr/>
        <p:txBody>
          <a:bodyPr/>
          <a:lstStyle/>
          <a:p>
            <a:r>
              <a:rPr lang="en-IE" altLang="en-US" dirty="0"/>
              <a:t>Use star or diamond dresser</a:t>
            </a:r>
          </a:p>
          <a:p>
            <a:r>
              <a:rPr lang="en-IE" altLang="en-US" dirty="0"/>
              <a:t>Trueing- restoring even and circular shape</a:t>
            </a:r>
          </a:p>
          <a:p>
            <a:r>
              <a:rPr lang="en-IE" altLang="en-US" dirty="0"/>
              <a:t>Vibrates excessively</a:t>
            </a:r>
          </a:p>
          <a:p>
            <a:r>
              <a:rPr lang="en-IE" altLang="en-US" dirty="0"/>
              <a:t>Apply pressure evenly</a:t>
            </a:r>
          </a:p>
          <a:p>
            <a:r>
              <a:rPr lang="en-IE" altLang="en-US" dirty="0"/>
              <a:t>Never use work piece to dress or true a wheel</a:t>
            </a:r>
          </a:p>
          <a:p>
            <a:pPr>
              <a:buFont typeface="Wingdings" pitchFamily="2" charset="2"/>
              <a:buNone/>
            </a:pPr>
            <a:endParaRPr lang="en-GB"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365104"/>
            <a:ext cx="3248025" cy="14097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3638" y="4221088"/>
            <a:ext cx="2143125" cy="2143125"/>
          </a:xfrm>
          <a:prstGeom prst="rect">
            <a:avLst/>
          </a:prstGeom>
        </p:spPr>
      </p:pic>
    </p:spTree>
    <p:custDataLst>
      <p:tags r:id="rId1"/>
    </p:custDataLst>
    <p:extLst>
      <p:ext uri="{BB962C8B-B14F-4D97-AF65-F5344CB8AC3E}">
        <p14:creationId xmlns:p14="http://schemas.microsoft.com/office/powerpoint/2010/main" val="268860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E" b="1" dirty="0"/>
              <a:t>What abrasive wheels are:</a:t>
            </a:r>
          </a:p>
          <a:p>
            <a:r>
              <a:rPr lang="en-IE" dirty="0"/>
              <a:t>A wheel consisting of abrasive particles held together used for cutting or grinding</a:t>
            </a:r>
          </a:p>
          <a:p>
            <a:pPr marL="109728" indent="0">
              <a:buNone/>
            </a:pPr>
            <a:endParaRPr lang="en-IE" dirty="0"/>
          </a:p>
          <a:p>
            <a:pPr marL="109728" indent="0">
              <a:buNone/>
            </a:pPr>
            <a:r>
              <a:rPr lang="en-IE" dirty="0"/>
              <a:t>Examples of Abrasive Wheels Equipment?</a:t>
            </a:r>
          </a:p>
          <a:p>
            <a:pPr marL="109728" indent="0">
              <a:buNone/>
            </a:pPr>
            <a:r>
              <a:rPr lang="en-IE" dirty="0" err="1"/>
              <a:t>Consaws</a:t>
            </a:r>
            <a:r>
              <a:rPr lang="en-IE" dirty="0"/>
              <a:t>, Bench grinders, angle </a:t>
            </a:r>
            <a:r>
              <a:rPr lang="en-IE"/>
              <a:t>ginders</a:t>
            </a:r>
            <a:endParaRPr lang="en-IE" dirty="0"/>
          </a:p>
          <a:p>
            <a:pPr marL="109728" indent="0">
              <a:buNone/>
            </a:pPr>
            <a:endParaRPr lang="en-IE" dirty="0"/>
          </a:p>
        </p:txBody>
      </p:sp>
      <p:sp>
        <p:nvSpPr>
          <p:cNvPr id="3" name="Title 2"/>
          <p:cNvSpPr>
            <a:spLocks noGrp="1"/>
          </p:cNvSpPr>
          <p:nvPr>
            <p:ph type="title"/>
          </p:nvPr>
        </p:nvSpPr>
        <p:spPr/>
        <p:txBody>
          <a:bodyPr/>
          <a:lstStyle/>
          <a:p>
            <a:r>
              <a:rPr lang="en-IE" dirty="0"/>
              <a:t>Abrasive Wheels</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4545302"/>
            <a:ext cx="1907704" cy="190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0875" y="430988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4351918"/>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397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79296" cy="5376672"/>
          </a:xfrm>
        </p:spPr>
        <p:txBody>
          <a:bodyPr>
            <a:normAutofit/>
          </a:bodyPr>
          <a:lstStyle/>
          <a:p>
            <a:r>
              <a:rPr lang="en-IE" dirty="0"/>
              <a:t>Disconnect from power source</a:t>
            </a:r>
          </a:p>
          <a:p>
            <a:r>
              <a:rPr lang="en-IE" dirty="0"/>
              <a:t>Use key to loosen outer nut/ flange</a:t>
            </a:r>
          </a:p>
          <a:p>
            <a:r>
              <a:rPr lang="en-IE" dirty="0"/>
              <a:t>Take care not to catch fingers</a:t>
            </a:r>
          </a:p>
          <a:p>
            <a:r>
              <a:rPr lang="en-IE" dirty="0"/>
              <a:t>Remove old disc</a:t>
            </a:r>
          </a:p>
          <a:p>
            <a:r>
              <a:rPr lang="en-IE" dirty="0"/>
              <a:t>Remove inner nut/ flange</a:t>
            </a:r>
          </a:p>
          <a:p>
            <a:r>
              <a:rPr lang="en-IE" dirty="0"/>
              <a:t>Check for particles between contact surfaces</a:t>
            </a:r>
          </a:p>
          <a:p>
            <a:r>
              <a:rPr lang="en-IE" dirty="0"/>
              <a:t>Check guard, flange, spindle</a:t>
            </a:r>
          </a:p>
          <a:p>
            <a:r>
              <a:rPr lang="en-IE" dirty="0"/>
              <a:t>Ensure disc is orientated correctly </a:t>
            </a:r>
          </a:p>
          <a:p>
            <a:r>
              <a:rPr lang="en-IE" dirty="0"/>
              <a:t>Tighten outer nut/flange (Do not over tighten)</a:t>
            </a:r>
          </a:p>
          <a:p>
            <a:r>
              <a:rPr lang="en-IE" dirty="0"/>
              <a:t>Ensure guard is oriented correctly</a:t>
            </a:r>
          </a:p>
          <a:p>
            <a:r>
              <a:rPr lang="en-IE" dirty="0"/>
              <a:t>Rotate disc to ensure it is rotating correctly</a:t>
            </a:r>
          </a:p>
          <a:p>
            <a:endParaRPr lang="en-IE" dirty="0"/>
          </a:p>
          <a:p>
            <a:endParaRPr lang="en-IE" dirty="0"/>
          </a:p>
        </p:txBody>
      </p:sp>
      <p:sp>
        <p:nvSpPr>
          <p:cNvPr id="3" name="Title 2"/>
          <p:cNvSpPr>
            <a:spLocks noGrp="1"/>
          </p:cNvSpPr>
          <p:nvPr>
            <p:ph type="title"/>
          </p:nvPr>
        </p:nvSpPr>
        <p:spPr/>
        <p:txBody>
          <a:bodyPr/>
          <a:lstStyle/>
          <a:p>
            <a:r>
              <a:rPr lang="en-IE" dirty="0"/>
              <a:t>Mounting a handheld grinder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4443" y="2348880"/>
            <a:ext cx="2514024" cy="1355601"/>
          </a:xfrm>
          <a:prstGeom prst="rect">
            <a:avLst/>
          </a:prstGeom>
        </p:spPr>
      </p:pic>
    </p:spTree>
    <p:custDataLst>
      <p:tags r:id="rId1"/>
    </p:custDataLst>
    <p:extLst>
      <p:ext uri="{BB962C8B-B14F-4D97-AF65-F5344CB8AC3E}">
        <p14:creationId xmlns:p14="http://schemas.microsoft.com/office/powerpoint/2010/main" val="338187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dirty="0"/>
              <a:t>Handheld grinder operation</a:t>
            </a:r>
          </a:p>
        </p:txBody>
      </p:sp>
      <p:sp>
        <p:nvSpPr>
          <p:cNvPr id="22531" name="Rectangle 3"/>
          <p:cNvSpPr>
            <a:spLocks noGrp="1" noChangeArrowheads="1"/>
          </p:cNvSpPr>
          <p:nvPr>
            <p:ph type="body" idx="1"/>
          </p:nvPr>
        </p:nvSpPr>
        <p:spPr/>
        <p:txBody>
          <a:bodyPr/>
          <a:lstStyle/>
          <a:p>
            <a:r>
              <a:rPr lang="en-IE" altLang="en-US" dirty="0"/>
              <a:t>Check environment for fuel</a:t>
            </a:r>
          </a:p>
          <a:p>
            <a:r>
              <a:rPr lang="en-IE" altLang="en-US" dirty="0"/>
              <a:t>Allow to reach its operational speed</a:t>
            </a:r>
          </a:p>
          <a:p>
            <a:r>
              <a:rPr lang="en-IE" altLang="en-US" dirty="0"/>
              <a:t>Ensure correct disc for the job</a:t>
            </a:r>
          </a:p>
          <a:p>
            <a:r>
              <a:rPr lang="en-IE" altLang="en-US" dirty="0"/>
              <a:t>Ensure correct stance</a:t>
            </a:r>
          </a:p>
          <a:p>
            <a:r>
              <a:rPr lang="en-IE" altLang="en-US" dirty="0"/>
              <a:t>Ensure work-piece is secured correctly</a:t>
            </a:r>
          </a:p>
          <a:p>
            <a:r>
              <a:rPr lang="en-IE" altLang="en-US" dirty="0"/>
              <a:t>Avoid bumping or twisting blade</a:t>
            </a:r>
          </a:p>
          <a:p>
            <a:r>
              <a:rPr lang="en-IE" altLang="en-US" dirty="0"/>
              <a:t>Apply pressure gradually</a:t>
            </a:r>
          </a:p>
          <a:p>
            <a:r>
              <a:rPr lang="en-IE" altLang="en-US" dirty="0"/>
              <a:t>Allow to stop before placing down</a:t>
            </a:r>
          </a:p>
          <a:p>
            <a:endParaRPr lang="en-GB" altLang="en-US" dirty="0"/>
          </a:p>
        </p:txBody>
      </p:sp>
    </p:spTree>
    <p:custDataLst>
      <p:tags r:id="rId1"/>
    </p:custDataLst>
    <p:extLst>
      <p:ext uri="{BB962C8B-B14F-4D97-AF65-F5344CB8AC3E}">
        <p14:creationId xmlns:p14="http://schemas.microsoft.com/office/powerpoint/2010/main" val="1961988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5376672"/>
          </a:xfrm>
        </p:spPr>
        <p:txBody>
          <a:bodyPr>
            <a:normAutofit/>
          </a:bodyPr>
          <a:lstStyle/>
          <a:p>
            <a:r>
              <a:rPr lang="en-IE" dirty="0"/>
              <a:t>The engine must be switched off </a:t>
            </a:r>
          </a:p>
          <a:p>
            <a:r>
              <a:rPr lang="en-IE" dirty="0"/>
              <a:t>Use pin &amp; wrench to loosen the screw.</a:t>
            </a:r>
          </a:p>
          <a:p>
            <a:r>
              <a:rPr lang="en-IE" dirty="0"/>
              <a:t>Remove the flange &amp; wheel</a:t>
            </a:r>
          </a:p>
          <a:p>
            <a:r>
              <a:rPr lang="en-IE" dirty="0"/>
              <a:t>Check, guard, flange, spindle</a:t>
            </a:r>
          </a:p>
          <a:p>
            <a:r>
              <a:rPr lang="en-IE" dirty="0"/>
              <a:t>Check condition and information on new disc</a:t>
            </a:r>
          </a:p>
          <a:p>
            <a:r>
              <a:rPr lang="en-IE" dirty="0"/>
              <a:t>Note the direction of rotation when replacing</a:t>
            </a:r>
          </a:p>
          <a:p>
            <a:r>
              <a:rPr lang="en-IE" dirty="0"/>
              <a:t>Tighten the screw with wrench.</a:t>
            </a:r>
          </a:p>
          <a:p>
            <a:r>
              <a:rPr lang="en-IE" dirty="0"/>
              <a:t>Draw the locking pin out of the guard. </a:t>
            </a:r>
          </a:p>
          <a:p>
            <a:r>
              <a:rPr lang="en-IE" dirty="0"/>
              <a:t>Rotate wheel to check it is mounted correctly</a:t>
            </a:r>
          </a:p>
          <a:p>
            <a:endParaRPr lang="en-IE" dirty="0"/>
          </a:p>
        </p:txBody>
      </p:sp>
      <p:sp>
        <p:nvSpPr>
          <p:cNvPr id="3" name="Title 2"/>
          <p:cNvSpPr>
            <a:spLocks noGrp="1"/>
          </p:cNvSpPr>
          <p:nvPr>
            <p:ph type="title"/>
          </p:nvPr>
        </p:nvSpPr>
        <p:spPr>
          <a:xfrm>
            <a:off x="0" y="274638"/>
            <a:ext cx="9144000" cy="1143000"/>
          </a:xfrm>
        </p:spPr>
        <p:txBody>
          <a:bodyPr>
            <a:normAutofit fontScale="90000"/>
          </a:bodyPr>
          <a:lstStyle/>
          <a:p>
            <a:r>
              <a:rPr lang="en-IE" dirty="0"/>
              <a:t>Fitting an abrasive wheel on a Con Saw</a:t>
            </a:r>
            <a:br>
              <a:rPr lang="en-IE" dirty="0"/>
            </a:br>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692697"/>
            <a:ext cx="1043608" cy="1043608"/>
          </a:xfrm>
          <a:prstGeom prst="rect">
            <a:avLst/>
          </a:prstGeom>
        </p:spPr>
      </p:pic>
    </p:spTree>
    <p:custDataLst>
      <p:tags r:id="rId1"/>
    </p:custDataLst>
    <p:extLst>
      <p:ext uri="{BB962C8B-B14F-4D97-AF65-F5344CB8AC3E}">
        <p14:creationId xmlns:p14="http://schemas.microsoft.com/office/powerpoint/2010/main" val="2313276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Safe operation?</a:t>
            </a:r>
          </a:p>
          <a:p>
            <a:r>
              <a:rPr lang="en-IE" dirty="0"/>
              <a:t>Demonstration</a:t>
            </a:r>
          </a:p>
        </p:txBody>
      </p:sp>
      <p:sp>
        <p:nvSpPr>
          <p:cNvPr id="3" name="Title 2"/>
          <p:cNvSpPr>
            <a:spLocks noGrp="1"/>
          </p:cNvSpPr>
          <p:nvPr>
            <p:ph type="title"/>
          </p:nvPr>
        </p:nvSpPr>
        <p:spPr/>
        <p:txBody>
          <a:bodyPr/>
          <a:lstStyle/>
          <a:p>
            <a:r>
              <a:rPr lang="en-IE" dirty="0"/>
              <a:t>Recap Q &amp; A</a:t>
            </a:r>
          </a:p>
        </p:txBody>
      </p:sp>
    </p:spTree>
    <p:custDataLst>
      <p:tags r:id="rId1"/>
    </p:custDataLst>
    <p:extLst>
      <p:ext uri="{BB962C8B-B14F-4D97-AF65-F5344CB8AC3E}">
        <p14:creationId xmlns:p14="http://schemas.microsoft.com/office/powerpoint/2010/main" val="306485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dirty="0"/>
              <a:t>How?</a:t>
            </a:r>
          </a:p>
          <a:p>
            <a:pPr marL="109728" indent="0">
              <a:buNone/>
            </a:pPr>
            <a:endParaRPr lang="en-IE" dirty="0"/>
          </a:p>
          <a:p>
            <a:pPr marL="109728" indent="0">
              <a:buNone/>
            </a:pPr>
            <a:r>
              <a:rPr lang="en-IE" dirty="0"/>
              <a:t>Cured at low temperatures.</a:t>
            </a:r>
          </a:p>
          <a:p>
            <a:pPr marL="109728" indent="0">
              <a:buNone/>
            </a:pPr>
            <a:r>
              <a:rPr lang="en-IE" dirty="0"/>
              <a:t>Bonded by resin, rubber.</a:t>
            </a:r>
          </a:p>
          <a:p>
            <a:pPr marL="109728" indent="0">
              <a:buNone/>
            </a:pPr>
            <a:endParaRPr lang="en-IE" b="1" dirty="0"/>
          </a:p>
          <a:p>
            <a:r>
              <a:rPr lang="en-IE" b="1" dirty="0"/>
              <a:t>Characteristics?</a:t>
            </a:r>
          </a:p>
          <a:p>
            <a:pPr marL="109728" indent="0">
              <a:buNone/>
            </a:pPr>
            <a:r>
              <a:rPr lang="en-IE" dirty="0"/>
              <a:t>Tough, shock resistant, self dressing</a:t>
            </a:r>
          </a:p>
          <a:p>
            <a:pPr marL="109728" indent="0">
              <a:buNone/>
            </a:pPr>
            <a:endParaRPr lang="en-IE" dirty="0"/>
          </a:p>
          <a:p>
            <a:r>
              <a:rPr lang="en-IE" b="1" dirty="0"/>
              <a:t>Uses?</a:t>
            </a:r>
          </a:p>
          <a:p>
            <a:pPr marL="109728" indent="0">
              <a:buNone/>
            </a:pPr>
            <a:r>
              <a:rPr lang="en-IE" dirty="0"/>
              <a:t>Non precision grinding and cutting off</a:t>
            </a:r>
          </a:p>
        </p:txBody>
      </p:sp>
      <p:sp>
        <p:nvSpPr>
          <p:cNvPr id="3" name="Title 2"/>
          <p:cNvSpPr>
            <a:spLocks noGrp="1"/>
          </p:cNvSpPr>
          <p:nvPr>
            <p:ph type="title"/>
          </p:nvPr>
        </p:nvSpPr>
        <p:spPr/>
        <p:txBody>
          <a:bodyPr/>
          <a:lstStyle/>
          <a:p>
            <a:r>
              <a:rPr lang="en-IE" dirty="0"/>
              <a:t>Organic bonds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340768"/>
            <a:ext cx="2143125" cy="2133600"/>
          </a:xfrm>
          <a:prstGeom prst="rect">
            <a:avLst/>
          </a:prstGeom>
        </p:spPr>
      </p:pic>
    </p:spTree>
    <p:custDataLst>
      <p:tags r:id="rId1"/>
    </p:custDataLst>
    <p:extLst>
      <p:ext uri="{BB962C8B-B14F-4D97-AF65-F5344CB8AC3E}">
        <p14:creationId xmlns:p14="http://schemas.microsoft.com/office/powerpoint/2010/main" val="372085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b="1" dirty="0"/>
              <a:t>How?</a:t>
            </a:r>
          </a:p>
          <a:p>
            <a:pPr marL="109728" indent="0">
              <a:buNone/>
            </a:pPr>
            <a:r>
              <a:rPr lang="en-IE" dirty="0"/>
              <a:t>Vitrified: Fired in a furnace at high temperature</a:t>
            </a:r>
          </a:p>
          <a:p>
            <a:pPr marL="109728" indent="0">
              <a:buNone/>
            </a:pPr>
            <a:endParaRPr lang="en-IE" dirty="0"/>
          </a:p>
          <a:p>
            <a:r>
              <a:rPr lang="en-IE" b="1" dirty="0"/>
              <a:t>Characteristics?</a:t>
            </a:r>
          </a:p>
          <a:p>
            <a:pPr marL="109728" indent="0">
              <a:buNone/>
            </a:pPr>
            <a:r>
              <a:rPr lang="en-IE" dirty="0"/>
              <a:t>Strong, Hard, brittle, require dressing</a:t>
            </a:r>
          </a:p>
          <a:p>
            <a:pPr marL="109728" indent="0">
              <a:buNone/>
            </a:pPr>
            <a:endParaRPr lang="en-IE" dirty="0"/>
          </a:p>
          <a:p>
            <a:r>
              <a:rPr lang="en-IE" b="1" dirty="0"/>
              <a:t>Uses?</a:t>
            </a:r>
          </a:p>
          <a:p>
            <a:pPr marL="109728" indent="0">
              <a:buNone/>
            </a:pPr>
            <a:r>
              <a:rPr lang="en-IE" dirty="0"/>
              <a:t>Precision grinding on pedestal grinder</a:t>
            </a:r>
          </a:p>
        </p:txBody>
      </p:sp>
      <p:sp>
        <p:nvSpPr>
          <p:cNvPr id="3" name="Title 2"/>
          <p:cNvSpPr>
            <a:spLocks noGrp="1"/>
          </p:cNvSpPr>
          <p:nvPr>
            <p:ph type="title"/>
          </p:nvPr>
        </p:nvSpPr>
        <p:spPr/>
        <p:txBody>
          <a:bodyPr/>
          <a:lstStyle/>
          <a:p>
            <a:r>
              <a:rPr lang="en-IE" dirty="0"/>
              <a:t>Inorganic bonds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715" y="5164328"/>
            <a:ext cx="2714625" cy="1685925"/>
          </a:xfrm>
          <a:prstGeom prst="rect">
            <a:avLst/>
          </a:prstGeom>
        </p:spPr>
      </p:pic>
    </p:spTree>
    <p:extLst>
      <p:ext uri="{BB962C8B-B14F-4D97-AF65-F5344CB8AC3E}">
        <p14:creationId xmlns:p14="http://schemas.microsoft.com/office/powerpoint/2010/main" val="79785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81328"/>
            <a:ext cx="9002176" cy="4525963"/>
          </a:xfrm>
        </p:spPr>
        <p:txBody>
          <a:bodyPr/>
          <a:lstStyle/>
          <a:p>
            <a:r>
              <a:rPr lang="en-IE" dirty="0"/>
              <a:t>What parts of the body? Caution graphic images!!</a:t>
            </a:r>
          </a:p>
        </p:txBody>
      </p:sp>
      <p:sp>
        <p:nvSpPr>
          <p:cNvPr id="3" name="Title 2"/>
          <p:cNvSpPr>
            <a:spLocks noGrp="1"/>
          </p:cNvSpPr>
          <p:nvPr>
            <p:ph type="title"/>
          </p:nvPr>
        </p:nvSpPr>
        <p:spPr/>
        <p:txBody>
          <a:bodyPr/>
          <a:lstStyle/>
          <a:p>
            <a:r>
              <a:rPr lang="en-IE" dirty="0"/>
              <a:t>Abrasive Wheels Injuries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 y="2060848"/>
            <a:ext cx="3859520" cy="211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682" y="2131793"/>
            <a:ext cx="2356998" cy="277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255136"/>
            <a:ext cx="1973511" cy="252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2037968"/>
            <a:ext cx="2101071" cy="289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9862" y="4140053"/>
            <a:ext cx="1649441" cy="263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5112" y="4931334"/>
            <a:ext cx="2568888" cy="192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12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30C9E18D-C59F-4A23-8037-7E848EE4EC19}" type="datetime1">
              <a:rPr lang="en-GB"/>
              <a:pPr>
                <a:defRPr/>
              </a:pPr>
              <a:t>29/07/2025</a:t>
            </a:fld>
            <a:endParaRPr lang="en-US"/>
          </a:p>
        </p:txBody>
      </p:sp>
      <p:sp>
        <p:nvSpPr>
          <p:cNvPr id="321538" name="Rectangle 2"/>
          <p:cNvSpPr>
            <a:spLocks noGrp="1" noChangeArrowheads="1"/>
          </p:cNvSpPr>
          <p:nvPr>
            <p:ph type="title"/>
          </p:nvPr>
        </p:nvSpPr>
        <p:spPr/>
        <p:txBody>
          <a:bodyPr/>
          <a:lstStyle/>
          <a:p>
            <a:pPr eaLnBrk="1" hangingPunct="1">
              <a:defRPr/>
            </a:pPr>
            <a:endParaRPr lang="en-US"/>
          </a:p>
        </p:txBody>
      </p:sp>
      <p:sp>
        <p:nvSpPr>
          <p:cNvPr id="321539" name="Rectangle 3"/>
          <p:cNvSpPr>
            <a:spLocks noGrp="1" noChangeArrowheads="1"/>
          </p:cNvSpPr>
          <p:nvPr>
            <p:ph type="body" idx="1"/>
          </p:nvPr>
        </p:nvSpPr>
        <p:spPr>
          <a:xfrm>
            <a:off x="457200" y="5445125"/>
            <a:ext cx="8229600" cy="685800"/>
          </a:xfrm>
        </p:spPr>
        <p:txBody>
          <a:bodyPr>
            <a:normAutofit fontScale="92500"/>
          </a:bodyPr>
          <a:lstStyle/>
          <a:p>
            <a:pPr eaLnBrk="1" hangingPunct="1">
              <a:lnSpc>
                <a:spcPct val="90000"/>
              </a:lnSpc>
              <a:defRPr/>
            </a:pPr>
            <a:r>
              <a:rPr lang="en-IE" sz="1800" b="1" dirty="0"/>
              <a:t>Sheet metal worker lost part of nose when disc shattered – disc subjected to excessive bending and pressure, overheated and shattered. </a:t>
            </a:r>
            <a:endParaRPr lang="en-US" sz="1800" b="1" dirty="0"/>
          </a:p>
        </p:txBody>
      </p:sp>
      <p:pic>
        <p:nvPicPr>
          <p:cNvPr id="48134" name="Picture 4" descr="injrsign02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6129132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416</TotalTime>
  <Words>3388</Words>
  <Application>Microsoft Office PowerPoint</Application>
  <PresentationFormat>On-screen Show (4:3)</PresentationFormat>
  <Paragraphs>597</Paragraphs>
  <Slides>53</Slides>
  <Notes>28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0</vt:i4>
      </vt:variant>
      <vt:variant>
        <vt:lpstr>Slide Titles</vt:lpstr>
      </vt:variant>
      <vt:variant>
        <vt:i4>53</vt:i4>
      </vt:variant>
    </vt:vector>
  </HeadingPairs>
  <TitlesOfParts>
    <vt:vector size="67" baseType="lpstr">
      <vt:lpstr>Frutiger</vt:lpstr>
      <vt:lpstr>Goudy</vt:lpstr>
      <vt:lpstr>Arial</vt:lpstr>
      <vt:lpstr>Calibri</vt:lpstr>
      <vt:lpstr>Century Gothic</vt:lpstr>
      <vt:lpstr>Helvetica</vt:lpstr>
      <vt:lpstr>Lucida Sans Unicode</vt:lpstr>
      <vt:lpstr>Times New Roman</vt:lpstr>
      <vt:lpstr>Verdana</vt:lpstr>
      <vt:lpstr>Wingdings</vt:lpstr>
      <vt:lpstr>Wingdings 2</vt:lpstr>
      <vt:lpstr>Wingdings 3</vt:lpstr>
      <vt:lpstr>Concourse</vt:lpstr>
      <vt:lpstr>1_Office Theme</vt:lpstr>
      <vt:lpstr>Abrasive Wheels Course</vt:lpstr>
      <vt:lpstr>Contents</vt:lpstr>
      <vt:lpstr>Course Aim</vt:lpstr>
      <vt:lpstr>Unit 1 What &amp; Why?</vt:lpstr>
      <vt:lpstr>Abrasive Wheels</vt:lpstr>
      <vt:lpstr>Organic bonds</vt:lpstr>
      <vt:lpstr>Inorganic bonds</vt:lpstr>
      <vt:lpstr>Abrasive Wheels Injuries</vt:lpstr>
      <vt:lpstr>PowerPoint Presentation</vt:lpstr>
      <vt:lpstr>PowerPoint Presentation</vt:lpstr>
      <vt:lpstr>Q &amp; A</vt:lpstr>
      <vt:lpstr>Unit 2 Legislation</vt:lpstr>
      <vt:lpstr>Safety Health &amp; Welfare at Work</vt:lpstr>
      <vt:lpstr>Abrasive Wheels Regulation 2016</vt:lpstr>
      <vt:lpstr>Case Study</vt:lpstr>
      <vt:lpstr>Recap- Questions &amp; Answers!</vt:lpstr>
      <vt:lpstr>Unit 3 Method of Marking </vt:lpstr>
      <vt:lpstr>What information?</vt:lpstr>
      <vt:lpstr>Wheel selection: Marking</vt:lpstr>
      <vt:lpstr>EUROPEAN SYSTEM FOR MARKING ABRASIVE WHEELS</vt:lpstr>
      <vt:lpstr>Restrictions on use of Abrasive Wheels</vt:lpstr>
      <vt:lpstr>Disc information</vt:lpstr>
      <vt:lpstr>Recap- Questions &amp; answers</vt:lpstr>
      <vt:lpstr>Unit 4 Handling, Storage, transportation and inspection</vt:lpstr>
      <vt:lpstr>Handling, Storage &amp; transportation</vt:lpstr>
      <vt:lpstr>Visual inspection</vt:lpstr>
      <vt:lpstr>Ring test</vt:lpstr>
      <vt:lpstr>PowerPoint Presentation</vt:lpstr>
      <vt:lpstr>PowerPoint Presentation</vt:lpstr>
      <vt:lpstr>PowerPoint Presentation</vt:lpstr>
      <vt:lpstr>PowerPoint Presentation</vt:lpstr>
      <vt:lpstr>PowerPoint Presentation</vt:lpstr>
      <vt:lpstr>PowerPoint Presentation</vt:lpstr>
      <vt:lpstr>Recap</vt:lpstr>
      <vt:lpstr>Unit 5 Risk Assessment</vt:lpstr>
      <vt:lpstr>Explanations</vt:lpstr>
      <vt:lpstr>Hazards, Risks &amp; precautions?</vt:lpstr>
      <vt:lpstr>Recap</vt:lpstr>
      <vt:lpstr>Unit 6 Components</vt:lpstr>
      <vt:lpstr>Guards</vt:lpstr>
      <vt:lpstr>Flanges</vt:lpstr>
      <vt:lpstr>Blotters</vt:lpstr>
      <vt:lpstr>Bushes</vt:lpstr>
      <vt:lpstr>Spindle</vt:lpstr>
      <vt:lpstr>Recap Q &amp; A</vt:lpstr>
      <vt:lpstr>Unit 7 Mounting, dressing, trueing and using an abrasive Wheel</vt:lpstr>
      <vt:lpstr>Mounting (Bench Grinder)</vt:lpstr>
      <vt:lpstr>Wheel operation</vt:lpstr>
      <vt:lpstr>Dressing &amp; Trueing (bench)</vt:lpstr>
      <vt:lpstr>Mounting a handheld grinder</vt:lpstr>
      <vt:lpstr>Handheld grinder operation</vt:lpstr>
      <vt:lpstr>Fitting an abrasive wheel on a Con Saw </vt:lpstr>
      <vt:lpstr>Recap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FETAC Level 6 Manual Handling Instructor Course</dc:title>
  <dc:creator>Sean</dc:creator>
  <cp:lastModifiedBy>Sean Kelleher</cp:lastModifiedBy>
  <cp:revision>148</cp:revision>
  <cp:lastPrinted>2014-10-22T20:45:42Z</cp:lastPrinted>
  <dcterms:created xsi:type="dcterms:W3CDTF">2012-02-21T17:18:24Z</dcterms:created>
  <dcterms:modified xsi:type="dcterms:W3CDTF">2025-07-29T11:11:57Z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B72DFDE8-F13F-45A9-A356-4357927BC33B</vt:lpwstr>
  </property>
  <property fmtid="{D5CDD505-2E9C-101B-9397-08002B2CF9AE}" pid="3" name="ArticulatePath">
    <vt:lpwstr>https://d.docs.live.net/17a24dc8bb8dc661/6 Course resources/Abrasive wheels/Abrasive Wheels Course Nov 2016</vt:lpwstr>
  </property>
</Properties>
</file>