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notesSlides/notesSlide14.xml" ContentType="application/vnd.openxmlformats-officedocument.presentationml.notesSlide+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6.xml" ContentType="application/vnd.openxmlformats-officedocument.presentationml.notesSlide+xml"/>
  <Override PartName="/ppt/tags/tag52.xml" ContentType="application/vnd.openxmlformats-officedocument.presentationml.tags+xml"/>
  <Override PartName="/ppt/notesSlides/notesSlide17.xml" ContentType="application/vnd.openxmlformats-officedocument.presentationml.notesSlide+xml"/>
  <Override PartName="/ppt/tags/tag53.xml" ContentType="application/vnd.openxmlformats-officedocument.presentationml.tags+xml"/>
  <Override PartName="/ppt/notesSlides/notesSlide18.xml" ContentType="application/vnd.openxmlformats-officedocument.presentationml.notesSlide+xml"/>
  <Override PartName="/ppt/tags/tag54.xml" ContentType="application/vnd.openxmlformats-officedocument.presentationml.tags+xml"/>
  <Override PartName="/ppt/notesSlides/notesSlide1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24.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25.xml" ContentType="application/vnd.openxmlformats-officedocument.presentationml.notesSlide+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1815" r:id="rId2"/>
    <p:sldId id="1560" r:id="rId3"/>
    <p:sldId id="1838" r:id="rId4"/>
    <p:sldId id="537" r:id="rId5"/>
    <p:sldId id="264" r:id="rId6"/>
    <p:sldId id="261" r:id="rId7"/>
    <p:sldId id="257" r:id="rId8"/>
    <p:sldId id="258" r:id="rId9"/>
    <p:sldId id="259" r:id="rId10"/>
    <p:sldId id="1862" r:id="rId11"/>
    <p:sldId id="1863" r:id="rId12"/>
    <p:sldId id="263" r:id="rId13"/>
    <p:sldId id="265" r:id="rId14"/>
    <p:sldId id="650" r:id="rId15"/>
    <p:sldId id="279" r:id="rId16"/>
    <p:sldId id="648" r:id="rId17"/>
    <p:sldId id="649" r:id="rId18"/>
    <p:sldId id="1835" r:id="rId19"/>
    <p:sldId id="287" r:id="rId20"/>
    <p:sldId id="660" r:id="rId21"/>
    <p:sldId id="698" r:id="rId22"/>
    <p:sldId id="699" r:id="rId23"/>
    <p:sldId id="1564" r:id="rId24"/>
    <p:sldId id="1565" r:id="rId25"/>
    <p:sldId id="1566" r:id="rId26"/>
    <p:sldId id="1567" r:id="rId27"/>
    <p:sldId id="1773" r:id="rId28"/>
    <p:sldId id="1846" r:id="rId29"/>
    <p:sldId id="1847" r:id="rId30"/>
    <p:sldId id="1775" r:id="rId31"/>
    <p:sldId id="1776" r:id="rId32"/>
    <p:sldId id="1777" r:id="rId33"/>
    <p:sldId id="1857" r:id="rId34"/>
    <p:sldId id="1858" r:id="rId35"/>
    <p:sldId id="1781" r:id="rId36"/>
    <p:sldId id="1783" r:id="rId37"/>
    <p:sldId id="282" r:id="rId38"/>
    <p:sldId id="293" r:id="rId39"/>
    <p:sldId id="1785" r:id="rId40"/>
    <p:sldId id="1786" r:id="rId41"/>
    <p:sldId id="1867" r:id="rId42"/>
    <p:sldId id="1869" r:id="rId43"/>
    <p:sldId id="1804" r:id="rId44"/>
    <p:sldId id="1817" r:id="rId45"/>
    <p:sldId id="1780" r:id="rId46"/>
    <p:sldId id="1805" r:id="rId47"/>
    <p:sldId id="1870" r:id="rId48"/>
    <p:sldId id="1871" r:id="rId49"/>
    <p:sldId id="1864" r:id="rId50"/>
    <p:sldId id="1784" r:id="rId51"/>
    <p:sldId id="1872" r:id="rId52"/>
    <p:sldId id="1874" r:id="rId53"/>
    <p:sldId id="1747" r:id="rId54"/>
    <p:sldId id="1799" r:id="rId55"/>
    <p:sldId id="1806" r:id="rId56"/>
    <p:sldId id="1807" r:id="rId57"/>
    <p:sldId id="1868" r:id="rId58"/>
    <p:sldId id="1769" r:id="rId59"/>
    <p:sldId id="1875" r:id="rId60"/>
    <p:sldId id="1795" r:id="rId61"/>
    <p:sldId id="1865" r:id="rId62"/>
    <p:sldId id="1796" r:id="rId63"/>
    <p:sldId id="1839" r:id="rId64"/>
    <p:sldId id="1797" r:id="rId65"/>
    <p:sldId id="291" r:id="rId66"/>
    <p:sldId id="1823" r:id="rId67"/>
    <p:sldId id="1826" r:id="rId68"/>
    <p:sldId id="1833" r:id="rId69"/>
    <p:sldId id="1787" r:id="rId70"/>
    <p:sldId id="1818" r:id="rId71"/>
    <p:sldId id="1814" r:id="rId72"/>
    <p:sldId id="298" r:id="rId73"/>
    <p:sldId id="297" r:id="rId74"/>
    <p:sldId id="1791" r:id="rId75"/>
    <p:sldId id="302" r:id="rId76"/>
    <p:sldId id="299" r:id="rId77"/>
    <p:sldId id="1812" r:id="rId78"/>
    <p:sldId id="1834" r:id="rId79"/>
    <p:sldId id="1819" r:id="rId80"/>
  </p:sldIdLst>
  <p:sldSz cx="12192000" cy="6858000"/>
  <p:notesSz cx="6858000" cy="91440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67F16-12F1-4D82-9357-99137A7A2B38}" v="1" dt="2025-08-29T18:26:23.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Kelleher" userId="17a24dc8bb8dc661" providerId="LiveId" clId="{4E367F16-12F1-4D82-9357-99137A7A2B38}"/>
    <pc:docChg chg="undo custSel addSld delSld modSld sldOrd">
      <pc:chgData name="Sean Kelleher" userId="17a24dc8bb8dc661" providerId="LiveId" clId="{4E367F16-12F1-4D82-9357-99137A7A2B38}" dt="2025-08-29T18:26:23.432" v="19"/>
      <pc:docMkLst>
        <pc:docMk/>
      </pc:docMkLst>
      <pc:sldChg chg="modSp mod">
        <pc:chgData name="Sean Kelleher" userId="17a24dc8bb8dc661" providerId="LiveId" clId="{4E367F16-12F1-4D82-9357-99137A7A2B38}" dt="2025-08-29T18:23:45.673" v="12" actId="20577"/>
        <pc:sldMkLst>
          <pc:docMk/>
          <pc:sldMk cId="0" sldId="279"/>
        </pc:sldMkLst>
        <pc:spChg chg="mod">
          <ac:chgData name="Sean Kelleher" userId="17a24dc8bb8dc661" providerId="LiveId" clId="{4E367F16-12F1-4D82-9357-99137A7A2B38}" dt="2025-08-29T18:23:45.673" v="12" actId="20577"/>
          <ac:spMkLst>
            <pc:docMk/>
            <pc:sldMk cId="0" sldId="279"/>
            <ac:spMk id="3" creationId="{1DA879EB-C0FE-4D88-8FEA-7F80C54EE18E}"/>
          </ac:spMkLst>
        </pc:spChg>
      </pc:sldChg>
      <pc:sldChg chg="del">
        <pc:chgData name="Sean Kelleher" userId="17a24dc8bb8dc661" providerId="LiveId" clId="{4E367F16-12F1-4D82-9357-99137A7A2B38}" dt="2025-08-29T18:20:18.931" v="4" actId="2696"/>
        <pc:sldMkLst>
          <pc:docMk/>
          <pc:sldMk cId="0" sldId="280"/>
        </pc:sldMkLst>
      </pc:sldChg>
      <pc:sldChg chg="del">
        <pc:chgData name="Sean Kelleher" userId="17a24dc8bb8dc661" providerId="LiveId" clId="{4E367F16-12F1-4D82-9357-99137A7A2B38}" dt="2025-08-29T18:20:10.970" v="3" actId="2696"/>
        <pc:sldMkLst>
          <pc:docMk/>
          <pc:sldMk cId="0" sldId="283"/>
        </pc:sldMkLst>
      </pc:sldChg>
      <pc:sldChg chg="del">
        <pc:chgData name="Sean Kelleher" userId="17a24dc8bb8dc661" providerId="LiveId" clId="{4E367F16-12F1-4D82-9357-99137A7A2B38}" dt="2025-08-29T18:20:10.970" v="3" actId="2696"/>
        <pc:sldMkLst>
          <pc:docMk/>
          <pc:sldMk cId="0" sldId="285"/>
        </pc:sldMkLst>
      </pc:sldChg>
      <pc:sldChg chg="modSp mod">
        <pc:chgData name="Sean Kelleher" userId="17a24dc8bb8dc661" providerId="LiveId" clId="{4E367F16-12F1-4D82-9357-99137A7A2B38}" dt="2025-08-29T18:26:23.432" v="19"/>
        <pc:sldMkLst>
          <pc:docMk/>
          <pc:sldMk cId="0" sldId="287"/>
        </pc:sldMkLst>
        <pc:spChg chg="mod">
          <ac:chgData name="Sean Kelleher" userId="17a24dc8bb8dc661" providerId="LiveId" clId="{4E367F16-12F1-4D82-9357-99137A7A2B38}" dt="2025-08-29T18:26:23.432" v="19"/>
          <ac:spMkLst>
            <pc:docMk/>
            <pc:sldMk cId="0" sldId="287"/>
            <ac:spMk id="3" creationId="{670A957A-6BA3-4F21-B544-07EC21DFD075}"/>
          </ac:spMkLst>
        </pc:spChg>
      </pc:sldChg>
      <pc:sldChg chg="modSp mod">
        <pc:chgData name="Sean Kelleher" userId="17a24dc8bb8dc661" providerId="LiveId" clId="{4E367F16-12F1-4D82-9357-99137A7A2B38}" dt="2025-08-29T18:24:19.750" v="17" actId="20577"/>
        <pc:sldMkLst>
          <pc:docMk/>
          <pc:sldMk cId="1605992084" sldId="650"/>
        </pc:sldMkLst>
        <pc:spChg chg="mod">
          <ac:chgData name="Sean Kelleher" userId="17a24dc8bb8dc661" providerId="LiveId" clId="{4E367F16-12F1-4D82-9357-99137A7A2B38}" dt="2025-08-29T18:24:19.750" v="17" actId="20577"/>
          <ac:spMkLst>
            <pc:docMk/>
            <pc:sldMk cId="1605992084" sldId="650"/>
            <ac:spMk id="3" creationId="{9059F9C6-C5A9-48A1-8A22-15185A64DABC}"/>
          </ac:spMkLst>
        </pc:spChg>
      </pc:sldChg>
      <pc:sldChg chg="add del">
        <pc:chgData name="Sean Kelleher" userId="17a24dc8bb8dc661" providerId="LiveId" clId="{4E367F16-12F1-4D82-9357-99137A7A2B38}" dt="2025-08-29T18:24:13.498" v="16" actId="2696"/>
        <pc:sldMkLst>
          <pc:docMk/>
          <pc:sldMk cId="3539812341" sldId="651"/>
        </pc:sldMkLst>
      </pc:sldChg>
      <pc:sldChg chg="del">
        <pc:chgData name="Sean Kelleher" userId="17a24dc8bb8dc661" providerId="LiveId" clId="{4E367F16-12F1-4D82-9357-99137A7A2B38}" dt="2025-08-15T09:11:16.059" v="0" actId="2696"/>
        <pc:sldMkLst>
          <pc:docMk/>
          <pc:sldMk cId="1821955111" sldId="1802"/>
        </pc:sldMkLst>
      </pc:sldChg>
      <pc:sldChg chg="del">
        <pc:chgData name="Sean Kelleher" userId="17a24dc8bb8dc661" providerId="LiveId" clId="{4E367F16-12F1-4D82-9357-99137A7A2B38}" dt="2025-08-15T09:11:16.059" v="0" actId="2696"/>
        <pc:sldMkLst>
          <pc:docMk/>
          <pc:sldMk cId="3504838282" sldId="1803"/>
        </pc:sldMkLst>
      </pc:sldChg>
      <pc:sldChg chg="del">
        <pc:chgData name="Sean Kelleher" userId="17a24dc8bb8dc661" providerId="LiveId" clId="{4E367F16-12F1-4D82-9357-99137A7A2B38}" dt="2025-08-15T09:11:16.059" v="0" actId="2696"/>
        <pc:sldMkLst>
          <pc:docMk/>
          <pc:sldMk cId="1636806166" sldId="1808"/>
        </pc:sldMkLst>
      </pc:sldChg>
      <pc:sldChg chg="del">
        <pc:chgData name="Sean Kelleher" userId="17a24dc8bb8dc661" providerId="LiveId" clId="{4E367F16-12F1-4D82-9357-99137A7A2B38}" dt="2025-08-15T09:11:16.059" v="0" actId="2696"/>
        <pc:sldMkLst>
          <pc:docMk/>
          <pc:sldMk cId="1202624134" sldId="1811"/>
        </pc:sldMkLst>
      </pc:sldChg>
      <pc:sldChg chg="del">
        <pc:chgData name="Sean Kelleher" userId="17a24dc8bb8dc661" providerId="LiveId" clId="{4E367F16-12F1-4D82-9357-99137A7A2B38}" dt="2025-08-15T09:11:16.059" v="0" actId="2696"/>
        <pc:sldMkLst>
          <pc:docMk/>
          <pc:sldMk cId="1518410087" sldId="1813"/>
        </pc:sldMkLst>
      </pc:sldChg>
      <pc:sldChg chg="del">
        <pc:chgData name="Sean Kelleher" userId="17a24dc8bb8dc661" providerId="LiveId" clId="{4E367F16-12F1-4D82-9357-99137A7A2B38}" dt="2025-08-15T09:11:16.059" v="0" actId="2696"/>
        <pc:sldMkLst>
          <pc:docMk/>
          <pc:sldMk cId="676461019" sldId="1824"/>
        </pc:sldMkLst>
      </pc:sldChg>
      <pc:sldChg chg="del">
        <pc:chgData name="Sean Kelleher" userId="17a24dc8bb8dc661" providerId="LiveId" clId="{4E367F16-12F1-4D82-9357-99137A7A2B38}" dt="2025-08-15T09:11:16.059" v="0" actId="2696"/>
        <pc:sldMkLst>
          <pc:docMk/>
          <pc:sldMk cId="426371804" sldId="1827"/>
        </pc:sldMkLst>
      </pc:sldChg>
      <pc:sldChg chg="del">
        <pc:chgData name="Sean Kelleher" userId="17a24dc8bb8dc661" providerId="LiveId" clId="{4E367F16-12F1-4D82-9357-99137A7A2B38}" dt="2025-08-15T09:11:16.059" v="0" actId="2696"/>
        <pc:sldMkLst>
          <pc:docMk/>
          <pc:sldMk cId="2173902257" sldId="1828"/>
        </pc:sldMkLst>
      </pc:sldChg>
      <pc:sldChg chg="del">
        <pc:chgData name="Sean Kelleher" userId="17a24dc8bb8dc661" providerId="LiveId" clId="{4E367F16-12F1-4D82-9357-99137A7A2B38}" dt="2025-08-15T09:11:16.059" v="0" actId="2696"/>
        <pc:sldMkLst>
          <pc:docMk/>
          <pc:sldMk cId="674157316" sldId="1829"/>
        </pc:sldMkLst>
      </pc:sldChg>
      <pc:sldChg chg="del">
        <pc:chgData name="Sean Kelleher" userId="17a24dc8bb8dc661" providerId="LiveId" clId="{4E367F16-12F1-4D82-9357-99137A7A2B38}" dt="2025-08-15T09:11:16.059" v="0" actId="2696"/>
        <pc:sldMkLst>
          <pc:docMk/>
          <pc:sldMk cId="28866989" sldId="1830"/>
        </pc:sldMkLst>
      </pc:sldChg>
      <pc:sldChg chg="del">
        <pc:chgData name="Sean Kelleher" userId="17a24dc8bb8dc661" providerId="LiveId" clId="{4E367F16-12F1-4D82-9357-99137A7A2B38}" dt="2025-08-15T09:11:16.059" v="0" actId="2696"/>
        <pc:sldMkLst>
          <pc:docMk/>
          <pc:sldMk cId="1888001604" sldId="1831"/>
        </pc:sldMkLst>
      </pc:sldChg>
      <pc:sldChg chg="del">
        <pc:chgData name="Sean Kelleher" userId="17a24dc8bb8dc661" providerId="LiveId" clId="{4E367F16-12F1-4D82-9357-99137A7A2B38}" dt="2025-08-15T09:11:16.059" v="0" actId="2696"/>
        <pc:sldMkLst>
          <pc:docMk/>
          <pc:sldMk cId="1406826966" sldId="1832"/>
        </pc:sldMkLst>
      </pc:sldChg>
      <pc:sldChg chg="del">
        <pc:chgData name="Sean Kelleher" userId="17a24dc8bb8dc661" providerId="LiveId" clId="{4E367F16-12F1-4D82-9357-99137A7A2B38}" dt="2025-08-15T09:11:16.059" v="0" actId="2696"/>
        <pc:sldMkLst>
          <pc:docMk/>
          <pc:sldMk cId="4073878381" sldId="1840"/>
        </pc:sldMkLst>
      </pc:sldChg>
      <pc:sldChg chg="del">
        <pc:chgData name="Sean Kelleher" userId="17a24dc8bb8dc661" providerId="LiveId" clId="{4E367F16-12F1-4D82-9357-99137A7A2B38}" dt="2025-08-15T09:11:16.059" v="0" actId="2696"/>
        <pc:sldMkLst>
          <pc:docMk/>
          <pc:sldMk cId="2817640718" sldId="1841"/>
        </pc:sldMkLst>
      </pc:sldChg>
      <pc:sldChg chg="ord">
        <pc:chgData name="Sean Kelleher" userId="17a24dc8bb8dc661" providerId="LiveId" clId="{4E367F16-12F1-4D82-9357-99137A7A2B38}" dt="2025-08-21T08:28:45.427" v="2"/>
        <pc:sldMkLst>
          <pc:docMk/>
          <pc:sldMk cId="344613018" sldId="1864"/>
        </pc:sldMkLst>
      </pc:sldChg>
    </pc:docChg>
  </pc:docChgLst>
  <pc:docChgLst>
    <pc:chgData name="Sean Kelleher" userId="17a24dc8bb8dc661" providerId="Windows Live" clId="Web-{38682032-504D-4385-9B20-0996168E5C40}"/>
    <pc:docChg chg="modSld">
      <pc:chgData name="Sean Kelleher" userId="17a24dc8bb8dc661" providerId="Windows Live" clId="Web-{38682032-504D-4385-9B20-0996168E5C40}" dt="2024-12-10T12:40:28.654" v="20" actId="20577"/>
      <pc:docMkLst>
        <pc:docMk/>
      </pc:docMkLst>
      <pc:sldChg chg="modSp">
        <pc:chgData name="Sean Kelleher" userId="17a24dc8bb8dc661" providerId="Windows Live" clId="Web-{38682032-504D-4385-9B20-0996168E5C40}" dt="2024-12-10T12:40:28.654" v="20" actId="20577"/>
        <pc:sldMkLst>
          <pc:docMk/>
          <pc:sldMk cId="0" sldId="279"/>
        </pc:sldMkLst>
      </pc:sldChg>
    </pc:docChg>
  </pc:docChgLst>
  <pc:docChgLst>
    <pc:chgData name="Sean Kelleher" userId="17a24dc8bb8dc661" providerId="Windows Live" clId="Web-{6B776EBD-7471-40FC-8AB0-286D1340EDDF}"/>
    <pc:docChg chg="modSld">
      <pc:chgData name="Sean Kelleher" userId="17a24dc8bb8dc661" providerId="Windows Live" clId="Web-{6B776EBD-7471-40FC-8AB0-286D1340EDDF}" dt="2024-12-10T12:47:12.105" v="29" actId="20577"/>
      <pc:docMkLst>
        <pc:docMk/>
      </pc:docMkLst>
      <pc:sldChg chg="modSp">
        <pc:chgData name="Sean Kelleher" userId="17a24dc8bb8dc661" providerId="Windows Live" clId="Web-{6B776EBD-7471-40FC-8AB0-286D1340EDDF}" dt="2024-12-10T12:45:58.386" v="23" actId="20577"/>
        <pc:sldMkLst>
          <pc:docMk/>
          <pc:sldMk cId="0" sldId="279"/>
        </pc:sldMkLst>
      </pc:sldChg>
      <pc:sldChg chg="modSp">
        <pc:chgData name="Sean Kelleher" userId="17a24dc8bb8dc661" providerId="Windows Live" clId="Web-{6B776EBD-7471-40FC-8AB0-286D1340EDDF}" dt="2024-12-10T12:47:12.105" v="29" actId="20577"/>
        <pc:sldMkLst>
          <pc:docMk/>
          <pc:sldMk cId="3539812341" sldId="651"/>
        </pc:sldMkLst>
      </pc:sldChg>
    </pc:docChg>
  </pc:docChgLst>
  <pc:docChgLst>
    <pc:chgData name="Sean Kelleher" userId="17a24dc8bb8dc661" providerId="LiveId" clId="{54176FF7-6314-497F-9D0D-22C643CADDBE}"/>
    <pc:docChg chg="undo custSel modSld">
      <pc:chgData name="Sean Kelleher" userId="17a24dc8bb8dc661" providerId="LiveId" clId="{54176FF7-6314-497F-9D0D-22C643CADDBE}" dt="2025-07-04T15:25:27.983" v="3" actId="22"/>
      <pc:docMkLst>
        <pc:docMk/>
      </pc:docMkLst>
      <pc:sldChg chg="addSp delSp modSp mod addAnim delAnim">
        <pc:chgData name="Sean Kelleher" userId="17a24dc8bb8dc661" providerId="LiveId" clId="{54176FF7-6314-497F-9D0D-22C643CADDBE}" dt="2025-07-04T15:25:27.983" v="3" actId="22"/>
        <pc:sldMkLst>
          <pc:docMk/>
          <pc:sldMk cId="0" sldId="261"/>
        </pc:sldMkLst>
        <pc:spChg chg="mod">
          <ac:chgData name="Sean Kelleher" userId="17a24dc8bb8dc661" providerId="LiveId" clId="{54176FF7-6314-497F-9D0D-22C643CADDBE}" dt="2025-07-04T15:23:58.309" v="2" actId="6549"/>
          <ac:spMkLst>
            <pc:docMk/>
            <pc:sldMk cId="0" sldId="261"/>
            <ac:spMk id="3" creationId="{7ADDDE60-7975-419B-B383-37FB78B88E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89B94-A2BA-45E9-A4A5-3A5AD12D7F60}" type="datetimeFigureOut">
              <a:rPr lang="en-IE" smtClean="0"/>
              <a:t>29/08/2025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0D9D1-9A2B-4535-983A-5C2FB3C06DAA}" type="slidenum">
              <a:rPr lang="en-IE" smtClean="0"/>
              <a:t>‹#›</a:t>
            </a:fld>
            <a:endParaRPr lang="en-IE"/>
          </a:p>
        </p:txBody>
      </p:sp>
    </p:spTree>
    <p:extLst>
      <p:ext uri="{BB962C8B-B14F-4D97-AF65-F5344CB8AC3E}">
        <p14:creationId xmlns:p14="http://schemas.microsoft.com/office/powerpoint/2010/main" val="3007305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youtube.com/watch?v=4VOubVB4CTU"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ww.youtube.com/watch?v=PkdoeSXj5fo&amp;index=8&amp;lis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685800" y="1143000"/>
            <a:ext cx="5486400" cy="30861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b="1">
                <a:latin typeface="Times New Roman" panose="02020603050405020304" pitchFamily="18" charset="0"/>
              </a:rPr>
              <a:t>Course aim:</a:t>
            </a:r>
          </a:p>
          <a:p>
            <a:endParaRPr lang="en-IE" altLang="en-US">
              <a:latin typeface="Times New Roman" panose="02020603050405020304" pitchFamily="18" charset="0"/>
            </a:endParaRPr>
          </a:p>
          <a:p>
            <a:r>
              <a:rPr lang="en-IE" altLang="en-US">
                <a:latin typeface="Times New Roman" panose="02020603050405020304" pitchFamily="18" charset="0"/>
              </a:rPr>
              <a:t>It is important that you state clearly the aim of the course.</a:t>
            </a:r>
          </a:p>
          <a:p>
            <a:pPr eaLnBrk="1" hangingPunct="1">
              <a:buFont typeface="Arial" panose="020B0604020202020204" pitchFamily="34" charset="0"/>
              <a:buNone/>
            </a:pPr>
            <a:r>
              <a:rPr lang="ga-IE" altLang="en-US"/>
              <a:t>The aim of this course is to provide </a:t>
            </a:r>
            <a:r>
              <a:rPr lang="en-IE" altLang="en-US"/>
              <a:t>you </a:t>
            </a:r>
            <a:r>
              <a:rPr lang="ga-IE" altLang="en-US"/>
              <a:t>with the</a:t>
            </a:r>
            <a:r>
              <a:rPr lang="en-US" altLang="en-US"/>
              <a:t> </a:t>
            </a:r>
            <a:r>
              <a:rPr lang="ga-IE" altLang="en-US"/>
              <a:t>Knowledge</a:t>
            </a:r>
            <a:r>
              <a:rPr lang="en-GB" altLang="en-US"/>
              <a:t>, skills and attitude</a:t>
            </a:r>
            <a:r>
              <a:rPr lang="ga-IE" altLang="en-US"/>
              <a:t> t</a:t>
            </a:r>
            <a:r>
              <a:rPr lang="en-IE" altLang="en-US"/>
              <a:t>o be able to train others how to perform manual handling tasks safely &amp; efficiently.</a:t>
            </a:r>
            <a:endParaRPr lang="ga-IE"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858">
              <a:spcBef>
                <a:spcPct val="30000"/>
              </a:spcBef>
              <a:defRPr sz="1200">
                <a:solidFill>
                  <a:schemeClr val="tx1"/>
                </a:solidFill>
                <a:latin typeface="Times New Roman" panose="02020603050405020304" pitchFamily="18" charset="0"/>
              </a:defRPr>
            </a:lvl1pPr>
            <a:lvl2pPr marL="736642" indent="-283323" defTabSz="953858">
              <a:spcBef>
                <a:spcPct val="30000"/>
              </a:spcBef>
              <a:defRPr sz="1200">
                <a:solidFill>
                  <a:schemeClr val="tx1"/>
                </a:solidFill>
                <a:latin typeface="Times New Roman" panose="02020603050405020304" pitchFamily="18" charset="0"/>
              </a:defRPr>
            </a:lvl2pPr>
            <a:lvl3pPr marL="1133296" indent="-226658" defTabSz="953858">
              <a:spcBef>
                <a:spcPct val="30000"/>
              </a:spcBef>
              <a:defRPr sz="1200">
                <a:solidFill>
                  <a:schemeClr val="tx1"/>
                </a:solidFill>
                <a:latin typeface="Times New Roman" panose="02020603050405020304" pitchFamily="18" charset="0"/>
              </a:defRPr>
            </a:lvl3pPr>
            <a:lvl4pPr marL="1586614" indent="-226658" defTabSz="953858">
              <a:spcBef>
                <a:spcPct val="30000"/>
              </a:spcBef>
              <a:defRPr sz="1200">
                <a:solidFill>
                  <a:schemeClr val="tx1"/>
                </a:solidFill>
                <a:latin typeface="Times New Roman" panose="02020603050405020304" pitchFamily="18" charset="0"/>
              </a:defRPr>
            </a:lvl4pPr>
            <a:lvl5pPr marL="2039931" indent="-226658" defTabSz="953858">
              <a:spcBef>
                <a:spcPct val="30000"/>
              </a:spcBef>
              <a:defRPr sz="1200">
                <a:solidFill>
                  <a:schemeClr val="tx1"/>
                </a:solidFill>
                <a:latin typeface="Times New Roman" panose="02020603050405020304" pitchFamily="18" charset="0"/>
              </a:defRPr>
            </a:lvl5pPr>
            <a:lvl6pPr marL="2493251" indent="-226658" defTabSz="953858" eaLnBrk="0" fontAlgn="base" hangingPunct="0">
              <a:spcBef>
                <a:spcPct val="30000"/>
              </a:spcBef>
              <a:spcAft>
                <a:spcPct val="0"/>
              </a:spcAft>
              <a:defRPr sz="1200">
                <a:solidFill>
                  <a:schemeClr val="tx1"/>
                </a:solidFill>
                <a:latin typeface="Times New Roman" panose="02020603050405020304" pitchFamily="18" charset="0"/>
              </a:defRPr>
            </a:lvl6pPr>
            <a:lvl7pPr marL="2946568" indent="-226658" defTabSz="953858" eaLnBrk="0" fontAlgn="base" hangingPunct="0">
              <a:spcBef>
                <a:spcPct val="30000"/>
              </a:spcBef>
              <a:spcAft>
                <a:spcPct val="0"/>
              </a:spcAft>
              <a:defRPr sz="1200">
                <a:solidFill>
                  <a:schemeClr val="tx1"/>
                </a:solidFill>
                <a:latin typeface="Times New Roman" panose="02020603050405020304" pitchFamily="18" charset="0"/>
              </a:defRPr>
            </a:lvl7pPr>
            <a:lvl8pPr marL="3399886" indent="-226658" defTabSz="953858" eaLnBrk="0" fontAlgn="base" hangingPunct="0">
              <a:spcBef>
                <a:spcPct val="30000"/>
              </a:spcBef>
              <a:spcAft>
                <a:spcPct val="0"/>
              </a:spcAft>
              <a:defRPr sz="1200">
                <a:solidFill>
                  <a:schemeClr val="tx1"/>
                </a:solidFill>
                <a:latin typeface="Times New Roman" panose="02020603050405020304" pitchFamily="18" charset="0"/>
              </a:defRPr>
            </a:lvl8pPr>
            <a:lvl9pPr marL="3853203" indent="-226658" defTabSz="95385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3858" rtl="0" eaLnBrk="1" fontAlgn="base" latinLnBrk="0" hangingPunct="1">
              <a:lnSpc>
                <a:spcPct val="100000"/>
              </a:lnSpc>
              <a:spcBef>
                <a:spcPct val="0"/>
              </a:spcBef>
              <a:spcAft>
                <a:spcPct val="0"/>
              </a:spcAft>
              <a:buClrTx/>
              <a:buSzTx/>
              <a:buFontTx/>
              <a:buNone/>
              <a:tabLst/>
              <a:defRPr/>
            </a:pPr>
            <a:fld id="{C39200C4-D20A-4D06-9845-55ABDE23360C}" type="slidenum">
              <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3858" rtl="0" eaLnBrk="1" fontAlgn="base" latinLnBrk="0" hangingPunct="1">
                <a:lnSpc>
                  <a:spcPct val="100000"/>
                </a:lnSpc>
                <a:spcBef>
                  <a:spcPct val="0"/>
                </a:spcBef>
                <a:spcAft>
                  <a:spcPct val="0"/>
                </a:spcAft>
                <a:buClrTx/>
                <a:buSzTx/>
                <a:buFontTx/>
                <a:buNone/>
                <a:tabLst/>
                <a:defRPr/>
              </a:pPr>
              <a:t>4</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lvl="0"/>
            <a:fld id="{5D613158-A933-4C67-B284-D260E067022E}" type="slidenum">
              <a:rPr lang="en-IE" smtClean="0"/>
              <a:t>40</a:t>
            </a:fld>
            <a:endParaRPr lang="en-IE"/>
          </a:p>
        </p:txBody>
      </p:sp>
    </p:spTree>
    <p:extLst>
      <p:ext uri="{BB962C8B-B14F-4D97-AF65-F5344CB8AC3E}">
        <p14:creationId xmlns:p14="http://schemas.microsoft.com/office/powerpoint/2010/main" val="128055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a:effectLst/>
                <a:latin typeface="Calibri" panose="020F0502020204030204" pitchFamily="34" charset="0"/>
                <a:ea typeface="DengXian" panose="02010600030101010101" pitchFamily="2" charset="-122"/>
              </a:rPr>
              <a:t>The word 'communicate' derives from the Latin word </a:t>
            </a:r>
            <a:r>
              <a:rPr lang="en-IE" sz="1200" err="1">
                <a:effectLst/>
                <a:latin typeface="Calibri" panose="020F0502020204030204" pitchFamily="34" charset="0"/>
                <a:ea typeface="DengXian" panose="02010600030101010101" pitchFamily="2" charset="-122"/>
              </a:rPr>
              <a:t>communica</a:t>
            </a:r>
            <a:r>
              <a:rPr lang="en-IE" sz="1200">
                <a:effectLst/>
                <a:latin typeface="Calibri" panose="020F0502020204030204" pitchFamily="34" charset="0"/>
                <a:ea typeface="DengXian" panose="02010600030101010101" pitchFamily="2" charset="-122"/>
              </a:rPr>
              <a:t> re, which means to share, impart or make common (Oxford Dictionaries 2014). </a:t>
            </a:r>
          </a:p>
          <a:p>
            <a:r>
              <a:rPr lang="en-US"/>
              <a:t>The definition of communication is the activity of conveying meaningful information through the process of sending and receiving messages between two or more individuals , (</a:t>
            </a:r>
            <a:r>
              <a:rPr lang="en-IE" sz="1800">
                <a:effectLst/>
                <a:latin typeface="Calibri" panose="020F0502020204030204" pitchFamily="34" charset="0"/>
                <a:ea typeface="DengXian" panose="02010600030101010101" pitchFamily="2" charset="-122"/>
              </a:rPr>
              <a:t>(Stephenson</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2008). </a:t>
            </a:r>
          </a:p>
          <a:p>
            <a:endParaRPr lang="en-IE" sz="1800">
              <a:effectLst/>
              <a:latin typeface="Calibri" panose="020F0502020204030204" pitchFamily="34" charset="0"/>
              <a:ea typeface="DengXian" panose="02010600030101010101" pitchFamily="2" charset="-122"/>
            </a:endParaRPr>
          </a:p>
          <a:p>
            <a:r>
              <a:rPr lang="en-IE" sz="1800">
                <a:effectLst/>
                <a:latin typeface="Calibri" panose="020F0502020204030204" pitchFamily="34" charset="0"/>
                <a:ea typeface="DengXian" panose="02010600030101010101" pitchFamily="2" charset="-122"/>
              </a:rPr>
              <a:t>Key Terms Used in Communication Theory</a:t>
            </a:r>
          </a:p>
          <a:p>
            <a:r>
              <a:rPr lang="en-IE" sz="1800">
                <a:effectLst/>
                <a:latin typeface="Calibri" panose="020F0502020204030204" pitchFamily="34" charset="0"/>
                <a:ea typeface="DengXian" panose="02010600030101010101" pitchFamily="2" charset="-122"/>
              </a:rPr>
              <a:t>Receiver: A receiver is the person the message is sent to and who interprets the message. Some messages are literal and others have an implied meaning. For instance, is there ever an implied meaning to the question, 'Would you like to come in for a cup of </a:t>
            </a:r>
            <a:r>
              <a:rPr lang="en-IE" sz="1800" err="1">
                <a:effectLst/>
                <a:latin typeface="Calibri" panose="020F0502020204030204" pitchFamily="34" charset="0"/>
                <a:ea typeface="DengXian" panose="02010600030101010101" pitchFamily="2" charset="-122"/>
              </a:rPr>
              <a:t>coffee'?Message</a:t>
            </a:r>
            <a:r>
              <a:rPr lang="en-IE" sz="1800">
                <a:effectLst/>
                <a:latin typeface="Calibri" panose="020F0502020204030204" pitchFamily="34" charset="0"/>
                <a:ea typeface="DengXian" panose="02010600030101010101" pitchFamily="2" charset="-122"/>
              </a:rPr>
              <a:t>: This term has two aspects - the message the sender wants to communicate and the message the receiver interprets.</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People often think or say, 'Did I get that message across?’</a:t>
            </a:r>
          </a:p>
          <a:p>
            <a:r>
              <a:rPr lang="en-IE" sz="1800">
                <a:effectLst/>
                <a:latin typeface="Calibri" panose="020F0502020204030204" pitchFamily="34" charset="0"/>
                <a:ea typeface="DengXian" panose="02010600030101010101" pitchFamily="2" charset="-122"/>
              </a:rPr>
              <a:t>Code: Code is the way in which the sender (or source) wraps the message: the choice of language; the tone and body language that accompany a spoken message.</a:t>
            </a:r>
          </a:p>
          <a:p>
            <a:r>
              <a:rPr lang="en-IE" sz="1800">
                <a:effectLst/>
                <a:latin typeface="Calibri" panose="020F0502020204030204" pitchFamily="34" charset="0"/>
                <a:ea typeface="DengXian" panose="02010600030101010101" pitchFamily="2" charset="-122"/>
              </a:rPr>
              <a:t>Channel: This is the way the message is transmitted, for example orally (face to face, by telephone), in actions or in writing (e.g. email).Noise: Noise means any kind of interference which interrupts or prevents the successful transmission of the message. It can be physical - pain can inhibit effective communication or the receiver may have a hearing, sight, speech or cognitive impairment; emotional - mistrust between the sender and receiver interfering with the message; psychological - a receiver who is tired and finding it difficult to take in a lengthy, complicated message; or technological - a fear of computers may prevent a person from using one to communicate.</a:t>
            </a:r>
          </a:p>
          <a:p>
            <a:r>
              <a:rPr lang="en-IE" sz="1800">
                <a:effectLst/>
                <a:latin typeface="Calibri" panose="020F0502020204030204" pitchFamily="34" charset="0"/>
                <a:ea typeface="DengXian" panose="02010600030101010101" pitchFamily="2" charset="-122"/>
              </a:rPr>
              <a:t> Feedback: If the process of communication is two-way and participative, the receiver will issue a response to the message. This response is called feedback. In doing this, the receiver then becomes the sender of a new message, creating a reciprocal process as the cycle begins again.</a:t>
            </a:r>
          </a:p>
          <a:p>
            <a:r>
              <a:rPr lang="en-IE" sz="1800">
                <a:effectLst/>
                <a:latin typeface="Calibri" panose="020F0502020204030204" pitchFamily="34" charset="0"/>
                <a:ea typeface="DengXian" panose="02010600030101010101" pitchFamily="2" charset="-122"/>
              </a:rPr>
              <a:t>Context: This means the situation in which the communication takes place. It usually refers to time and place but may also include the people involved, for example at work in a hospital, or in a social venue like a pub.</a:t>
            </a:r>
          </a:p>
          <a:p>
            <a:endParaRPr lang="en-IE" sz="180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5"/>
          </p:nvPr>
        </p:nvSpPr>
        <p:spPr/>
        <p:txBody>
          <a:bodyPr/>
          <a:lstStyle/>
          <a:p>
            <a:fld id="{EE13928E-3967-4E90-B76A-DA42AB2BB51D}" type="slidenum">
              <a:rPr lang="en-IE" smtClean="0"/>
              <a:t>42</a:t>
            </a:fld>
            <a:endParaRPr lang="en-IE"/>
          </a:p>
        </p:txBody>
      </p:sp>
    </p:spTree>
    <p:extLst>
      <p:ext uri="{BB962C8B-B14F-4D97-AF65-F5344CB8AC3E}">
        <p14:creationId xmlns:p14="http://schemas.microsoft.com/office/powerpoint/2010/main" val="291015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It's commonly believed that nonverbal communication makes up the vast majority of how we communicate. This idea likely stems from research by Albert Mehrabian in the 1960s. His studies focused on the impact of vocal delivery and facial expressions on understanding emotions. Mehrabian concluded that communication effectiveness is influenced by:</a:t>
            </a:r>
          </a:p>
          <a:p>
            <a:pPr rtl="0">
              <a:buFont typeface="Arial" panose="020B0604020202020204" pitchFamily="34" charset="0"/>
              <a:buChar char="•"/>
            </a:pPr>
            <a:r>
              <a:rPr lang="en-US" b="1">
                <a:effectLst/>
              </a:rPr>
              <a:t>38% Verbal:</a:t>
            </a:r>
            <a:r>
              <a:rPr lang="en-US">
                <a:effectLst/>
              </a:rPr>
              <a:t> Tone of voice, pitch, etc.</a:t>
            </a:r>
          </a:p>
          <a:p>
            <a:pPr rtl="0">
              <a:buFont typeface="Arial" panose="020B0604020202020204" pitchFamily="34" charset="0"/>
              <a:buChar char="•"/>
            </a:pPr>
            <a:r>
              <a:rPr lang="en-US" b="1">
                <a:effectLst/>
              </a:rPr>
              <a:t>55% Nonverbal:</a:t>
            </a:r>
            <a:r>
              <a:rPr lang="en-US">
                <a:effectLst/>
              </a:rPr>
              <a:t> Body language, facial expressions,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effectLst/>
              </a:rPr>
              <a:t>7% Words:</a:t>
            </a:r>
            <a:r>
              <a:rPr lang="en-US">
                <a:effectLst/>
              </a:rPr>
              <a:t> The actual words spoken</a:t>
            </a:r>
          </a:p>
          <a:p>
            <a:pPr rtl="0">
              <a:buFont typeface="Arial" panose="020B0604020202020204" pitchFamily="34" charset="0"/>
              <a:buChar char="•"/>
            </a:pPr>
            <a:endParaRPr lang="en-US">
              <a:effectLst/>
            </a:endParaRPr>
          </a:p>
          <a:p>
            <a:pPr rtl="0"/>
            <a:r>
              <a:rPr lang="en-US">
                <a:effectLst/>
              </a:rPr>
              <a:t>From this, came the idea that 93% of communication is nonverbal. However, it's important to consider some caveats:</a:t>
            </a:r>
          </a:p>
          <a:p>
            <a:pPr rtl="0">
              <a:buFont typeface="Arial" panose="020B0604020202020204" pitchFamily="34" charset="0"/>
              <a:buChar char="•"/>
            </a:pPr>
            <a:r>
              <a:rPr lang="en-US" b="1">
                <a:effectLst/>
              </a:rPr>
              <a:t>Context Matters:</a:t>
            </a:r>
            <a:r>
              <a:rPr lang="en-US">
                <a:effectLst/>
              </a:rPr>
              <a:t> Mehrabian's research focused on isolated words expressing emotions, not everyday conversations. In situations where the content of the message is crucial, the verbal aspect likely carries more weight.</a:t>
            </a:r>
          </a:p>
          <a:p>
            <a:pPr rtl="0">
              <a:buFont typeface="Arial" panose="020B0604020202020204" pitchFamily="34" charset="0"/>
              <a:buChar char="•"/>
            </a:pPr>
            <a:r>
              <a:rPr lang="en-US" b="1">
                <a:effectLst/>
              </a:rPr>
              <a:t>Oversimplification:</a:t>
            </a:r>
            <a:r>
              <a:rPr lang="en-US">
                <a:effectLst/>
              </a:rPr>
              <a:t> The 7-38-55 rule doesn't account for cultural differences or the fact that nonverbal cues can be ambiguous and open to interpretation.</a:t>
            </a:r>
          </a:p>
          <a:p>
            <a:pPr rtl="0"/>
            <a:r>
              <a:rPr lang="en-US">
                <a:effectLst/>
              </a:rPr>
              <a:t>So, while nonverbal communication is undeniably important, the exact percentages are debatable. It's more accurate to say that both verbal and nonverbal elements work together to convey meaning effectively.</a:t>
            </a:r>
          </a:p>
        </p:txBody>
      </p:sp>
      <p:sp>
        <p:nvSpPr>
          <p:cNvPr id="4" name="Slide Number Placeholder 3"/>
          <p:cNvSpPr>
            <a:spLocks noGrp="1"/>
          </p:cNvSpPr>
          <p:nvPr>
            <p:ph type="sldNum" sz="quarter" idx="5"/>
          </p:nvPr>
        </p:nvSpPr>
        <p:spPr/>
        <p:txBody>
          <a:bodyPr/>
          <a:lstStyle/>
          <a:p>
            <a:fld id="{A25B3713-4220-4011-8E7E-27D5944960B8}" type="slidenum">
              <a:rPr lang="en-IE" smtClean="0"/>
              <a:t>43</a:t>
            </a:fld>
            <a:endParaRPr lang="en-IE"/>
          </a:p>
        </p:txBody>
      </p:sp>
    </p:spTree>
    <p:extLst>
      <p:ext uri="{BB962C8B-B14F-4D97-AF65-F5344CB8AC3E}">
        <p14:creationId xmlns:p14="http://schemas.microsoft.com/office/powerpoint/2010/main" val="4052988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r>
              <a:rPr lang="en-US"/>
              <a:t>Pitch and tone: Younger people have a naturally higher tone which deepens with age. The pitch and tone of a person's voice can communicate emotions such as whether they are sad, anxious, scared, happy or excited. Emotions can be communicated by a meek, low, slow voice or an accelerated, louder, gasping voice, which can run off into a pitch that is different from normal (a way of controlling this is to relax the muscles in the stomach, chest, shoulders and neck, and take controlled deep breaths with natural pauses in rhythm).</a:t>
            </a:r>
            <a:br>
              <a:rPr lang="en-US"/>
            </a:br>
            <a:r>
              <a:rPr lang="en-US"/>
              <a:t>A monotonous tone is when the person does not change their tone or allow any emotion into their voice and delivery, which can be boring and unexciting to listen to. Inflection is the change of voice pitch depending on the message the person wants to convey. It can also add to the words being spoken by stressing particular words to communicate extra or implied meaning. </a:t>
            </a:r>
          </a:p>
          <a:p>
            <a:r>
              <a:rPr lang="en-US"/>
              <a:t>A monotonous tone is when the person does not change their tone or allow any emotion into their voice and delivery, which can be boring and unexciting to listen to. This can enhance delivery and keep people interested; however, or 'how-</a:t>
            </a:r>
            <a:r>
              <a:rPr lang="en-US" err="1"/>
              <a:t>ev</a:t>
            </a:r>
            <a:r>
              <a:rPr lang="en-US"/>
              <a:t>-</a:t>
            </a:r>
            <a:r>
              <a:rPr lang="en-US" err="1"/>
              <a:t>vaaaah</a:t>
            </a:r>
            <a:r>
              <a:rPr lang="en-US"/>
              <a:t>' (Lauren from The Catherine Tate Show, see the link www.youtube.</a:t>
            </a:r>
            <a:br>
              <a:rPr lang="en-US"/>
            </a:br>
            <a:r>
              <a:rPr lang="en-US"/>
              <a:t>Power: It is important to judge how loudly to speak. Over-loud voices can be off-putting and communicate the idea that the person is brash, boisterous and unable to listen; very quiet voices can suggest that a person is easily manipulated, meek or unassertive, or that they do not know what they are doing. If you are presenting to a group and people have to strain to hear you, they are likely to become irritated or lose interest. Hence, volume and control are extremely important when communicating with someone with any form of sensory disability.</a:t>
            </a:r>
            <a:br>
              <a:rPr lang="en-US"/>
            </a:br>
            <a:r>
              <a:rPr lang="en-US"/>
              <a:t>something the listeners want to communicate to them. Self-awareness is key, as fast and slow speakers often do not </a:t>
            </a:r>
            <a:r>
              <a:rPr lang="en-US" err="1"/>
              <a:t>recognise</a:t>
            </a:r>
            <a:r>
              <a:rPr lang="en-US"/>
              <a:t> these tendencies. During a presentation it is important for the speaker to check how they are speaking, take pauses and reiterate as well as checking that the audience has heard and understood them.</a:t>
            </a:r>
            <a:br>
              <a:rPr lang="en-US"/>
            </a:br>
            <a:r>
              <a:rPr lang="en-US"/>
              <a:t>Pace/speed: Again, emotion can interfere with the ability to exert control in this area. If a person speaks too quickly or too slowly, they can easily lose their listeners and possibly miss out on </a:t>
            </a:r>
            <a:br>
              <a:rPr lang="en-US"/>
            </a:br>
            <a:r>
              <a:rPr lang="en-US"/>
              <a:t>Articulation: This relates to, for example, contracting words and sentences, such as '</a:t>
            </a:r>
            <a:r>
              <a:rPr lang="en-US" err="1"/>
              <a:t>dontcha</a:t>
            </a:r>
            <a:r>
              <a:rPr lang="en-US"/>
              <a:t>' and '</a:t>
            </a:r>
            <a:r>
              <a:rPr lang="en-US" err="1"/>
              <a:t>howya</a:t>
            </a:r>
            <a:r>
              <a:rPr lang="en-US"/>
              <a:t>'. While this is fine in everyday use, it is not acceptable in more formal speech</a:t>
            </a:r>
          </a:p>
          <a:p>
            <a:r>
              <a:rPr lang="en-US"/>
              <a:t>Emphasis: We stress certain words to encourage the listener to receive a specific part of the information, for example '</a:t>
            </a:r>
            <a:r>
              <a:rPr lang="en-US" err="1"/>
              <a:t>Don'tyou</a:t>
            </a:r>
            <a:r>
              <a:rPr lang="en-US"/>
              <a:t> ever do that again' or 'The train leaves from platform</a:t>
            </a:r>
            <a:br>
              <a:rPr lang="en-US"/>
            </a:br>
            <a:r>
              <a:rPr lang="en-US"/>
              <a:t>number.</a:t>
            </a:r>
          </a:p>
          <a:p>
            <a:r>
              <a:rPr lang="en-US"/>
              <a:t>Inflection is com/</a:t>
            </a:r>
            <a:r>
              <a:rPr lang="en-US" err="1"/>
              <a:t>watch?v</a:t>
            </a:r>
            <a:r>
              <a:rPr lang="en-US"/>
              <a:t>=ZjD_7bRYOral Communication Skills</a:t>
            </a:r>
          </a:p>
          <a:p>
            <a:endParaRPr lang="en-IE"/>
          </a:p>
        </p:txBody>
      </p:sp>
      <p:sp>
        <p:nvSpPr>
          <p:cNvPr id="4" name="Slide Number Placeholder 3"/>
          <p:cNvSpPr>
            <a:spLocks noGrp="1"/>
          </p:cNvSpPr>
          <p:nvPr>
            <p:ph type="sldNum" sz="quarter" idx="5"/>
          </p:nvPr>
        </p:nvSpPr>
        <p:spPr/>
        <p:txBody>
          <a:bodyPr/>
          <a:lstStyle/>
          <a:p>
            <a:fld id="{A25B3713-4220-4011-8E7E-27D5944960B8}" type="slidenum">
              <a:rPr lang="en-IE" smtClean="0"/>
              <a:t>44</a:t>
            </a:fld>
            <a:endParaRPr lang="en-IE"/>
          </a:p>
        </p:txBody>
      </p:sp>
    </p:spTree>
    <p:extLst>
      <p:ext uri="{BB962C8B-B14F-4D97-AF65-F5344CB8AC3E}">
        <p14:creationId xmlns:p14="http://schemas.microsoft.com/office/powerpoint/2010/main" val="92770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r>
              <a:rPr lang="en-US" b="0" i="0">
                <a:solidFill>
                  <a:srgbClr val="222222"/>
                </a:solidFill>
                <a:effectLst/>
                <a:latin typeface="Arial" panose="020B0604020202020204" pitchFamily="34" charset="0"/>
              </a:rPr>
              <a:t>Pitch and tone: Younger people have a naturally higher tone which deepens with age. The pitch and tone of a person's voice can communicate emotions such as whether they are sad, anxious, scared, happy or excited. Emotions can be communicated by a meek, low, slow voice or an accelerated, louder, gasping voice, which can run off into a pitch that is different from normal (a way of controlling this is to relax the muscles in the stomach, chest, shoulders and neck, and take controlled deep breaths with natural pauses in rhythm).</a:t>
            </a:r>
            <a:br>
              <a:rPr lang="en-US"/>
            </a:br>
            <a:r>
              <a:rPr lang="en-US" b="0" i="0">
                <a:solidFill>
                  <a:srgbClr val="222222"/>
                </a:solidFill>
                <a:effectLst/>
                <a:latin typeface="Arial" panose="020B0604020202020204" pitchFamily="34" charset="0"/>
              </a:rPr>
              <a:t>A monotonous tone is when the person does not change their tone or allow any emotion into their voice and delivery, which can be boring and unexciting to listen to. Inflection is the change of voice pitch depending on the message the person wants to convey. It can also add to the words being spoken by stressing particular words to communicate extra or implied meaning. This can enhance delivery and keep people interested; however, or 'how-</a:t>
            </a:r>
            <a:r>
              <a:rPr lang="en-US" b="0" i="0" err="1">
                <a:solidFill>
                  <a:srgbClr val="222222"/>
                </a:solidFill>
                <a:effectLst/>
                <a:latin typeface="Arial" panose="020B0604020202020204" pitchFamily="34" charset="0"/>
              </a:rPr>
              <a:t>ev</a:t>
            </a:r>
            <a:r>
              <a:rPr lang="en-US" b="0" i="0">
                <a:solidFill>
                  <a:srgbClr val="222222"/>
                </a:solidFill>
                <a:effectLst/>
                <a:latin typeface="Arial" panose="020B0604020202020204" pitchFamily="34" charset="0"/>
              </a:rPr>
              <a:t>-</a:t>
            </a:r>
            <a:r>
              <a:rPr lang="en-US" b="0" i="0" err="1">
                <a:solidFill>
                  <a:srgbClr val="222222"/>
                </a:solidFill>
                <a:effectLst/>
                <a:latin typeface="Arial" panose="020B0604020202020204" pitchFamily="34" charset="0"/>
              </a:rPr>
              <a:t>vaaaah</a:t>
            </a:r>
            <a:r>
              <a:rPr lang="en-US" b="0" i="0">
                <a:solidFill>
                  <a:srgbClr val="222222"/>
                </a:solidFill>
                <a:effectLst/>
                <a:latin typeface="Arial" panose="020B0604020202020204" pitchFamily="34" charset="0"/>
              </a:rPr>
              <a:t>' (Lauren from The Catherine Tate Show, see the link www.youtube.</a:t>
            </a:r>
            <a:br>
              <a:rPr lang="en-US"/>
            </a:br>
            <a:r>
              <a:rPr lang="en-US" b="0" i="0">
                <a:solidFill>
                  <a:srgbClr val="222222"/>
                </a:solidFill>
                <a:effectLst/>
                <a:latin typeface="Arial" panose="020B0604020202020204" pitchFamily="34" charset="0"/>
              </a:rPr>
              <a:t>Volume: It is important to judge how loudly to speak. Over-loud voices can be off-putting and communicate the idea that the person is brash, boisterous and unable to listen; very quiet voices can suggest that a person is easily manipulated, meek or unassertive, or that they do not know what they are doing. If you are presenting to a group and people have to strain to hear you, they are likely to become irritated or lose interest. Hence, volume and control are extremely important when communicating with someone with any form of sensory disability.</a:t>
            </a:r>
            <a:br>
              <a:rPr lang="en-US"/>
            </a:br>
            <a:r>
              <a:rPr lang="en-US" b="0" i="0">
                <a:solidFill>
                  <a:srgbClr val="222222"/>
                </a:solidFill>
                <a:effectLst/>
                <a:latin typeface="Arial" panose="020B0604020202020204" pitchFamily="34" charset="0"/>
              </a:rPr>
              <a:t>Emphasis: We stress certain words to encourage the listener to receive a specific part of the information, for example '</a:t>
            </a:r>
            <a:r>
              <a:rPr lang="en-US" b="0" i="0" err="1">
                <a:solidFill>
                  <a:srgbClr val="222222"/>
                </a:solidFill>
                <a:effectLst/>
                <a:latin typeface="Arial" panose="020B0604020202020204" pitchFamily="34" charset="0"/>
              </a:rPr>
              <a:t>Don'tyou</a:t>
            </a:r>
            <a:r>
              <a:rPr lang="en-US" b="0" i="0">
                <a:solidFill>
                  <a:srgbClr val="222222"/>
                </a:solidFill>
                <a:effectLst/>
                <a:latin typeface="Arial" panose="020B0604020202020204" pitchFamily="34" charset="0"/>
              </a:rPr>
              <a:t> ever do that again' or 'The train leaves from platform</a:t>
            </a:r>
            <a:br>
              <a:rPr lang="en-US"/>
            </a:br>
            <a:r>
              <a:rPr lang="en-US" b="0" i="0">
                <a:solidFill>
                  <a:srgbClr val="222222"/>
                </a:solidFill>
                <a:effectLst/>
                <a:latin typeface="Arial" panose="020B0604020202020204" pitchFamily="34" charset="0"/>
              </a:rPr>
              <a:t>number</a:t>
            </a:r>
            <a:br>
              <a:rPr lang="en-US"/>
            </a:br>
            <a:r>
              <a:rPr lang="en-US" b="0" i="0">
                <a:solidFill>
                  <a:srgbClr val="222222"/>
                </a:solidFill>
                <a:effectLst/>
                <a:latin typeface="Arial" panose="020B0604020202020204" pitchFamily="34" charset="0"/>
              </a:rPr>
              <a:t>Pace/speed: Again, emotion can interfere with the ability to exert control in this area. If a person speaks too quickly or too slowly, they can easily lose their listeners and possibly miss out on something the listeners want to communicate to them. Self-awareness is key, as fast and slow speakers often do not </a:t>
            </a:r>
            <a:r>
              <a:rPr lang="en-US" b="0" i="0" err="1">
                <a:solidFill>
                  <a:srgbClr val="222222"/>
                </a:solidFill>
                <a:effectLst/>
                <a:latin typeface="Arial" panose="020B0604020202020204" pitchFamily="34" charset="0"/>
              </a:rPr>
              <a:t>recognise</a:t>
            </a:r>
            <a:r>
              <a:rPr lang="en-US" b="0" i="0">
                <a:solidFill>
                  <a:srgbClr val="222222"/>
                </a:solidFill>
                <a:effectLst/>
                <a:latin typeface="Arial" panose="020B0604020202020204" pitchFamily="34" charset="0"/>
              </a:rPr>
              <a:t> these tendencies. During a presentation it is important for the speaker to check how they are speaking, take pauses and reiterate as well as checking that the audience has heard and understood them.</a:t>
            </a:r>
            <a:br>
              <a:rPr lang="en-US"/>
            </a:br>
            <a:r>
              <a:rPr lang="en-US" b="0" i="0">
                <a:solidFill>
                  <a:srgbClr val="222222"/>
                </a:solidFill>
                <a:effectLst/>
                <a:latin typeface="Arial" panose="020B0604020202020204" pitchFamily="34" charset="0"/>
              </a:rPr>
              <a:t>Articulation: This relates to, for example, contracting words and sentences, such as '</a:t>
            </a:r>
            <a:r>
              <a:rPr lang="en-US" b="0" i="0" err="1">
                <a:solidFill>
                  <a:srgbClr val="222222"/>
                </a:solidFill>
                <a:effectLst/>
                <a:latin typeface="Arial" panose="020B0604020202020204" pitchFamily="34" charset="0"/>
              </a:rPr>
              <a:t>dontcha</a:t>
            </a:r>
            <a:r>
              <a:rPr lang="en-US" b="0" i="0">
                <a:solidFill>
                  <a:srgbClr val="222222"/>
                </a:solidFill>
                <a:effectLst/>
                <a:latin typeface="Arial" panose="020B0604020202020204" pitchFamily="34" charset="0"/>
              </a:rPr>
              <a:t>' and '</a:t>
            </a:r>
            <a:r>
              <a:rPr lang="en-US" b="0" i="0" err="1">
                <a:solidFill>
                  <a:srgbClr val="222222"/>
                </a:solidFill>
                <a:effectLst/>
                <a:latin typeface="Arial" panose="020B0604020202020204" pitchFamily="34" charset="0"/>
              </a:rPr>
              <a:t>howya</a:t>
            </a:r>
            <a:r>
              <a:rPr lang="en-US" b="0" i="0">
                <a:solidFill>
                  <a:srgbClr val="222222"/>
                </a:solidFill>
                <a:effectLst/>
                <a:latin typeface="Arial" panose="020B0604020202020204" pitchFamily="34" charset="0"/>
              </a:rPr>
              <a:t>'. While this is fine in everyday use, it is not acceptable in more formal speech</a:t>
            </a:r>
          </a:p>
          <a:p>
            <a:endParaRPr lang="en-US" b="0" i="0">
              <a:solidFill>
                <a:srgbClr val="222222"/>
              </a:solidFill>
              <a:effectLst/>
              <a:latin typeface="Arial" panose="020B0604020202020204" pitchFamily="34" charset="0"/>
            </a:endParaRPr>
          </a:p>
          <a:p>
            <a:r>
              <a:rPr lang="en-US" b="0" i="0">
                <a:solidFill>
                  <a:srgbClr val="222222"/>
                </a:solidFill>
                <a:effectLst/>
                <a:latin typeface="Arial" panose="020B0604020202020204" pitchFamily="34" charset="0"/>
              </a:rPr>
              <a:t>A monotonous tone is when the person does not change their tone or allow any emotion into their voice and delivery, which can be boring and unexciting to listen to. Inflection is com/</a:t>
            </a:r>
            <a:r>
              <a:rPr lang="en-US" b="0" i="0" err="1">
                <a:solidFill>
                  <a:srgbClr val="222222"/>
                </a:solidFill>
                <a:effectLst/>
                <a:latin typeface="Arial" panose="020B0604020202020204" pitchFamily="34" charset="0"/>
              </a:rPr>
              <a:t>watch?v</a:t>
            </a:r>
            <a:r>
              <a:rPr lang="en-US" b="0" i="0">
                <a:solidFill>
                  <a:srgbClr val="222222"/>
                </a:solidFill>
                <a:effectLst/>
                <a:latin typeface="Arial" panose="020B0604020202020204" pitchFamily="34" charset="0"/>
              </a:rPr>
              <a:t>=ZjD_7bRYOral Communication Skills</a:t>
            </a:r>
            <a:endParaRPr lang="en-IE"/>
          </a:p>
        </p:txBody>
      </p:sp>
      <p:sp>
        <p:nvSpPr>
          <p:cNvPr id="4" name="Slide Number Placeholder 3"/>
          <p:cNvSpPr>
            <a:spLocks noGrp="1"/>
          </p:cNvSpPr>
          <p:nvPr>
            <p:ph type="sldNum" sz="quarter" idx="5"/>
          </p:nvPr>
        </p:nvSpPr>
        <p:spPr/>
        <p:txBody>
          <a:bodyPr/>
          <a:lstStyle/>
          <a:p>
            <a:fld id="{A25B3713-4220-4011-8E7E-27D5944960B8}" type="slidenum">
              <a:rPr lang="en-IE" smtClean="0"/>
              <a:t>45</a:t>
            </a:fld>
            <a:endParaRPr lang="en-IE"/>
          </a:p>
        </p:txBody>
      </p:sp>
    </p:spTree>
    <p:extLst>
      <p:ext uri="{BB962C8B-B14F-4D97-AF65-F5344CB8AC3E}">
        <p14:creationId xmlns:p14="http://schemas.microsoft.com/office/powerpoint/2010/main" val="4150212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Non-verbal and visual communication play a crucial role in both personal and work-related settings. Let’s explore how to use them effectively:</a:t>
            </a:r>
            <a:endParaRPr lang="en-IE" sz="1400" b="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IE" sz="1200" b="1">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Eye Contact</a:t>
            </a:r>
            <a:r>
              <a:rPr lang="en-IE" sz="120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 Maintain appropriate eye contact to convey interest and attentiveness. Too much or too little eye contact can send unintended messages.</a:t>
            </a:r>
            <a:endParaRPr lang="en-IE" sz="1400" b="0">
              <a:solidFill>
                <a:srgbClr val="111111"/>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IE" sz="1200" b="1">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Facial Expressions</a:t>
            </a:r>
            <a:r>
              <a:rPr lang="en-IE" sz="120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 Use smiles, raised eyebrows, or nods to show engagement and understanding. A warm smile can create a positive atmosphere.</a:t>
            </a:r>
            <a:endParaRPr lang="en-IE" sz="1400" b="0">
              <a:solidFill>
                <a:srgbClr val="111111"/>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IE" sz="1200" b="1">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Posture</a:t>
            </a:r>
            <a:r>
              <a:rPr lang="en-IE" sz="120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 Sit or stand with an open posture to signal openness and willingness to communicate. Avoid crossing arms, which may appear defensive.</a:t>
            </a:r>
            <a:endParaRPr lang="en-IE" sz="1400">
              <a:solidFill>
                <a:srgbClr val="111111"/>
              </a:solidFill>
              <a:effectLst/>
              <a:latin typeface="Calibri" panose="020F0502020204030204" pitchFamily="34" charset="0"/>
              <a:ea typeface="DengXian" panose="02010600030101010101" pitchFamily="2" charset="-122"/>
              <a:cs typeface="Times New Roman" panose="02020603050405020304" pitchFamily="18" charset="0"/>
            </a:endParaRPr>
          </a:p>
          <a:p>
            <a:r>
              <a:rPr lang="en-IE" sz="1200" b="1">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Gestures</a:t>
            </a:r>
            <a:r>
              <a:rPr lang="en-IE" sz="120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 Use hand gestures to emphasize points or express agreement. Be mindful of cultural differences in gesture meanings.</a:t>
            </a:r>
            <a:endParaRPr lang="en-IE"/>
          </a:p>
          <a:p>
            <a:pPr>
              <a:lnSpc>
                <a:spcPct val="107000"/>
              </a:lnSpc>
              <a:spcAft>
                <a:spcPts val="800"/>
              </a:spcAft>
            </a:pPr>
            <a:endParaRPr lang="en-IE"/>
          </a:p>
        </p:txBody>
      </p:sp>
      <p:sp>
        <p:nvSpPr>
          <p:cNvPr id="4" name="Slide Number Placeholder 3"/>
          <p:cNvSpPr>
            <a:spLocks noGrp="1"/>
          </p:cNvSpPr>
          <p:nvPr>
            <p:ph type="sldNum" sz="quarter" idx="5"/>
          </p:nvPr>
        </p:nvSpPr>
        <p:spPr/>
        <p:txBody>
          <a:bodyPr/>
          <a:lstStyle/>
          <a:p>
            <a:fld id="{A25B3713-4220-4011-8E7E-27D5944960B8}" type="slidenum">
              <a:rPr lang="en-IE" smtClean="0"/>
              <a:t>46</a:t>
            </a:fld>
            <a:endParaRPr lang="en-IE"/>
          </a:p>
        </p:txBody>
      </p:sp>
    </p:spTree>
    <p:extLst>
      <p:ext uri="{BB962C8B-B14F-4D97-AF65-F5344CB8AC3E}">
        <p14:creationId xmlns:p14="http://schemas.microsoft.com/office/powerpoint/2010/main" val="46916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A00D9D1-9A2B-4535-983A-5C2FB3C06DAA}" type="slidenum">
              <a:rPr lang="en-IE" smtClean="0"/>
              <a:t>50</a:t>
            </a:fld>
            <a:endParaRPr lang="en-IE"/>
          </a:p>
        </p:txBody>
      </p:sp>
    </p:spTree>
    <p:extLst>
      <p:ext uri="{BB962C8B-B14F-4D97-AF65-F5344CB8AC3E}">
        <p14:creationId xmlns:p14="http://schemas.microsoft.com/office/powerpoint/2010/main" val="272078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a:effectLst/>
                <a:latin typeface="Calibri" panose="020F0502020204030204" pitchFamily="34" charset="0"/>
                <a:ea typeface="DengXian" panose="02010600030101010101" pitchFamily="2" charset="-122"/>
              </a:rPr>
              <a:t>Types of Listening Required in Different Contexts</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Listening is as important if not more important than speaking, because without effective listening skills it is difficult to communicate with others. </a:t>
            </a:r>
          </a:p>
          <a:p>
            <a:r>
              <a:rPr lang="en-IE" sz="1800">
                <a:effectLst/>
                <a:latin typeface="Calibri" panose="020F0502020204030204" pitchFamily="34" charset="0"/>
                <a:ea typeface="DengXian" panose="02010600030101010101" pitchFamily="2" charset="-122"/>
              </a:rPr>
              <a:t>Listening is a key element essential for effective helping. Often people are concentrating on their own problems, thoughts and feelings rather than listening to others, </a:t>
            </a:r>
          </a:p>
          <a:p>
            <a:r>
              <a:rPr lang="en-IE" sz="1800">
                <a:effectLst/>
                <a:latin typeface="Calibri" panose="020F0502020204030204" pitchFamily="34" charset="0"/>
                <a:ea typeface="DengXian" panose="02010600030101010101" pitchFamily="2" charset="-122"/>
              </a:rPr>
              <a:t>As the Chinese proverb says, 'Listen with your eyes, listen with your ears, listen with your heart and give undivided attention. </a:t>
            </a:r>
          </a:p>
          <a:p>
            <a:endParaRPr lang="en-IE" sz="1800">
              <a:effectLst/>
              <a:latin typeface="Calibri" panose="020F0502020204030204" pitchFamily="34" charset="0"/>
              <a:ea typeface="DengXian" panose="02010600030101010101" pitchFamily="2" charset="-122"/>
            </a:endParaRPr>
          </a:p>
          <a:p>
            <a:r>
              <a:rPr lang="en-IE" sz="1800">
                <a:effectLst/>
                <a:latin typeface="Calibri" panose="020F0502020204030204" pitchFamily="34" charset="0"/>
                <a:ea typeface="DengXian" panose="02010600030101010101" pitchFamily="2" charset="-122"/>
              </a:rPr>
              <a:t>U6b8Le3-yEc&amp;feature=related</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 Everybody Loves Raymond uses active listening: www.</a:t>
            </a:r>
            <a:br>
              <a:rPr lang="en-IE" sz="1800">
                <a:effectLst/>
                <a:latin typeface="Calibri" panose="020F0502020204030204" pitchFamily="34" charset="0"/>
                <a:ea typeface="DengXian" panose="02010600030101010101" pitchFamily="2" charset="-122"/>
              </a:rPr>
            </a:br>
            <a:r>
              <a:rPr lang="en-IE" sz="1800" u="sng">
                <a:solidFill>
                  <a:srgbClr val="0000FF"/>
                </a:solidFill>
                <a:effectLst/>
                <a:latin typeface="Calibri" panose="020F0502020204030204" pitchFamily="34" charset="0"/>
                <a:ea typeface="DengXian" panose="02010600030101010101" pitchFamily="2" charset="-122"/>
                <a:hlinkClick r:id="rId3"/>
              </a:rPr>
              <a:t>youtube.com/</a:t>
            </a:r>
            <a:r>
              <a:rPr lang="en-IE" sz="1800" u="sng" err="1">
                <a:solidFill>
                  <a:srgbClr val="0000FF"/>
                </a:solidFill>
                <a:effectLst/>
                <a:latin typeface="Calibri" panose="020F0502020204030204" pitchFamily="34" charset="0"/>
                <a:ea typeface="DengXian" panose="02010600030101010101" pitchFamily="2" charset="-122"/>
                <a:hlinkClick r:id="rId3"/>
              </a:rPr>
              <a:t>watch?v</a:t>
            </a:r>
            <a:r>
              <a:rPr lang="en-IE" sz="1800" u="sng">
                <a:solidFill>
                  <a:srgbClr val="0000FF"/>
                </a:solidFill>
                <a:effectLst/>
                <a:latin typeface="Calibri" panose="020F0502020204030204" pitchFamily="34" charset="0"/>
                <a:ea typeface="DengXian" panose="02010600030101010101" pitchFamily="2" charset="-122"/>
                <a:hlinkClick r:id="rId3"/>
              </a:rPr>
              <a:t>=4VOubVB4CTU</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Demonstrate a range of listening behaviours appropriate to the context, such as eye contact, facial expression, encouragement and control of one's own responses.</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Discuss a variety of examples of times at work when you find it difficult to listen effectively.</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Watch the Managing Disclosure section of the Open Your Eyes to Elder Abuse in the Community video below as an example of good listening behaviours. Pay attention to how the community nurse communicates with Margaret and demonstrates effective and empathetic listening skills.</a:t>
            </a:r>
            <a:br>
              <a:rPr lang="en-IE" sz="1800">
                <a:effectLst/>
                <a:latin typeface="Calibri" panose="020F0502020204030204" pitchFamily="34" charset="0"/>
                <a:ea typeface="DengXian" panose="02010600030101010101" pitchFamily="2" charset="-122"/>
              </a:rPr>
            </a:br>
            <a:r>
              <a:rPr lang="en-IE" sz="1800">
                <a:effectLst/>
                <a:latin typeface="Calibri" panose="020F0502020204030204" pitchFamily="34" charset="0"/>
                <a:ea typeface="DengXian" panose="02010600030101010101" pitchFamily="2" charset="-122"/>
              </a:rPr>
              <a:t>• </a:t>
            </a:r>
            <a:r>
              <a:rPr lang="en-IE" sz="1800" u="sng">
                <a:solidFill>
                  <a:srgbClr val="0000FF"/>
                </a:solidFill>
                <a:effectLst/>
                <a:latin typeface="Calibri" panose="020F0502020204030204" pitchFamily="34" charset="0"/>
                <a:ea typeface="DengXian" panose="02010600030101010101" pitchFamily="2" charset="-122"/>
                <a:hlinkClick r:id="rId4"/>
              </a:rPr>
              <a:t>www.youtube.com/watch?v=PkdoeSXj5fo&amp;index=8&amp;list=</a:t>
            </a:r>
            <a:br>
              <a:rPr lang="en-IE" sz="1800">
                <a:effectLst/>
                <a:latin typeface="Calibri" panose="020F0502020204030204" pitchFamily="34" charset="0"/>
                <a:ea typeface="DengXian" panose="02010600030101010101" pitchFamily="2" charset="-122"/>
              </a:rPr>
            </a:br>
            <a:endParaRPr lang="en-IE"/>
          </a:p>
        </p:txBody>
      </p:sp>
      <p:sp>
        <p:nvSpPr>
          <p:cNvPr id="4" name="Slide Number Placeholder 3"/>
          <p:cNvSpPr>
            <a:spLocks noGrp="1"/>
          </p:cNvSpPr>
          <p:nvPr>
            <p:ph type="sldNum" sz="quarter" idx="5"/>
          </p:nvPr>
        </p:nvSpPr>
        <p:spPr/>
        <p:txBody>
          <a:bodyPr/>
          <a:lstStyle/>
          <a:p>
            <a:fld id="{92389246-8BE6-4489-B130-702D4D89C3FE}" type="slidenum">
              <a:rPr lang="en-IE" smtClean="0"/>
              <a:t>51</a:t>
            </a:fld>
            <a:endParaRPr lang="en-IE"/>
          </a:p>
        </p:txBody>
      </p:sp>
    </p:spTree>
    <p:extLst>
      <p:ext uri="{BB962C8B-B14F-4D97-AF65-F5344CB8AC3E}">
        <p14:creationId xmlns:p14="http://schemas.microsoft.com/office/powerpoint/2010/main" val="1364932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11111"/>
                </a:solidFill>
                <a:effectLst/>
                <a:latin typeface="-apple-system"/>
              </a:rPr>
              <a:t>Demonstrating effective listening skills, especially in a work environment where you’re working under general direction, is crucial. Here are some tips on how to do this:</a:t>
            </a:r>
          </a:p>
          <a:p>
            <a:pPr algn="l">
              <a:buFont typeface="+mj-lt"/>
              <a:buAutoNum type="arabicPeriod"/>
            </a:pPr>
            <a:r>
              <a:rPr lang="en-US" b="1" i="0">
                <a:solidFill>
                  <a:srgbClr val="111111"/>
                </a:solidFill>
                <a:effectLst/>
                <a:latin typeface="-apple-system"/>
              </a:rPr>
              <a:t>Making Eye Contact</a:t>
            </a:r>
            <a:r>
              <a:rPr lang="en-US" b="0" i="0">
                <a:solidFill>
                  <a:srgbClr val="111111"/>
                </a:solidFill>
                <a:effectLst/>
                <a:latin typeface="-apple-system"/>
              </a:rPr>
              <a:t>: Maintain appropriate eye contact with the person speaking. This shows that you’re focused and paying attention to what they’re saying.</a:t>
            </a:r>
          </a:p>
          <a:p>
            <a:pPr algn="l">
              <a:buFont typeface="+mj-lt"/>
              <a:buAutoNum type="arabicPeriod"/>
            </a:pPr>
            <a:r>
              <a:rPr lang="en-US" b="1" i="0">
                <a:solidFill>
                  <a:srgbClr val="111111"/>
                </a:solidFill>
                <a:effectLst/>
                <a:latin typeface="-apple-system"/>
              </a:rPr>
              <a:t>Receiving Information</a:t>
            </a:r>
            <a:r>
              <a:rPr lang="en-US" b="0" i="0">
                <a:solidFill>
                  <a:srgbClr val="111111"/>
                </a:solidFill>
                <a:effectLst/>
                <a:latin typeface="-apple-system"/>
              </a:rPr>
              <a:t>: Be open and receptive to the information being shared. Avoid interrupting the speaker and let them finish their thoughts before you respond.</a:t>
            </a:r>
          </a:p>
          <a:p>
            <a:pPr algn="l">
              <a:buFont typeface="+mj-lt"/>
              <a:buAutoNum type="arabicPeriod"/>
            </a:pPr>
            <a:r>
              <a:rPr lang="en-US" b="1" i="0">
                <a:solidFill>
                  <a:srgbClr val="111111"/>
                </a:solidFill>
                <a:effectLst/>
                <a:latin typeface="-apple-system"/>
              </a:rPr>
              <a:t>Interpreting Information</a:t>
            </a:r>
            <a:r>
              <a:rPr lang="en-US" b="0" i="0">
                <a:solidFill>
                  <a:srgbClr val="111111"/>
                </a:solidFill>
                <a:effectLst/>
                <a:latin typeface="-apple-system"/>
              </a:rPr>
              <a:t>: Try to understand the underlying message or intent behind the words. Pay attention to the speaker’s tone, body language, and other non-verbal cues.</a:t>
            </a:r>
          </a:p>
          <a:p>
            <a:pPr algn="l">
              <a:buFont typeface="+mj-lt"/>
              <a:buAutoNum type="arabicPeriod"/>
            </a:pPr>
            <a:r>
              <a:rPr lang="en-US" b="1" i="0">
                <a:solidFill>
                  <a:srgbClr val="111111"/>
                </a:solidFill>
                <a:effectLst/>
                <a:latin typeface="-apple-system"/>
              </a:rPr>
              <a:t>Control of Personal Response</a:t>
            </a:r>
            <a:r>
              <a:rPr lang="en-US" b="0" i="0">
                <a:solidFill>
                  <a:srgbClr val="111111"/>
                </a:solidFill>
                <a:effectLst/>
                <a:latin typeface="-apple-system"/>
              </a:rPr>
              <a:t>: Keep your emotions in check and avoid reacting impulsively to what’s being said. Take a moment to process the information before responding.</a:t>
            </a:r>
          </a:p>
          <a:p>
            <a:pPr algn="l">
              <a:buFont typeface="+mj-lt"/>
              <a:buAutoNum type="arabicPeriod"/>
            </a:pPr>
            <a:r>
              <a:rPr lang="en-US" b="1" i="0">
                <a:solidFill>
                  <a:srgbClr val="111111"/>
                </a:solidFill>
                <a:effectLst/>
                <a:latin typeface="-apple-system"/>
              </a:rPr>
              <a:t>Active Listening</a:t>
            </a:r>
            <a:r>
              <a:rPr lang="en-US" b="0" i="0">
                <a:solidFill>
                  <a:srgbClr val="111111"/>
                </a:solidFill>
                <a:effectLst/>
                <a:latin typeface="-apple-system"/>
              </a:rPr>
              <a:t>: Show that you’re engaged in the conversation by nodding, using affirmative words, and paraphrasing or summarizing what the speaker said to confirm your understanding.</a:t>
            </a:r>
          </a:p>
          <a:p>
            <a:pPr algn="l">
              <a:buFont typeface="+mj-lt"/>
              <a:buAutoNum type="arabicPeriod"/>
            </a:pPr>
            <a:r>
              <a:rPr lang="en-US" b="1" i="0">
                <a:solidFill>
                  <a:srgbClr val="111111"/>
                </a:solidFill>
                <a:effectLst/>
                <a:latin typeface="-apple-system"/>
              </a:rPr>
              <a:t>Asking Clarifying Questions</a:t>
            </a:r>
            <a:r>
              <a:rPr lang="en-US" b="0" i="0">
                <a:solidFill>
                  <a:srgbClr val="111111"/>
                </a:solidFill>
                <a:effectLst/>
                <a:latin typeface="-apple-system"/>
              </a:rPr>
              <a:t>: If something is unclear, don’t hesitate to ask for clarification. This shows that you’re actively trying to understand the information.</a:t>
            </a:r>
          </a:p>
          <a:p>
            <a:pPr algn="l">
              <a:buFont typeface="+mj-lt"/>
              <a:buAutoNum type="arabicPeriod"/>
            </a:pPr>
            <a:r>
              <a:rPr lang="en-US" b="1" i="0">
                <a:solidFill>
                  <a:srgbClr val="111111"/>
                </a:solidFill>
                <a:effectLst/>
                <a:latin typeface="-apple-system"/>
              </a:rPr>
              <a:t>Providing Feedback</a:t>
            </a:r>
            <a:r>
              <a:rPr lang="en-US" b="0" i="0">
                <a:solidFill>
                  <a:srgbClr val="111111"/>
                </a:solidFill>
                <a:effectLst/>
                <a:latin typeface="-apple-system"/>
              </a:rPr>
              <a:t>: Provide constructive feedback when appropriate. This can help the speaker know that you’ve understood their point and are considering it.</a:t>
            </a:r>
          </a:p>
          <a:p>
            <a:pPr algn="l">
              <a:buFont typeface="+mj-lt"/>
              <a:buAutoNum type="arabicPeriod"/>
            </a:pPr>
            <a:r>
              <a:rPr lang="en-US" b="1" i="0">
                <a:solidFill>
                  <a:srgbClr val="111111"/>
                </a:solidFill>
                <a:effectLst/>
                <a:latin typeface="-apple-system"/>
              </a:rPr>
              <a:t>Respecting Different Perspectives</a:t>
            </a:r>
            <a:r>
              <a:rPr lang="en-US" b="0" i="0">
                <a:solidFill>
                  <a:srgbClr val="111111"/>
                </a:solidFill>
                <a:effectLst/>
                <a:latin typeface="-apple-system"/>
              </a:rPr>
              <a:t>: Understand that people may have different perspectives. Respect these differences and try to understand their point of view.</a:t>
            </a:r>
          </a:p>
          <a:p>
            <a:pPr algn="l"/>
            <a:r>
              <a:rPr lang="en-US" b="0" i="0">
                <a:solidFill>
                  <a:srgbClr val="111111"/>
                </a:solidFill>
                <a:effectLst/>
                <a:latin typeface="-apple-system"/>
              </a:rPr>
              <a:t>Remember, effective listening is about more than just hearing the words that are being said. It’s about understanding the complete message being communicated and responding in a thoughtful and respectful manner. Good luck!</a:t>
            </a:r>
          </a:p>
          <a:p>
            <a:endParaRPr lang="en-IE"/>
          </a:p>
        </p:txBody>
      </p:sp>
      <p:sp>
        <p:nvSpPr>
          <p:cNvPr id="4" name="Slide Number Placeholder 3"/>
          <p:cNvSpPr>
            <a:spLocks noGrp="1"/>
          </p:cNvSpPr>
          <p:nvPr>
            <p:ph type="sldNum" sz="quarter" idx="5"/>
          </p:nvPr>
        </p:nvSpPr>
        <p:spPr/>
        <p:txBody>
          <a:bodyPr/>
          <a:lstStyle/>
          <a:p>
            <a:fld id="{A25B3713-4220-4011-8E7E-27D5944960B8}" type="slidenum">
              <a:rPr lang="en-IE" smtClean="0"/>
              <a:t>52</a:t>
            </a:fld>
            <a:endParaRPr lang="en-IE"/>
          </a:p>
        </p:txBody>
      </p:sp>
    </p:spTree>
    <p:extLst>
      <p:ext uri="{BB962C8B-B14F-4D97-AF65-F5344CB8AC3E}">
        <p14:creationId xmlns:p14="http://schemas.microsoft.com/office/powerpoint/2010/main" val="2246563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Outline what is meant by active listening</a:t>
            </a:r>
            <a:endParaRPr lang="en-IE"/>
          </a:p>
        </p:txBody>
      </p:sp>
      <p:sp>
        <p:nvSpPr>
          <p:cNvPr id="4" name="Slide Number Placeholder 3"/>
          <p:cNvSpPr>
            <a:spLocks noGrp="1"/>
          </p:cNvSpPr>
          <p:nvPr>
            <p:ph type="sldNum" sz="quarter" idx="5"/>
          </p:nvPr>
        </p:nvSpPr>
        <p:spPr/>
        <p:txBody>
          <a:bodyPr/>
          <a:lstStyle/>
          <a:p>
            <a:fld id="{E1D879F3-613E-40CD-AD45-5758F164E13F}" type="slidenum">
              <a:rPr lang="en-IE" smtClean="0"/>
              <a:t>53</a:t>
            </a:fld>
            <a:endParaRPr lang="en-IE"/>
          </a:p>
        </p:txBody>
      </p:sp>
    </p:spTree>
    <p:extLst>
      <p:ext uri="{BB962C8B-B14F-4D97-AF65-F5344CB8AC3E}">
        <p14:creationId xmlns:p14="http://schemas.microsoft.com/office/powerpoint/2010/main" val="413866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AAEA3-47D5-4A01-81BB-BFD221A497B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79AB7A1-EE4E-44AC-8661-2E67A7E797B9}"/>
              </a:ext>
            </a:extLst>
          </p:cNvPr>
          <p:cNvSpPr txBox="1">
            <a:spLocks noGrp="1"/>
          </p:cNvSpPr>
          <p:nvPr>
            <p:ph type="body" sz="quarter" idx="1"/>
          </p:nvPr>
        </p:nvSpPr>
        <p:spPr/>
        <p:txBody>
          <a:bodyPr/>
          <a:lstStyle/>
          <a:p>
            <a:pPr lvl="0"/>
            <a:r>
              <a:rPr lang="en-GB" b="1">
                <a:latin typeface="Times New Roman" pitchFamily="18"/>
              </a:rPr>
              <a:t>Safety, Health &amp; Welfare at Work 2005</a:t>
            </a:r>
          </a:p>
          <a:p>
            <a:pPr lvl="0"/>
            <a:endParaRPr lang="en-GB" b="1">
              <a:latin typeface="Times New Roman" pitchFamily="18"/>
            </a:endParaRPr>
          </a:p>
          <a:p>
            <a:pPr lvl="0"/>
            <a:r>
              <a:rPr lang="en-GB">
                <a:latin typeface="Times New Roman" pitchFamily="18"/>
              </a:rPr>
              <a:t>Explain that this is the main piece of legislation governing Health &amp; Safety in the workplace. It sets out in broad terms the responsibilities of different groups towards health &amp; Safety.</a:t>
            </a:r>
          </a:p>
          <a:p>
            <a:pPr lvl="0"/>
            <a:endParaRPr lang="en-GB">
              <a:latin typeface="Times New Roman" pitchFamily="18"/>
            </a:endParaRPr>
          </a:p>
          <a:p>
            <a:pPr lvl="0"/>
            <a:r>
              <a:rPr lang="en-GB" b="1">
                <a:latin typeface="Times New Roman" pitchFamily="18"/>
              </a:rPr>
              <a:t>Duty of the employer</a:t>
            </a:r>
          </a:p>
          <a:p>
            <a:pPr lvl="0"/>
            <a:endParaRPr lang="en-GB">
              <a:latin typeface="Times New Roman" pitchFamily="18"/>
            </a:endParaRPr>
          </a:p>
          <a:p>
            <a:pPr lvl="0"/>
            <a:r>
              <a:rPr lang="en-GB">
                <a:latin typeface="Times New Roman" pitchFamily="18"/>
              </a:rPr>
              <a:t>First go through each duty of the employer and ask/ explain what they mean and their relevance to manual handling</a:t>
            </a:r>
          </a:p>
          <a:p>
            <a:pPr lvl="0"/>
            <a:endParaRPr lang="en-GB">
              <a:latin typeface="Times New Roman" pitchFamily="18"/>
            </a:endParaRPr>
          </a:p>
          <a:p>
            <a:pPr lvl="0"/>
            <a:endParaRPr lang="en-GB">
              <a:latin typeface="Times New Roman" pitchFamily="18"/>
            </a:endParaRPr>
          </a:p>
          <a:p>
            <a:pPr lvl="0"/>
            <a:r>
              <a:rPr lang="en-GB" b="1">
                <a:latin typeface="Times New Roman" pitchFamily="18"/>
              </a:rPr>
              <a:t>Duties of employees</a:t>
            </a:r>
          </a:p>
          <a:p>
            <a:pPr lvl="0"/>
            <a:endParaRPr lang="en-GB">
              <a:latin typeface="Times New Roman" pitchFamily="18"/>
            </a:endParaRPr>
          </a:p>
          <a:p>
            <a:pPr lvl="0"/>
            <a:r>
              <a:rPr lang="en-GB">
                <a:latin typeface="Times New Roman" pitchFamily="18"/>
              </a:rPr>
              <a:t>Ask them to tell which corresponding duties do employees have (you can prompt them.. So the employer must provide you with PPE, what must you do etc?:</a:t>
            </a:r>
          </a:p>
          <a:p>
            <a:pPr lvl="0"/>
            <a:endParaRPr lang="en-GB">
              <a:latin typeface="Times New Roman" pitchFamily="18"/>
            </a:endParaRPr>
          </a:p>
          <a:p>
            <a:pPr lvl="0"/>
            <a:endParaRPr lang="en-GB">
              <a:latin typeface="Times New Roman" pitchFamily="18"/>
            </a:endParaRPr>
          </a:p>
        </p:txBody>
      </p:sp>
      <p:sp>
        <p:nvSpPr>
          <p:cNvPr id="4" name="Slide Number Placeholder 3">
            <a:extLst>
              <a:ext uri="{FF2B5EF4-FFF2-40B4-BE49-F238E27FC236}">
                <a16:creationId xmlns:a16="http://schemas.microsoft.com/office/drawing/2014/main" id="{6579C478-C7D4-4503-9923-F0600576390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62021"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24C2487-243E-402D-9E87-FBDEA0B324C6}" type="slidenum">
              <a:t>16</a:t>
            </a:fld>
            <a:endParaRPr lang="en-GB" sz="1300" b="0" i="0" u="none" strike="noStrike" kern="1200" cap="none" spc="0" baseline="0">
              <a:solidFill>
                <a:srgbClr val="000000"/>
              </a:solidFill>
              <a:uFillTx/>
              <a:latin typeface="Times New Roman" pitchFamily="1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the Managing Disclosure section of the Open Your Eyes to Elder Abuse in the Community video below as an example of good listening </a:t>
            </a:r>
            <a:r>
              <a:rPr lang="en-US" err="1"/>
              <a:t>behaviours</a:t>
            </a:r>
            <a:r>
              <a:rPr lang="en-US"/>
              <a:t>. Pay attention to how the community nurse communicates with Margaret and demonstrates effective and empathetic listening skills.</a:t>
            </a:r>
            <a:endParaRPr lang="en-IE"/>
          </a:p>
        </p:txBody>
      </p:sp>
      <p:sp>
        <p:nvSpPr>
          <p:cNvPr id="4" name="Slide Number Placeholder 3"/>
          <p:cNvSpPr>
            <a:spLocks noGrp="1"/>
          </p:cNvSpPr>
          <p:nvPr>
            <p:ph type="sldNum" sz="quarter" idx="5"/>
          </p:nvPr>
        </p:nvSpPr>
        <p:spPr/>
        <p:txBody>
          <a:bodyPr/>
          <a:lstStyle/>
          <a:p>
            <a:fld id="{92389246-8BE6-4489-B130-702D4D89C3FE}" type="slidenum">
              <a:rPr lang="en-IE" smtClean="0"/>
              <a:t>55</a:t>
            </a:fld>
            <a:endParaRPr lang="en-IE"/>
          </a:p>
        </p:txBody>
      </p:sp>
    </p:spTree>
    <p:extLst>
      <p:ext uri="{BB962C8B-B14F-4D97-AF65-F5344CB8AC3E}">
        <p14:creationId xmlns:p14="http://schemas.microsoft.com/office/powerpoint/2010/main" val="2819835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Deescalating aggressive situations, whether on the phone or face-to-face, requires a calm demeanor, active listening, and effective communication. Here are some steps you can take:</a:t>
            </a:r>
          </a:p>
          <a:p>
            <a:r>
              <a:rPr lang="en-US"/>
              <a:t>Stay Calm: Maintain your composure and try to stay as calm as possible. Your calmness can help to defuse the situation.</a:t>
            </a:r>
          </a:p>
          <a:p>
            <a:r>
              <a:rPr lang="en-US"/>
              <a:t>Active Listening: Show that you are listening and understanding their concerns. Use phrases like “I understand that you’re upset because…”.</a:t>
            </a:r>
          </a:p>
          <a:p>
            <a:r>
              <a:rPr lang="en-US"/>
              <a:t>Empathize: Try to understand the other person’s point of view and validate their feelings. You might say, “I can see why you would be upset about that.”</a:t>
            </a:r>
          </a:p>
          <a:p>
            <a:r>
              <a:rPr lang="en-US"/>
              <a:t>Avoid Argument: Do not argue or try to prove the other person wrong. This can escalate the situation further.</a:t>
            </a:r>
          </a:p>
          <a:p>
            <a:r>
              <a:rPr lang="en-US"/>
              <a:t>Offer Solutions: If possible, offer solutions to their problem or concern. This shows that you are willing to help and resolve the issue.</a:t>
            </a:r>
          </a:p>
          <a:p>
            <a:r>
              <a:rPr lang="en-US"/>
              <a:t>Use a Soft Tone: Speak in a soft, low tone. This can have a calming effect and can prevent the situation from escalating.</a:t>
            </a:r>
          </a:p>
          <a:p>
            <a:r>
              <a:rPr lang="en-US"/>
              <a:t>Take a Break: If the situation continues to escalate, suggest taking a break and returning to the conversation when everyone has had a chance to calm down.</a:t>
            </a:r>
          </a:p>
          <a:p>
            <a:endParaRPr lang="en-IE"/>
          </a:p>
        </p:txBody>
      </p:sp>
      <p:sp>
        <p:nvSpPr>
          <p:cNvPr id="4" name="Slide Number Placeholder 3"/>
          <p:cNvSpPr>
            <a:spLocks noGrp="1"/>
          </p:cNvSpPr>
          <p:nvPr>
            <p:ph type="sldNum" sz="quarter" idx="5"/>
          </p:nvPr>
        </p:nvSpPr>
        <p:spPr/>
        <p:txBody>
          <a:bodyPr/>
          <a:lstStyle/>
          <a:p>
            <a:fld id="{EA00D9D1-9A2B-4535-983A-5C2FB3C06DAA}" type="slidenum">
              <a:rPr lang="en-IE" smtClean="0"/>
              <a:t>57</a:t>
            </a:fld>
            <a:endParaRPr lang="en-IE"/>
          </a:p>
        </p:txBody>
      </p:sp>
    </p:spTree>
    <p:extLst>
      <p:ext uri="{BB962C8B-B14F-4D97-AF65-F5344CB8AC3E}">
        <p14:creationId xmlns:p14="http://schemas.microsoft.com/office/powerpoint/2010/main" val="3112525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Position</a:t>
            </a:r>
            <a:r>
              <a:rPr lang="en-US"/>
              <a:t>: Avoid blocking their exit or causing them to feel trapped or threatened</a:t>
            </a:r>
          </a:p>
          <a:p>
            <a:pPr lvl="0"/>
            <a:r>
              <a:rPr lang="en-US" b="1"/>
              <a:t>Attitude</a:t>
            </a:r>
            <a:r>
              <a:rPr lang="en-US"/>
              <a:t>. Positive and Supportive</a:t>
            </a:r>
          </a:p>
          <a:p>
            <a:pPr lvl="0"/>
            <a:r>
              <a:rPr lang="en-US" b="1"/>
              <a:t>Look &amp; Listen</a:t>
            </a:r>
            <a:r>
              <a:rPr lang="en-US"/>
              <a:t>: Appropriate eye contact and active/empathic listening</a:t>
            </a:r>
          </a:p>
          <a:p>
            <a:pPr lvl="0"/>
            <a:r>
              <a:rPr lang="en-US" b="1"/>
              <a:t>Make Space: </a:t>
            </a:r>
            <a:r>
              <a:rPr lang="en-US"/>
              <a:t>Maintain a safe distance</a:t>
            </a:r>
          </a:p>
          <a:p>
            <a:pPr lvl="0"/>
            <a:r>
              <a:rPr lang="en-US" b="1"/>
              <a:t>Stance: </a:t>
            </a:r>
            <a:r>
              <a:rPr lang="en-US"/>
              <a:t>Relaxed and non-threatening posture, Side-on, Hands above naval, Natural movements</a:t>
            </a:r>
          </a:p>
          <a:p>
            <a:pPr lvl="0"/>
            <a:endParaRPr lang="en-US"/>
          </a:p>
          <a:p>
            <a:r>
              <a:rPr lang="en-US"/>
              <a:t>Remember, it’s important to ensure your own safety. If the situation becomes threatening or violent, seek help immediately. It’s always okay to remove yourself from a situation if you feel unsafe.</a:t>
            </a:r>
            <a:endParaRPr lang="en-IE"/>
          </a:p>
        </p:txBody>
      </p:sp>
      <p:sp>
        <p:nvSpPr>
          <p:cNvPr id="4" name="Slide Number Placeholder 3"/>
          <p:cNvSpPr>
            <a:spLocks noGrp="1"/>
          </p:cNvSpPr>
          <p:nvPr>
            <p:ph type="sldNum" sz="quarter" idx="5"/>
          </p:nvPr>
        </p:nvSpPr>
        <p:spPr/>
        <p:txBody>
          <a:bodyPr/>
          <a:lstStyle/>
          <a:p>
            <a:fld id="{EA00D9D1-9A2B-4535-983A-5C2FB3C06DAA}" type="slidenum">
              <a:rPr lang="en-IE" smtClean="0"/>
              <a:t>58</a:t>
            </a:fld>
            <a:endParaRPr lang="en-IE"/>
          </a:p>
        </p:txBody>
      </p:sp>
    </p:spTree>
    <p:extLst>
      <p:ext uri="{BB962C8B-B14F-4D97-AF65-F5344CB8AC3E}">
        <p14:creationId xmlns:p14="http://schemas.microsoft.com/office/powerpoint/2010/main" val="1527947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EA00D9D1-9A2B-4535-983A-5C2FB3C06DAA}" type="slidenum">
              <a:rPr lang="en-IE" smtClean="0"/>
              <a:t>68</a:t>
            </a:fld>
            <a:endParaRPr lang="en-IE"/>
          </a:p>
        </p:txBody>
      </p:sp>
    </p:spTree>
    <p:extLst>
      <p:ext uri="{BB962C8B-B14F-4D97-AF65-F5344CB8AC3E}">
        <p14:creationId xmlns:p14="http://schemas.microsoft.com/office/powerpoint/2010/main" val="1185380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377CF1E-3CDE-467B-B432-CEEA7C19B6B7}" type="slidenum">
              <a:rPr lang="en-IE" smtClean="0"/>
              <a:t>70</a:t>
            </a:fld>
            <a:endParaRPr lang="en-IE"/>
          </a:p>
        </p:txBody>
      </p:sp>
    </p:spTree>
    <p:extLst>
      <p:ext uri="{BB962C8B-B14F-4D97-AF65-F5344CB8AC3E}">
        <p14:creationId xmlns:p14="http://schemas.microsoft.com/office/powerpoint/2010/main" val="1997283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Code of Practice on the Use of Physical Restraint in Approved </a:t>
            </a:r>
            <a:r>
              <a:rPr lang="en-US" err="1"/>
              <a:t>Centres</a:t>
            </a:r>
            <a:r>
              <a:rPr lang="en-US"/>
              <a:t> 2009</a:t>
            </a:r>
            <a:endParaRPr lang="en-IE"/>
          </a:p>
        </p:txBody>
      </p:sp>
      <p:sp>
        <p:nvSpPr>
          <p:cNvPr id="4" name="Slide Number Placeholder 3"/>
          <p:cNvSpPr>
            <a:spLocks noGrp="1"/>
          </p:cNvSpPr>
          <p:nvPr>
            <p:ph type="sldNum" sz="quarter" idx="5"/>
          </p:nvPr>
        </p:nvSpPr>
        <p:spPr/>
        <p:txBody>
          <a:bodyPr/>
          <a:lstStyle/>
          <a:p>
            <a:fld id="{F377CF1E-3CDE-467B-B432-CEEA7C19B6B7}" type="slidenum">
              <a:rPr lang="en-IE" smtClean="0"/>
              <a:t>72</a:t>
            </a:fld>
            <a:endParaRPr lang="en-IE"/>
          </a:p>
        </p:txBody>
      </p:sp>
    </p:spTree>
    <p:extLst>
      <p:ext uri="{BB962C8B-B14F-4D97-AF65-F5344CB8AC3E}">
        <p14:creationId xmlns:p14="http://schemas.microsoft.com/office/powerpoint/2010/main" val="128306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a:solidFill>
                  <a:srgbClr val="1F1D21"/>
                </a:solidFill>
              </a:rPr>
              <a:t>Linking Services and Safety HSE 2008 </a:t>
            </a:r>
            <a:r>
              <a:rPr lang="en-US" sz="1200" b="1" i="0" u="none" strike="noStrike" baseline="0" err="1">
                <a:solidFill>
                  <a:srgbClr val="1F1D21"/>
                </a:solidFill>
              </a:rPr>
              <a:t>pg</a:t>
            </a:r>
            <a:r>
              <a:rPr lang="en-US" sz="1200" b="1" i="0" u="none" strike="noStrike" baseline="0">
                <a:solidFill>
                  <a:srgbClr val="1F1D21"/>
                </a:solidFill>
              </a:rPr>
              <a:t> 14 &amp; 52</a:t>
            </a:r>
            <a:endParaRPr lang="en-IE"/>
          </a:p>
        </p:txBody>
      </p:sp>
      <p:sp>
        <p:nvSpPr>
          <p:cNvPr id="4" name="Slide Number Placeholder 3"/>
          <p:cNvSpPr>
            <a:spLocks noGrp="1"/>
          </p:cNvSpPr>
          <p:nvPr>
            <p:ph type="sldNum" sz="quarter" idx="5"/>
          </p:nvPr>
        </p:nvSpPr>
        <p:spPr/>
        <p:txBody>
          <a:bodyPr/>
          <a:lstStyle/>
          <a:p>
            <a:fld id="{F377CF1E-3CDE-467B-B432-CEEA7C19B6B7}" type="slidenum">
              <a:rPr lang="en-IE" smtClean="0"/>
              <a:t>73</a:t>
            </a:fld>
            <a:endParaRPr lang="en-IE"/>
          </a:p>
        </p:txBody>
      </p:sp>
    </p:spTree>
    <p:extLst>
      <p:ext uri="{BB962C8B-B14F-4D97-AF65-F5344CB8AC3E}">
        <p14:creationId xmlns:p14="http://schemas.microsoft.com/office/powerpoint/2010/main" val="73335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lvl="0"/>
            <a:fld id="{F60AA0B5-6883-405F-B8DF-821F110C4E99}" type="slidenum">
              <a:rPr lang="en-IE" smtClean="0"/>
              <a:t>17</a:t>
            </a:fld>
            <a:endParaRPr lang="en-IE"/>
          </a:p>
        </p:txBody>
      </p:sp>
    </p:spTree>
    <p:extLst>
      <p:ext uri="{BB962C8B-B14F-4D97-AF65-F5344CB8AC3E}">
        <p14:creationId xmlns:p14="http://schemas.microsoft.com/office/powerpoint/2010/main" val="1535339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FCDD7-164E-4895-A282-89C2F59BE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C02A-0E7E-4FB4-92FB-F653C2EA3947}"/>
              </a:ext>
            </a:extLst>
          </p:cNvPr>
          <p:cNvSpPr txBox="1">
            <a:spLocks noGrp="1"/>
          </p:cNvSpPr>
          <p:nvPr>
            <p:ph type="body" sz="quarter" idx="1"/>
          </p:nvPr>
        </p:nvSpPr>
        <p:spPr/>
        <p:txBody>
          <a:bodyPr/>
          <a:lstStyle/>
          <a:p>
            <a:pPr lvl="0"/>
            <a:r>
              <a:rPr lang="en-IE">
                <a:latin typeface="Times New Roman" pitchFamily="18"/>
              </a:rPr>
              <a:t>The aim of this module is to provide the learners with the skills to be able to identify risks associated with manual handling tasks</a:t>
            </a:r>
          </a:p>
        </p:txBody>
      </p:sp>
      <p:sp>
        <p:nvSpPr>
          <p:cNvPr id="4" name="Slide Number Placeholder 3">
            <a:extLst>
              <a:ext uri="{FF2B5EF4-FFF2-40B4-BE49-F238E27FC236}">
                <a16:creationId xmlns:a16="http://schemas.microsoft.com/office/drawing/2014/main" id="{EBD41868-FC16-41F5-83B0-135DFCEF1E2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62021"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864C169-874B-411C-8F9D-AF6F8006AD31}" type="slidenum">
              <a:t>21</a:t>
            </a:fld>
            <a:endParaRPr lang="en-GB" sz="1300" b="0" i="0" u="none" strike="noStrike" kern="1200" cap="none" spc="0" baseline="0">
              <a:solidFill>
                <a:srgbClr val="000000"/>
              </a:solidFill>
              <a:uFillTx/>
              <a:latin typeface="Times New Roman" pitchFamily="1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2A98E6A-696B-4B10-8F7E-2E413315823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62021"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61685E-2B55-4819-9DCB-1D0987ED9E2F}" type="slidenum">
              <a:t>22</a:t>
            </a:fld>
            <a:endParaRPr lang="en-GB" sz="1300" b="0" i="0" u="none" strike="noStrike" kern="1200" cap="none" spc="0" baseline="0">
              <a:solidFill>
                <a:srgbClr val="000000"/>
              </a:solidFill>
              <a:uFillTx/>
              <a:latin typeface="Times New Roman" pitchFamily="18"/>
            </a:endParaRPr>
          </a:p>
        </p:txBody>
      </p:sp>
      <p:sp>
        <p:nvSpPr>
          <p:cNvPr id="3" name="Slide Image Placeholder 2">
            <a:extLst>
              <a:ext uri="{FF2B5EF4-FFF2-40B4-BE49-F238E27FC236}">
                <a16:creationId xmlns:a16="http://schemas.microsoft.com/office/drawing/2014/main" id="{701B12DC-57AA-441C-8ECB-E20A76C57835}"/>
              </a:ext>
            </a:extLst>
          </p:cNvPr>
          <p:cNvSpPr>
            <a:spLocks noGrp="1" noRot="1" noChangeAspect="1"/>
          </p:cNvSpPr>
          <p:nvPr>
            <p:ph type="sldImg"/>
          </p:nvPr>
        </p:nvSpPr>
        <p:spPr>
          <a:xfrm>
            <a:off x="101600" y="750888"/>
            <a:ext cx="6662738" cy="3748087"/>
          </a:xfrm>
          <a:solidFill>
            <a:srgbClr val="FFFFFF"/>
          </a:solidFill>
        </p:spPr>
      </p:sp>
      <p:sp>
        <p:nvSpPr>
          <p:cNvPr id="4" name="Rectangle 3">
            <a:extLst>
              <a:ext uri="{FF2B5EF4-FFF2-40B4-BE49-F238E27FC236}">
                <a16:creationId xmlns:a16="http://schemas.microsoft.com/office/drawing/2014/main" id="{A8BB19B6-8F59-40AF-910F-47E2F4C974B4}"/>
              </a:ext>
            </a:extLst>
          </p:cNvPr>
          <p:cNvSpPr txBox="1">
            <a:spLocks noGrp="1"/>
          </p:cNvSpPr>
          <p:nvPr>
            <p:ph type="body" sz="quarter" idx="1"/>
          </p:nvPr>
        </p:nvSpPr>
        <p:spPr>
          <a:xfrm>
            <a:off x="915460" y="4748689"/>
            <a:ext cx="5035024" cy="4498345"/>
          </a:xfrm>
          <a:solidFill>
            <a:srgbClr val="FFFFFF"/>
          </a:solidFill>
          <a:ln w="9528">
            <a:solidFill>
              <a:srgbClr val="000000"/>
            </a:solidFill>
            <a:prstDash val="solid"/>
          </a:ln>
        </p:spPr>
        <p:txBody>
          <a:bodyPr lIns="92765" tIns="46387" rIns="92765" bIns="46387"/>
          <a:lstStyle/>
          <a:p>
            <a:pPr lvl="0"/>
            <a:r>
              <a:rPr lang="en-GB">
                <a:latin typeface="Times New Roman" pitchFamily="18"/>
              </a:rPr>
              <a:t>Ask what is risk assessment?</a:t>
            </a:r>
          </a:p>
          <a:p>
            <a:pPr lvl="0"/>
            <a:endParaRPr lang="en-GB">
              <a:latin typeface="Times New Roman" pitchFamily="18"/>
            </a:endParaRPr>
          </a:p>
          <a:p>
            <a:pPr lvl="0"/>
            <a:r>
              <a:rPr lang="en-GB">
                <a:latin typeface="Times New Roman" pitchFamily="18"/>
              </a:rPr>
              <a:t>You can ask them what risk assessments do they carry out on a daily basis. Examples could include crossing the road!</a:t>
            </a:r>
          </a:p>
          <a:p>
            <a:pPr lvl="0"/>
            <a:endParaRPr lang="en-GB">
              <a:latin typeface="Times New Roman" pitchFamily="18"/>
            </a:endParaRPr>
          </a:p>
          <a:p>
            <a:pPr lvl="0"/>
            <a:r>
              <a:rPr lang="en-GB">
                <a:latin typeface="Times New Roman" pitchFamily="18"/>
              </a:rPr>
              <a:t>Risk assessment is the identification of hazards (risk factors) and the reduction of risk</a:t>
            </a:r>
          </a:p>
          <a:p>
            <a:pPr lvl="0"/>
            <a:endParaRPr lang="en-GB">
              <a:latin typeface="Times New Roman" pitchFamily="18"/>
            </a:endParaRPr>
          </a:p>
          <a:p>
            <a:pPr lvl="0"/>
            <a:r>
              <a:rPr lang="en-GB">
                <a:latin typeface="Times New Roman" pitchFamily="18"/>
              </a:rPr>
              <a:t>Ergonomics is organising workplaces and work to reduce the strain on people.</a:t>
            </a:r>
            <a:endParaRPr lang="ga-IE">
              <a:latin typeface="Times New Roman" pitchFamily="1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233FC-39EF-4D1A-A90A-EA4FBE634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72396-7C63-4CA4-B7E7-A3BCC20E07C5}"/>
              </a:ext>
            </a:extLst>
          </p:cNvPr>
          <p:cNvSpPr txBox="1">
            <a:spLocks noGrp="1"/>
          </p:cNvSpPr>
          <p:nvPr>
            <p:ph type="body" sz="quarter" idx="1"/>
          </p:nvPr>
        </p:nvSpPr>
        <p:spPr/>
        <p:txBody>
          <a:bodyPr/>
          <a:lstStyle/>
          <a:p>
            <a:pPr lvl="0"/>
            <a:endParaRPr lang="en-GB"/>
          </a:p>
          <a:p>
            <a:pPr lvl="0"/>
            <a:endParaRPr lang="en-IE"/>
          </a:p>
        </p:txBody>
      </p:sp>
      <p:sp>
        <p:nvSpPr>
          <p:cNvPr id="4" name="Slide Number Placeholder 3">
            <a:extLst>
              <a:ext uri="{FF2B5EF4-FFF2-40B4-BE49-F238E27FC236}">
                <a16:creationId xmlns:a16="http://schemas.microsoft.com/office/drawing/2014/main" id="{9203ACAC-E5EC-4A27-8521-216DAEDFCCC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658525D-918C-4EBE-B31D-C8B33D64FA3F}" type="slidenum">
              <a:t>23</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32397-566F-4724-9534-581038D4C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147EF-2E96-471E-86D9-E1787ECFE7FA}"/>
              </a:ext>
            </a:extLst>
          </p:cNvPr>
          <p:cNvSpPr txBox="1">
            <a:spLocks noGrp="1"/>
          </p:cNvSpPr>
          <p:nvPr>
            <p:ph type="body" sz="quarter" idx="1"/>
          </p:nvPr>
        </p:nvSpPr>
        <p:spPr/>
        <p:txBody>
          <a:bodyPr/>
          <a:lstStyle/>
          <a:p>
            <a:pPr lvl="0"/>
            <a:r>
              <a:rPr lang="en-US"/>
              <a:t>Guidance on Lone Working in the Healthcare Sector </a:t>
            </a:r>
            <a:endParaRPr lang="en-IE"/>
          </a:p>
        </p:txBody>
      </p:sp>
      <p:sp>
        <p:nvSpPr>
          <p:cNvPr id="4" name="Slide Number Placeholder 3">
            <a:extLst>
              <a:ext uri="{FF2B5EF4-FFF2-40B4-BE49-F238E27FC236}">
                <a16:creationId xmlns:a16="http://schemas.microsoft.com/office/drawing/2014/main" id="{8CA3ABED-905C-4D7D-845B-E7B51FC2887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41EFD1-B853-4F06-BFF6-4557D359E3A5}" type="slidenum">
              <a:t>28</a:t>
            </a:fld>
            <a:endParaRPr lang="en-IE"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D75AC-3299-4CE3-9559-2BC7E43C8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140C8-04C6-400B-B329-818086B5CB2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5D66D258-668F-40E8-995D-4E958835685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CDFB4D-B488-439C-9786-2979C54737AA}" type="slidenum">
              <a:t>30</a:t>
            </a:fld>
            <a:endParaRPr lang="en-I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a:solidFill>
                  <a:srgbClr val="313537"/>
                </a:solidFill>
                <a:effectLst/>
                <a:latin typeface="Open Sans" panose="020B0606030504020204" pitchFamily="34" charset="0"/>
              </a:rPr>
              <a:t>Remember, if you feel or get a sense of risk to your safety, you should attempt to create distance or leave/escape from the person. This should be your preferred option.</a:t>
            </a:r>
          </a:p>
          <a:p>
            <a:endParaRPr lang="en-US" b="0" i="0">
              <a:solidFill>
                <a:srgbClr val="313537"/>
              </a:solidFill>
              <a:effectLst/>
              <a:latin typeface="Open Sans" panose="020B0606030504020204" pitchFamily="34" charset="0"/>
            </a:endParaRPr>
          </a:p>
          <a:p>
            <a:r>
              <a:rPr lang="en-US" b="0" i="0">
                <a:solidFill>
                  <a:srgbClr val="313537"/>
                </a:solidFill>
                <a:effectLst/>
                <a:latin typeface="Open Sans" panose="020B0606030504020204" pitchFamily="34" charset="0"/>
              </a:rPr>
              <a:t>During an escalating crisis, the use of non-verbal communication is crucial to de-escalating a situation. An agitated person will focus on non-verbal communication (proxemics, kinesics and </a:t>
            </a:r>
            <a:r>
              <a:rPr lang="en-US" b="0" i="0" err="1">
                <a:solidFill>
                  <a:srgbClr val="313537"/>
                </a:solidFill>
                <a:effectLst/>
                <a:latin typeface="Open Sans" panose="020B0606030504020204" pitchFamily="34" charset="0"/>
              </a:rPr>
              <a:t>paraverbals</a:t>
            </a:r>
            <a:r>
              <a:rPr lang="en-US" b="0" i="0">
                <a:solidFill>
                  <a:srgbClr val="313537"/>
                </a:solidFill>
                <a:effectLst/>
                <a:latin typeface="Open Sans" panose="020B0606030504020204" pitchFamily="34" charset="0"/>
              </a:rPr>
              <a:t>) more than verbal communication due to the ‘fight or flight’ response to threat (that both person and staff are experiencing).</a:t>
            </a:r>
          </a:p>
          <a:p>
            <a:r>
              <a:rPr lang="en-US" b="0" i="0">
                <a:solidFill>
                  <a:srgbClr val="313537"/>
                </a:solidFill>
                <a:effectLst/>
                <a:latin typeface="Open Sans" panose="020B0606030504020204" pitchFamily="34" charset="0"/>
              </a:rPr>
              <a:t>Staff might subconsciously adopt a stance/posture which could be mistaken for an aggressive stance. How you present when standing in front of an angry person will play a large part in your own personal safety and how effectively you manage the situation.</a:t>
            </a:r>
            <a:endParaRPr lang="en-IE"/>
          </a:p>
        </p:txBody>
      </p:sp>
      <p:sp>
        <p:nvSpPr>
          <p:cNvPr id="4" name="Slide Number Placeholder 3"/>
          <p:cNvSpPr>
            <a:spLocks noGrp="1"/>
          </p:cNvSpPr>
          <p:nvPr>
            <p:ph type="sldNum" sz="quarter" idx="5"/>
          </p:nvPr>
        </p:nvSpPr>
        <p:spPr/>
        <p:txBody>
          <a:bodyPr/>
          <a:lstStyle/>
          <a:p>
            <a:pPr lvl="0"/>
            <a:fld id="{5D613158-A933-4C67-B284-D260E067022E}" type="slidenum">
              <a:rPr lang="en-IE" smtClean="0"/>
              <a:t>35</a:t>
            </a:fld>
            <a:endParaRPr lang="en-IE"/>
          </a:p>
        </p:txBody>
      </p:sp>
    </p:spTree>
    <p:extLst>
      <p:ext uri="{BB962C8B-B14F-4D97-AF65-F5344CB8AC3E}">
        <p14:creationId xmlns:p14="http://schemas.microsoft.com/office/powerpoint/2010/main" val="2458658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33EB-0346-41CD-8A2D-0A3BCAAF9E28}"/>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IE"/>
          </a:p>
        </p:txBody>
      </p:sp>
      <p:sp>
        <p:nvSpPr>
          <p:cNvPr id="3" name="Subtitle 2">
            <a:extLst>
              <a:ext uri="{FF2B5EF4-FFF2-40B4-BE49-F238E27FC236}">
                <a16:creationId xmlns:a16="http://schemas.microsoft.com/office/drawing/2014/main" id="{C7F0354B-5087-4FEB-8B5F-0D542616549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IE"/>
          </a:p>
        </p:txBody>
      </p:sp>
      <p:sp>
        <p:nvSpPr>
          <p:cNvPr id="4" name="Date Placeholder 3">
            <a:extLst>
              <a:ext uri="{FF2B5EF4-FFF2-40B4-BE49-F238E27FC236}">
                <a16:creationId xmlns:a16="http://schemas.microsoft.com/office/drawing/2014/main" id="{C73760F3-A604-466E-BE52-DB4653CD48D9}"/>
              </a:ext>
            </a:extLst>
          </p:cNvPr>
          <p:cNvSpPr txBox="1">
            <a:spLocks noGrp="1"/>
          </p:cNvSpPr>
          <p:nvPr>
            <p:ph type="dt" sz="half" idx="7"/>
          </p:nvPr>
        </p:nvSpPr>
        <p:spPr/>
        <p:txBody>
          <a:bodyPr/>
          <a:lstStyle>
            <a:lvl1pPr>
              <a:defRPr/>
            </a:lvl1pPr>
          </a:lstStyle>
          <a:p>
            <a:pPr lvl="0"/>
            <a:fld id="{A9C9F1CC-1BFF-4CED-B466-7F7267D42261}" type="datetime1">
              <a:rPr lang="en-IE"/>
              <a:pPr lvl="0"/>
              <a:t>29/08/2025</a:t>
            </a:fld>
            <a:endParaRPr lang="en-IE"/>
          </a:p>
        </p:txBody>
      </p:sp>
      <p:sp>
        <p:nvSpPr>
          <p:cNvPr id="5" name="Footer Placeholder 4">
            <a:extLst>
              <a:ext uri="{FF2B5EF4-FFF2-40B4-BE49-F238E27FC236}">
                <a16:creationId xmlns:a16="http://schemas.microsoft.com/office/drawing/2014/main" id="{21B719C6-D027-4416-AA96-26C5214957BB}"/>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FCD5C7B4-1DE7-40E5-9D44-52DD23875673}"/>
              </a:ext>
            </a:extLst>
          </p:cNvPr>
          <p:cNvSpPr txBox="1">
            <a:spLocks noGrp="1"/>
          </p:cNvSpPr>
          <p:nvPr>
            <p:ph type="sldNum" sz="quarter" idx="8"/>
          </p:nvPr>
        </p:nvSpPr>
        <p:spPr/>
        <p:txBody>
          <a:bodyPr/>
          <a:lstStyle>
            <a:lvl1pPr>
              <a:defRPr/>
            </a:lvl1pPr>
          </a:lstStyle>
          <a:p>
            <a:pPr lvl="0"/>
            <a:fld id="{8F9569BE-F6A1-4BF2-8C08-455E59F3EE46}" type="slidenum">
              <a:t>‹#›</a:t>
            </a:fld>
            <a:endParaRPr lang="en-IE"/>
          </a:p>
        </p:txBody>
      </p:sp>
    </p:spTree>
    <p:extLst>
      <p:ext uri="{BB962C8B-B14F-4D97-AF65-F5344CB8AC3E}">
        <p14:creationId xmlns:p14="http://schemas.microsoft.com/office/powerpoint/2010/main" val="176999030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F698-BC0A-4442-BA76-756D30AC1550}"/>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11EC1C0E-770D-41DA-B6B6-B6CCDAFE66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6D2945A-494B-4D16-B091-FF486A62BCFF}"/>
              </a:ext>
            </a:extLst>
          </p:cNvPr>
          <p:cNvSpPr txBox="1">
            <a:spLocks noGrp="1"/>
          </p:cNvSpPr>
          <p:nvPr>
            <p:ph type="dt" sz="half" idx="7"/>
          </p:nvPr>
        </p:nvSpPr>
        <p:spPr/>
        <p:txBody>
          <a:bodyPr/>
          <a:lstStyle>
            <a:lvl1pPr>
              <a:defRPr/>
            </a:lvl1pPr>
          </a:lstStyle>
          <a:p>
            <a:pPr lvl="0"/>
            <a:fld id="{9F757301-CA77-4BC0-9A80-487C5C0BF506}" type="datetime1">
              <a:rPr lang="en-IE"/>
              <a:pPr lvl="0"/>
              <a:t>29/08/2025</a:t>
            </a:fld>
            <a:endParaRPr lang="en-IE"/>
          </a:p>
        </p:txBody>
      </p:sp>
      <p:sp>
        <p:nvSpPr>
          <p:cNvPr id="5" name="Footer Placeholder 4">
            <a:extLst>
              <a:ext uri="{FF2B5EF4-FFF2-40B4-BE49-F238E27FC236}">
                <a16:creationId xmlns:a16="http://schemas.microsoft.com/office/drawing/2014/main" id="{A00085CD-CAA0-47D3-B744-D42EDB3AD829}"/>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D523A558-1C26-4A30-981E-1A4A4CE24C1E}"/>
              </a:ext>
            </a:extLst>
          </p:cNvPr>
          <p:cNvSpPr txBox="1">
            <a:spLocks noGrp="1"/>
          </p:cNvSpPr>
          <p:nvPr>
            <p:ph type="sldNum" sz="quarter" idx="8"/>
          </p:nvPr>
        </p:nvSpPr>
        <p:spPr/>
        <p:txBody>
          <a:bodyPr/>
          <a:lstStyle>
            <a:lvl1pPr>
              <a:defRPr/>
            </a:lvl1pPr>
          </a:lstStyle>
          <a:p>
            <a:pPr lvl="0"/>
            <a:fld id="{1BF9420D-F43F-4839-8123-6832297DF450}" type="slidenum">
              <a:t>‹#›</a:t>
            </a:fld>
            <a:endParaRPr lang="en-IE"/>
          </a:p>
        </p:txBody>
      </p:sp>
    </p:spTree>
    <p:extLst>
      <p:ext uri="{BB962C8B-B14F-4D97-AF65-F5344CB8AC3E}">
        <p14:creationId xmlns:p14="http://schemas.microsoft.com/office/powerpoint/2010/main" val="289392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CCA45-9686-4CF8-95FF-880D8EAC5A12}"/>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3F11CC3E-6124-475C-9DD9-A04DDAA64CE4}"/>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EC9E8AC-A163-4D57-862D-DD717543A061}"/>
              </a:ext>
            </a:extLst>
          </p:cNvPr>
          <p:cNvSpPr txBox="1">
            <a:spLocks noGrp="1"/>
          </p:cNvSpPr>
          <p:nvPr>
            <p:ph type="dt" sz="half" idx="7"/>
          </p:nvPr>
        </p:nvSpPr>
        <p:spPr/>
        <p:txBody>
          <a:bodyPr/>
          <a:lstStyle>
            <a:lvl1pPr>
              <a:defRPr/>
            </a:lvl1pPr>
          </a:lstStyle>
          <a:p>
            <a:pPr lvl="0"/>
            <a:fld id="{82717058-BBEA-45D6-B27F-D207E5E2AAE5}" type="datetime1">
              <a:rPr lang="en-IE"/>
              <a:pPr lvl="0"/>
              <a:t>29/08/2025</a:t>
            </a:fld>
            <a:endParaRPr lang="en-IE"/>
          </a:p>
        </p:txBody>
      </p:sp>
      <p:sp>
        <p:nvSpPr>
          <p:cNvPr id="5" name="Footer Placeholder 4">
            <a:extLst>
              <a:ext uri="{FF2B5EF4-FFF2-40B4-BE49-F238E27FC236}">
                <a16:creationId xmlns:a16="http://schemas.microsoft.com/office/drawing/2014/main" id="{32305325-F8E0-40B4-AA17-B3957602E45B}"/>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91186063-8A2F-49A8-9F78-94F50CCBDE4F}"/>
              </a:ext>
            </a:extLst>
          </p:cNvPr>
          <p:cNvSpPr txBox="1">
            <a:spLocks noGrp="1"/>
          </p:cNvSpPr>
          <p:nvPr>
            <p:ph type="sldNum" sz="quarter" idx="8"/>
          </p:nvPr>
        </p:nvSpPr>
        <p:spPr/>
        <p:txBody>
          <a:bodyPr/>
          <a:lstStyle>
            <a:lvl1pPr>
              <a:defRPr/>
            </a:lvl1pPr>
          </a:lstStyle>
          <a:p>
            <a:pPr lvl="0"/>
            <a:fld id="{FD5EC7EA-F9F5-424B-B44B-ACAAEEF1A242}" type="slidenum">
              <a:t>‹#›</a:t>
            </a:fld>
            <a:endParaRPr lang="en-IE"/>
          </a:p>
        </p:txBody>
      </p:sp>
    </p:spTree>
    <p:extLst>
      <p:ext uri="{BB962C8B-B14F-4D97-AF65-F5344CB8AC3E}">
        <p14:creationId xmlns:p14="http://schemas.microsoft.com/office/powerpoint/2010/main" val="185698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916F-CDBA-48D3-BCA5-D4A1D0DEE6C5}"/>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8A82A471-7592-479D-B656-C2EA09A29A1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B9B516B-A386-4E3F-A13A-C8428B5BA004}"/>
              </a:ext>
            </a:extLst>
          </p:cNvPr>
          <p:cNvSpPr txBox="1">
            <a:spLocks noGrp="1"/>
          </p:cNvSpPr>
          <p:nvPr>
            <p:ph type="dt" sz="half" idx="7"/>
          </p:nvPr>
        </p:nvSpPr>
        <p:spPr/>
        <p:txBody>
          <a:bodyPr/>
          <a:lstStyle>
            <a:lvl1pPr>
              <a:defRPr/>
            </a:lvl1pPr>
          </a:lstStyle>
          <a:p>
            <a:pPr lvl="0"/>
            <a:fld id="{C653AC57-6C01-4B75-8993-C4E0E9123AE0}" type="datetime1">
              <a:rPr lang="en-IE"/>
              <a:pPr lvl="0"/>
              <a:t>29/08/2025</a:t>
            </a:fld>
            <a:endParaRPr lang="en-IE"/>
          </a:p>
        </p:txBody>
      </p:sp>
      <p:sp>
        <p:nvSpPr>
          <p:cNvPr id="5" name="Footer Placeholder 4">
            <a:extLst>
              <a:ext uri="{FF2B5EF4-FFF2-40B4-BE49-F238E27FC236}">
                <a16:creationId xmlns:a16="http://schemas.microsoft.com/office/drawing/2014/main" id="{66475ED0-8578-485D-9A10-46E95CA05D45}"/>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88F7A6E7-9871-493C-AB6E-DDD0E18932EF}"/>
              </a:ext>
            </a:extLst>
          </p:cNvPr>
          <p:cNvSpPr txBox="1">
            <a:spLocks noGrp="1"/>
          </p:cNvSpPr>
          <p:nvPr>
            <p:ph type="sldNum" sz="quarter" idx="8"/>
          </p:nvPr>
        </p:nvSpPr>
        <p:spPr/>
        <p:txBody>
          <a:bodyPr/>
          <a:lstStyle>
            <a:lvl1pPr>
              <a:defRPr/>
            </a:lvl1pPr>
          </a:lstStyle>
          <a:p>
            <a:pPr lvl="0"/>
            <a:fld id="{96571DEC-095A-4897-B336-3450FAAB2CFE}" type="slidenum">
              <a:t>‹#›</a:t>
            </a:fld>
            <a:endParaRPr lang="en-IE"/>
          </a:p>
        </p:txBody>
      </p:sp>
    </p:spTree>
    <p:extLst>
      <p:ext uri="{BB962C8B-B14F-4D97-AF65-F5344CB8AC3E}">
        <p14:creationId xmlns:p14="http://schemas.microsoft.com/office/powerpoint/2010/main" val="715752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67F4-8980-432A-8D57-3E4CEE299EA1}"/>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6A6BC266-95BF-4880-8943-5B6AC1379097}"/>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5A69710-163B-4324-9797-EEA830F78D41}"/>
              </a:ext>
            </a:extLst>
          </p:cNvPr>
          <p:cNvSpPr txBox="1">
            <a:spLocks noGrp="1"/>
          </p:cNvSpPr>
          <p:nvPr>
            <p:ph type="dt" sz="half" idx="7"/>
          </p:nvPr>
        </p:nvSpPr>
        <p:spPr/>
        <p:txBody>
          <a:bodyPr/>
          <a:lstStyle>
            <a:lvl1pPr>
              <a:defRPr/>
            </a:lvl1pPr>
          </a:lstStyle>
          <a:p>
            <a:pPr lvl="0"/>
            <a:fld id="{391F55BD-ACE9-47E1-9F9B-62CB93DDA916}" type="datetime1">
              <a:rPr lang="en-IE"/>
              <a:pPr lvl="0"/>
              <a:t>29/08/2025</a:t>
            </a:fld>
            <a:endParaRPr lang="en-IE"/>
          </a:p>
        </p:txBody>
      </p:sp>
      <p:sp>
        <p:nvSpPr>
          <p:cNvPr id="5" name="Footer Placeholder 4">
            <a:extLst>
              <a:ext uri="{FF2B5EF4-FFF2-40B4-BE49-F238E27FC236}">
                <a16:creationId xmlns:a16="http://schemas.microsoft.com/office/drawing/2014/main" id="{9C480475-D069-4A79-B023-97653D5206C6}"/>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9B997FBE-F992-4555-920A-E8EFEE1C5D4F}"/>
              </a:ext>
            </a:extLst>
          </p:cNvPr>
          <p:cNvSpPr txBox="1">
            <a:spLocks noGrp="1"/>
          </p:cNvSpPr>
          <p:nvPr>
            <p:ph type="sldNum" sz="quarter" idx="8"/>
          </p:nvPr>
        </p:nvSpPr>
        <p:spPr/>
        <p:txBody>
          <a:bodyPr/>
          <a:lstStyle>
            <a:lvl1pPr>
              <a:defRPr/>
            </a:lvl1pPr>
          </a:lstStyle>
          <a:p>
            <a:pPr lvl="0"/>
            <a:fld id="{38B38BB5-48F3-4D04-A28C-F796E86C7057}" type="slidenum">
              <a:t>‹#›</a:t>
            </a:fld>
            <a:endParaRPr lang="en-IE"/>
          </a:p>
        </p:txBody>
      </p:sp>
    </p:spTree>
    <p:extLst>
      <p:ext uri="{BB962C8B-B14F-4D97-AF65-F5344CB8AC3E}">
        <p14:creationId xmlns:p14="http://schemas.microsoft.com/office/powerpoint/2010/main" val="140229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6AAC-0697-43A2-8E04-FC9DF0A4D51D}"/>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9D46B08C-5322-4923-A151-2DD0EDC14E15}"/>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8806B04-A452-4DCF-B267-4CDBE92CE076}"/>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023317D4-C03B-4F8A-B05D-98CEE96A117C}"/>
              </a:ext>
            </a:extLst>
          </p:cNvPr>
          <p:cNvSpPr txBox="1">
            <a:spLocks noGrp="1"/>
          </p:cNvSpPr>
          <p:nvPr>
            <p:ph type="dt" sz="half" idx="7"/>
          </p:nvPr>
        </p:nvSpPr>
        <p:spPr/>
        <p:txBody>
          <a:bodyPr/>
          <a:lstStyle>
            <a:lvl1pPr>
              <a:defRPr/>
            </a:lvl1pPr>
          </a:lstStyle>
          <a:p>
            <a:pPr lvl="0"/>
            <a:fld id="{26C4C452-5671-41D6-AA50-C76BD7FC073D}" type="datetime1">
              <a:rPr lang="en-IE"/>
              <a:pPr lvl="0"/>
              <a:t>29/08/2025</a:t>
            </a:fld>
            <a:endParaRPr lang="en-IE"/>
          </a:p>
        </p:txBody>
      </p:sp>
      <p:sp>
        <p:nvSpPr>
          <p:cNvPr id="6" name="Footer Placeholder 5">
            <a:extLst>
              <a:ext uri="{FF2B5EF4-FFF2-40B4-BE49-F238E27FC236}">
                <a16:creationId xmlns:a16="http://schemas.microsoft.com/office/drawing/2014/main" id="{6F51A98E-1F09-4453-BFF4-437604C14E8A}"/>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E5B46EF0-198A-437C-9BF9-89DADF7C7D4B}"/>
              </a:ext>
            </a:extLst>
          </p:cNvPr>
          <p:cNvSpPr txBox="1">
            <a:spLocks noGrp="1"/>
          </p:cNvSpPr>
          <p:nvPr>
            <p:ph type="sldNum" sz="quarter" idx="8"/>
          </p:nvPr>
        </p:nvSpPr>
        <p:spPr/>
        <p:txBody>
          <a:bodyPr/>
          <a:lstStyle>
            <a:lvl1pPr>
              <a:defRPr/>
            </a:lvl1pPr>
          </a:lstStyle>
          <a:p>
            <a:pPr lvl="0"/>
            <a:fld id="{A2A9956B-75D6-4FFF-9520-79E8B89335C6}" type="slidenum">
              <a:t>‹#›</a:t>
            </a:fld>
            <a:endParaRPr lang="en-IE"/>
          </a:p>
        </p:txBody>
      </p:sp>
    </p:spTree>
    <p:extLst>
      <p:ext uri="{BB962C8B-B14F-4D97-AF65-F5344CB8AC3E}">
        <p14:creationId xmlns:p14="http://schemas.microsoft.com/office/powerpoint/2010/main" val="416723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BE96-B77F-45C7-8BF4-5A3E3086805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BB4DD8EE-F653-4B8A-BE9D-67AC6B283DD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4BC60BC-35B7-4733-8D61-A3675018EE89}"/>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32BA0E2-36AC-4A9A-B2EC-7E531423C687}"/>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B0F68C3-DCF9-43F5-98C1-17D6EEDBF04F}"/>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8DFCCAFA-364C-4842-9F91-BAE035622D76}"/>
              </a:ext>
            </a:extLst>
          </p:cNvPr>
          <p:cNvSpPr txBox="1">
            <a:spLocks noGrp="1"/>
          </p:cNvSpPr>
          <p:nvPr>
            <p:ph type="dt" sz="half" idx="7"/>
          </p:nvPr>
        </p:nvSpPr>
        <p:spPr/>
        <p:txBody>
          <a:bodyPr/>
          <a:lstStyle>
            <a:lvl1pPr>
              <a:defRPr/>
            </a:lvl1pPr>
          </a:lstStyle>
          <a:p>
            <a:pPr lvl="0"/>
            <a:fld id="{EC835E38-C3C2-49DB-A3B6-F77313072812}" type="datetime1">
              <a:rPr lang="en-IE"/>
              <a:pPr lvl="0"/>
              <a:t>29/08/2025</a:t>
            </a:fld>
            <a:endParaRPr lang="en-IE"/>
          </a:p>
        </p:txBody>
      </p:sp>
      <p:sp>
        <p:nvSpPr>
          <p:cNvPr id="8" name="Footer Placeholder 7">
            <a:extLst>
              <a:ext uri="{FF2B5EF4-FFF2-40B4-BE49-F238E27FC236}">
                <a16:creationId xmlns:a16="http://schemas.microsoft.com/office/drawing/2014/main" id="{4F2464AE-7647-4B74-BAD4-51BCF8791D5A}"/>
              </a:ext>
            </a:extLst>
          </p:cNvPr>
          <p:cNvSpPr txBox="1">
            <a:spLocks noGrp="1"/>
          </p:cNvSpPr>
          <p:nvPr>
            <p:ph type="ftr" sz="quarter" idx="9"/>
          </p:nvPr>
        </p:nvSpPr>
        <p:spPr/>
        <p:txBody>
          <a:bodyPr/>
          <a:lstStyle>
            <a:lvl1pPr>
              <a:defRPr/>
            </a:lvl1pPr>
          </a:lstStyle>
          <a:p>
            <a:pPr lvl="0"/>
            <a:endParaRPr lang="en-IE"/>
          </a:p>
        </p:txBody>
      </p:sp>
      <p:sp>
        <p:nvSpPr>
          <p:cNvPr id="9" name="Slide Number Placeholder 8">
            <a:extLst>
              <a:ext uri="{FF2B5EF4-FFF2-40B4-BE49-F238E27FC236}">
                <a16:creationId xmlns:a16="http://schemas.microsoft.com/office/drawing/2014/main" id="{F9888CB7-0467-4F91-9E50-0107CFD2C569}"/>
              </a:ext>
            </a:extLst>
          </p:cNvPr>
          <p:cNvSpPr txBox="1">
            <a:spLocks noGrp="1"/>
          </p:cNvSpPr>
          <p:nvPr>
            <p:ph type="sldNum" sz="quarter" idx="8"/>
          </p:nvPr>
        </p:nvSpPr>
        <p:spPr/>
        <p:txBody>
          <a:bodyPr/>
          <a:lstStyle>
            <a:lvl1pPr>
              <a:defRPr/>
            </a:lvl1pPr>
          </a:lstStyle>
          <a:p>
            <a:pPr lvl="0"/>
            <a:fld id="{229C56C3-D3E1-4B7F-9C45-BCE7D91788BD}" type="slidenum">
              <a:t>‹#›</a:t>
            </a:fld>
            <a:endParaRPr lang="en-IE"/>
          </a:p>
        </p:txBody>
      </p:sp>
    </p:spTree>
    <p:extLst>
      <p:ext uri="{BB962C8B-B14F-4D97-AF65-F5344CB8AC3E}">
        <p14:creationId xmlns:p14="http://schemas.microsoft.com/office/powerpoint/2010/main" val="21601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FAB9-F88E-4B28-8ACE-0C9EB6787A1D}"/>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Date Placeholder 2">
            <a:extLst>
              <a:ext uri="{FF2B5EF4-FFF2-40B4-BE49-F238E27FC236}">
                <a16:creationId xmlns:a16="http://schemas.microsoft.com/office/drawing/2014/main" id="{A8519340-CDDC-4DAC-AA06-876EBDD95792}"/>
              </a:ext>
            </a:extLst>
          </p:cNvPr>
          <p:cNvSpPr txBox="1">
            <a:spLocks noGrp="1"/>
          </p:cNvSpPr>
          <p:nvPr>
            <p:ph type="dt" sz="half" idx="7"/>
          </p:nvPr>
        </p:nvSpPr>
        <p:spPr/>
        <p:txBody>
          <a:bodyPr/>
          <a:lstStyle>
            <a:lvl1pPr>
              <a:defRPr/>
            </a:lvl1pPr>
          </a:lstStyle>
          <a:p>
            <a:pPr lvl="0"/>
            <a:fld id="{94233F36-5469-4159-B61B-B566324449F0}" type="datetime1">
              <a:rPr lang="en-IE"/>
              <a:pPr lvl="0"/>
              <a:t>29/08/2025</a:t>
            </a:fld>
            <a:endParaRPr lang="en-IE"/>
          </a:p>
        </p:txBody>
      </p:sp>
      <p:sp>
        <p:nvSpPr>
          <p:cNvPr id="4" name="Footer Placeholder 3">
            <a:extLst>
              <a:ext uri="{FF2B5EF4-FFF2-40B4-BE49-F238E27FC236}">
                <a16:creationId xmlns:a16="http://schemas.microsoft.com/office/drawing/2014/main" id="{03921494-1703-431C-92AB-1CB4DD6644D5}"/>
              </a:ext>
            </a:extLst>
          </p:cNvPr>
          <p:cNvSpPr txBox="1">
            <a:spLocks noGrp="1"/>
          </p:cNvSpPr>
          <p:nvPr>
            <p:ph type="ftr" sz="quarter" idx="9"/>
          </p:nvPr>
        </p:nvSpPr>
        <p:spPr/>
        <p:txBody>
          <a:bodyPr/>
          <a:lstStyle>
            <a:lvl1pPr>
              <a:defRPr/>
            </a:lvl1pPr>
          </a:lstStyle>
          <a:p>
            <a:pPr lvl="0"/>
            <a:endParaRPr lang="en-IE"/>
          </a:p>
        </p:txBody>
      </p:sp>
      <p:sp>
        <p:nvSpPr>
          <p:cNvPr id="5" name="Slide Number Placeholder 4">
            <a:extLst>
              <a:ext uri="{FF2B5EF4-FFF2-40B4-BE49-F238E27FC236}">
                <a16:creationId xmlns:a16="http://schemas.microsoft.com/office/drawing/2014/main" id="{CCBBE3BC-7D42-4278-A1EE-122DD5B4F7E6}"/>
              </a:ext>
            </a:extLst>
          </p:cNvPr>
          <p:cNvSpPr txBox="1">
            <a:spLocks noGrp="1"/>
          </p:cNvSpPr>
          <p:nvPr>
            <p:ph type="sldNum" sz="quarter" idx="8"/>
          </p:nvPr>
        </p:nvSpPr>
        <p:spPr/>
        <p:txBody>
          <a:bodyPr/>
          <a:lstStyle>
            <a:lvl1pPr>
              <a:defRPr/>
            </a:lvl1pPr>
          </a:lstStyle>
          <a:p>
            <a:pPr lvl="0"/>
            <a:fld id="{8E9001AE-98B9-4261-A68A-56FBABB5F559}" type="slidenum">
              <a:t>‹#›</a:t>
            </a:fld>
            <a:endParaRPr lang="en-IE"/>
          </a:p>
        </p:txBody>
      </p:sp>
    </p:spTree>
    <p:extLst>
      <p:ext uri="{BB962C8B-B14F-4D97-AF65-F5344CB8AC3E}">
        <p14:creationId xmlns:p14="http://schemas.microsoft.com/office/powerpoint/2010/main" val="1763430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24E601-AA72-4E42-9E16-E9B75F615FCF}"/>
              </a:ext>
            </a:extLst>
          </p:cNvPr>
          <p:cNvSpPr txBox="1">
            <a:spLocks noGrp="1"/>
          </p:cNvSpPr>
          <p:nvPr>
            <p:ph type="dt" sz="half" idx="7"/>
          </p:nvPr>
        </p:nvSpPr>
        <p:spPr/>
        <p:txBody>
          <a:bodyPr/>
          <a:lstStyle>
            <a:lvl1pPr>
              <a:defRPr/>
            </a:lvl1pPr>
          </a:lstStyle>
          <a:p>
            <a:pPr lvl="0"/>
            <a:fld id="{C8A7D075-5772-46DA-A4AD-1741842ADFCB}" type="datetime1">
              <a:rPr lang="en-IE"/>
              <a:pPr lvl="0"/>
              <a:t>29/08/2025</a:t>
            </a:fld>
            <a:endParaRPr lang="en-IE"/>
          </a:p>
        </p:txBody>
      </p:sp>
      <p:sp>
        <p:nvSpPr>
          <p:cNvPr id="3" name="Footer Placeholder 2">
            <a:extLst>
              <a:ext uri="{FF2B5EF4-FFF2-40B4-BE49-F238E27FC236}">
                <a16:creationId xmlns:a16="http://schemas.microsoft.com/office/drawing/2014/main" id="{B1ABECF4-BE0B-47FC-B6E8-244E28587801}"/>
              </a:ext>
            </a:extLst>
          </p:cNvPr>
          <p:cNvSpPr txBox="1">
            <a:spLocks noGrp="1"/>
          </p:cNvSpPr>
          <p:nvPr>
            <p:ph type="ftr" sz="quarter" idx="9"/>
          </p:nvPr>
        </p:nvSpPr>
        <p:spPr/>
        <p:txBody>
          <a:bodyPr/>
          <a:lstStyle>
            <a:lvl1pPr>
              <a:defRPr/>
            </a:lvl1pPr>
          </a:lstStyle>
          <a:p>
            <a:pPr lvl="0"/>
            <a:endParaRPr lang="en-IE"/>
          </a:p>
        </p:txBody>
      </p:sp>
      <p:sp>
        <p:nvSpPr>
          <p:cNvPr id="4" name="Slide Number Placeholder 3">
            <a:extLst>
              <a:ext uri="{FF2B5EF4-FFF2-40B4-BE49-F238E27FC236}">
                <a16:creationId xmlns:a16="http://schemas.microsoft.com/office/drawing/2014/main" id="{5561E535-18E2-4451-A5B7-B36F94CF4D43}"/>
              </a:ext>
            </a:extLst>
          </p:cNvPr>
          <p:cNvSpPr txBox="1">
            <a:spLocks noGrp="1"/>
          </p:cNvSpPr>
          <p:nvPr>
            <p:ph type="sldNum" sz="quarter" idx="8"/>
          </p:nvPr>
        </p:nvSpPr>
        <p:spPr/>
        <p:txBody>
          <a:bodyPr/>
          <a:lstStyle>
            <a:lvl1pPr>
              <a:defRPr/>
            </a:lvl1pPr>
          </a:lstStyle>
          <a:p>
            <a:pPr lvl="0"/>
            <a:fld id="{058AFEEC-2757-4240-A1A2-303B0F04D962}" type="slidenum">
              <a:t>‹#›</a:t>
            </a:fld>
            <a:endParaRPr lang="en-IE"/>
          </a:p>
        </p:txBody>
      </p:sp>
    </p:spTree>
    <p:extLst>
      <p:ext uri="{BB962C8B-B14F-4D97-AF65-F5344CB8AC3E}">
        <p14:creationId xmlns:p14="http://schemas.microsoft.com/office/powerpoint/2010/main" val="131355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5B97-966D-4769-839A-F2973FD1A571}"/>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EFEB7863-9F91-43E5-90E0-4EC899FE146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3A5E900-14D8-4022-A6CF-BFF825371029}"/>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E4BEAE6F-4F42-40AB-BF5B-D067DBFD556C}"/>
              </a:ext>
            </a:extLst>
          </p:cNvPr>
          <p:cNvSpPr txBox="1">
            <a:spLocks noGrp="1"/>
          </p:cNvSpPr>
          <p:nvPr>
            <p:ph type="dt" sz="half" idx="7"/>
          </p:nvPr>
        </p:nvSpPr>
        <p:spPr/>
        <p:txBody>
          <a:bodyPr/>
          <a:lstStyle>
            <a:lvl1pPr>
              <a:defRPr/>
            </a:lvl1pPr>
          </a:lstStyle>
          <a:p>
            <a:pPr lvl="0"/>
            <a:fld id="{3048BD06-FD05-4699-97DB-3FB4B8E1F451}" type="datetime1">
              <a:rPr lang="en-IE"/>
              <a:pPr lvl="0"/>
              <a:t>29/08/2025</a:t>
            </a:fld>
            <a:endParaRPr lang="en-IE"/>
          </a:p>
        </p:txBody>
      </p:sp>
      <p:sp>
        <p:nvSpPr>
          <p:cNvPr id="6" name="Footer Placeholder 5">
            <a:extLst>
              <a:ext uri="{FF2B5EF4-FFF2-40B4-BE49-F238E27FC236}">
                <a16:creationId xmlns:a16="http://schemas.microsoft.com/office/drawing/2014/main" id="{8A5F9028-FEC4-4DD4-B3FC-4DC747F30FD3}"/>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C2597AE5-A0C1-45E1-9789-C2EC54206E77}"/>
              </a:ext>
            </a:extLst>
          </p:cNvPr>
          <p:cNvSpPr txBox="1">
            <a:spLocks noGrp="1"/>
          </p:cNvSpPr>
          <p:nvPr>
            <p:ph type="sldNum" sz="quarter" idx="8"/>
          </p:nvPr>
        </p:nvSpPr>
        <p:spPr/>
        <p:txBody>
          <a:bodyPr/>
          <a:lstStyle>
            <a:lvl1pPr>
              <a:defRPr/>
            </a:lvl1pPr>
          </a:lstStyle>
          <a:p>
            <a:pPr lvl="0"/>
            <a:fld id="{6F445914-A441-488A-92B8-F54B59075425}" type="slidenum">
              <a:t>‹#›</a:t>
            </a:fld>
            <a:endParaRPr lang="en-IE"/>
          </a:p>
        </p:txBody>
      </p:sp>
    </p:spTree>
    <p:extLst>
      <p:ext uri="{BB962C8B-B14F-4D97-AF65-F5344CB8AC3E}">
        <p14:creationId xmlns:p14="http://schemas.microsoft.com/office/powerpoint/2010/main" val="2960608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9C4B-D49D-4633-A16E-32C8DE9F36C1}"/>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Picture Placeholder 2">
            <a:extLst>
              <a:ext uri="{FF2B5EF4-FFF2-40B4-BE49-F238E27FC236}">
                <a16:creationId xmlns:a16="http://schemas.microsoft.com/office/drawing/2014/main" id="{A2853220-5F59-45A6-9557-B9922B3B65F2}"/>
              </a:ext>
            </a:extLst>
          </p:cNvPr>
          <p:cNvSpPr txBox="1">
            <a:spLocks noGrp="1"/>
          </p:cNvSpPr>
          <p:nvPr>
            <p:ph type="pic" idx="1"/>
          </p:nvPr>
        </p:nvSpPr>
        <p:spPr>
          <a:xfrm>
            <a:off x="5183184" y="987423"/>
            <a:ext cx="6172200" cy="4873623"/>
          </a:xfrm>
        </p:spPr>
        <p:txBody>
          <a:bodyPr/>
          <a:lstStyle>
            <a:lvl1pPr marL="0" indent="0">
              <a:buNone/>
              <a:defRPr lang="en-IE" sz="3200"/>
            </a:lvl1pPr>
          </a:lstStyle>
          <a:p>
            <a:pPr lvl="0"/>
            <a:endParaRPr lang="en-IE"/>
          </a:p>
        </p:txBody>
      </p:sp>
      <p:sp>
        <p:nvSpPr>
          <p:cNvPr id="4" name="Text Placeholder 3">
            <a:extLst>
              <a:ext uri="{FF2B5EF4-FFF2-40B4-BE49-F238E27FC236}">
                <a16:creationId xmlns:a16="http://schemas.microsoft.com/office/drawing/2014/main" id="{F7CBF658-C551-489C-918B-3B8B93B2C17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BBB07B5-1096-4BF4-9D35-E805D0A62321}"/>
              </a:ext>
            </a:extLst>
          </p:cNvPr>
          <p:cNvSpPr txBox="1">
            <a:spLocks noGrp="1"/>
          </p:cNvSpPr>
          <p:nvPr>
            <p:ph type="dt" sz="half" idx="7"/>
          </p:nvPr>
        </p:nvSpPr>
        <p:spPr/>
        <p:txBody>
          <a:bodyPr/>
          <a:lstStyle>
            <a:lvl1pPr>
              <a:defRPr/>
            </a:lvl1pPr>
          </a:lstStyle>
          <a:p>
            <a:pPr lvl="0"/>
            <a:fld id="{562D0C74-2DF6-4722-94D7-FA32EC41C938}" type="datetime1">
              <a:rPr lang="en-IE"/>
              <a:pPr lvl="0"/>
              <a:t>29/08/2025</a:t>
            </a:fld>
            <a:endParaRPr lang="en-IE"/>
          </a:p>
        </p:txBody>
      </p:sp>
      <p:sp>
        <p:nvSpPr>
          <p:cNvPr id="6" name="Footer Placeholder 5">
            <a:extLst>
              <a:ext uri="{FF2B5EF4-FFF2-40B4-BE49-F238E27FC236}">
                <a16:creationId xmlns:a16="http://schemas.microsoft.com/office/drawing/2014/main" id="{173D4D77-E634-4178-A1D7-2C08F18EE33B}"/>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0425516F-6447-4D05-8EAA-CD2029DDE4F0}"/>
              </a:ext>
            </a:extLst>
          </p:cNvPr>
          <p:cNvSpPr txBox="1">
            <a:spLocks noGrp="1"/>
          </p:cNvSpPr>
          <p:nvPr>
            <p:ph type="sldNum" sz="quarter" idx="8"/>
          </p:nvPr>
        </p:nvSpPr>
        <p:spPr/>
        <p:txBody>
          <a:bodyPr/>
          <a:lstStyle>
            <a:lvl1pPr>
              <a:defRPr/>
            </a:lvl1pPr>
          </a:lstStyle>
          <a:p>
            <a:pPr lvl="0"/>
            <a:fld id="{F8B91AF5-C2C6-4123-9B31-6B93D6181908}" type="slidenum">
              <a:t>‹#›</a:t>
            </a:fld>
            <a:endParaRPr lang="en-IE"/>
          </a:p>
        </p:txBody>
      </p:sp>
    </p:spTree>
    <p:extLst>
      <p:ext uri="{BB962C8B-B14F-4D97-AF65-F5344CB8AC3E}">
        <p14:creationId xmlns:p14="http://schemas.microsoft.com/office/powerpoint/2010/main" val="252128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F1B8AB-D203-4A2F-83D4-1B3FD9F2A0E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88B40A57-64B0-447D-9110-1CAD0ACE3682}"/>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B2BD38-3B91-43DD-B22C-5E22B554841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20BF2215-021D-461D-BD0E-2F1751534A30}" type="datetime1">
              <a:rPr lang="en-IE"/>
              <a:pPr lvl="0"/>
              <a:t>29/08/2025</a:t>
            </a:fld>
            <a:endParaRPr lang="en-IE"/>
          </a:p>
        </p:txBody>
      </p:sp>
      <p:sp>
        <p:nvSpPr>
          <p:cNvPr id="5" name="Footer Placeholder 4">
            <a:extLst>
              <a:ext uri="{FF2B5EF4-FFF2-40B4-BE49-F238E27FC236}">
                <a16:creationId xmlns:a16="http://schemas.microsoft.com/office/drawing/2014/main" id="{0D1987E9-10CD-4003-80C0-F55132D5E04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endParaRPr lang="en-IE"/>
          </a:p>
        </p:txBody>
      </p:sp>
      <p:sp>
        <p:nvSpPr>
          <p:cNvPr id="6" name="Slide Number Placeholder 5">
            <a:extLst>
              <a:ext uri="{FF2B5EF4-FFF2-40B4-BE49-F238E27FC236}">
                <a16:creationId xmlns:a16="http://schemas.microsoft.com/office/drawing/2014/main" id="{6C2DA384-E35B-48C3-A8B2-2EFF6D9BB0D9}"/>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A109A2EC-2613-4353-BC38-383F667177B8}" type="slidenum">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0.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7.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23.jpe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2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0.xml"/><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27.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29.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1.png"/><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56.xml"/><Relationship Id="rId6" Type="http://schemas.openxmlformats.org/officeDocument/2006/relationships/image" Target="../media/image3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57.xml"/><Relationship Id="rId5" Type="http://schemas.openxmlformats.org/officeDocument/2006/relationships/image" Target="../media/image32.png"/><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6.jpe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FDB6-2759-48EF-8909-76EED138F80D}"/>
              </a:ext>
            </a:extLst>
          </p:cNvPr>
          <p:cNvSpPr>
            <a:spLocks noGrp="1"/>
          </p:cNvSpPr>
          <p:nvPr>
            <p:ph type="ctrTitle"/>
          </p:nvPr>
        </p:nvSpPr>
        <p:spPr/>
        <p:txBody>
          <a:bodyPr/>
          <a:lstStyle/>
          <a:p>
            <a:r>
              <a:rPr lang="en-US"/>
              <a:t>PMAV Course</a:t>
            </a:r>
            <a:endParaRPr lang="en-IE"/>
          </a:p>
        </p:txBody>
      </p:sp>
      <p:sp>
        <p:nvSpPr>
          <p:cNvPr id="3" name="Subtitle 2">
            <a:extLst>
              <a:ext uri="{FF2B5EF4-FFF2-40B4-BE49-F238E27FC236}">
                <a16:creationId xmlns:a16="http://schemas.microsoft.com/office/drawing/2014/main" id="{B14F86EE-8315-4201-9F88-A5DA19A411B5}"/>
              </a:ext>
            </a:extLst>
          </p:cNvPr>
          <p:cNvSpPr>
            <a:spLocks noGrp="1"/>
          </p:cNvSpPr>
          <p:nvPr>
            <p:ph type="subTitle" idx="1"/>
          </p:nvPr>
        </p:nvSpPr>
        <p:spPr/>
        <p:txBody>
          <a:bodyPr/>
          <a:lstStyle/>
          <a:p>
            <a:r>
              <a:rPr lang="en-US"/>
              <a:t>Presented by</a:t>
            </a:r>
            <a:endParaRPr lang="en-IE"/>
          </a:p>
        </p:txBody>
      </p:sp>
      <p:pic>
        <p:nvPicPr>
          <p:cNvPr id="4" name="Picture 3">
            <a:extLst>
              <a:ext uri="{FF2B5EF4-FFF2-40B4-BE49-F238E27FC236}">
                <a16:creationId xmlns:a16="http://schemas.microsoft.com/office/drawing/2014/main" id="{2BF37F99-D8AE-4281-8079-A6A9D6A8BC03}"/>
              </a:ext>
            </a:extLst>
          </p:cNvPr>
          <p:cNvPicPr>
            <a:picLocks noChangeAspect="1"/>
          </p:cNvPicPr>
          <p:nvPr/>
        </p:nvPicPr>
        <p:blipFill>
          <a:blip r:embed="rId3"/>
          <a:stretch>
            <a:fillRect/>
          </a:stretch>
        </p:blipFill>
        <p:spPr>
          <a:xfrm>
            <a:off x="11137301" y="-40327"/>
            <a:ext cx="1054699" cy="1268078"/>
          </a:xfrm>
          <a:prstGeom prst="rect">
            <a:avLst/>
          </a:prstGeom>
        </p:spPr>
      </p:pic>
    </p:spTree>
    <p:custDataLst>
      <p:tags r:id="rId1"/>
    </p:custDataLst>
    <p:extLst>
      <p:ext uri="{BB962C8B-B14F-4D97-AF65-F5344CB8AC3E}">
        <p14:creationId xmlns:p14="http://schemas.microsoft.com/office/powerpoint/2010/main" val="3571339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81B1-EFE0-40ED-B037-FD5CC4F06319}"/>
              </a:ext>
            </a:extLst>
          </p:cNvPr>
          <p:cNvSpPr txBox="1">
            <a:spLocks noGrp="1"/>
          </p:cNvSpPr>
          <p:nvPr>
            <p:ph type="title"/>
          </p:nvPr>
        </p:nvSpPr>
        <p:spPr>
          <a:xfrm>
            <a:off x="838203" y="365130"/>
            <a:ext cx="5105397" cy="684738"/>
          </a:xfrm>
        </p:spPr>
        <p:txBody>
          <a:bodyPr>
            <a:normAutofit fontScale="90000"/>
          </a:bodyPr>
          <a:lstStyle/>
          <a:p>
            <a:pPr lvl="0"/>
            <a:r>
              <a:rPr lang="en-US"/>
              <a:t>Statistics</a:t>
            </a:r>
            <a:endParaRPr lang="en-IE"/>
          </a:p>
        </p:txBody>
      </p:sp>
      <p:pic>
        <p:nvPicPr>
          <p:cNvPr id="4" name="Picture 3">
            <a:extLst>
              <a:ext uri="{FF2B5EF4-FFF2-40B4-BE49-F238E27FC236}">
                <a16:creationId xmlns:a16="http://schemas.microsoft.com/office/drawing/2014/main" id="{38FE4164-4CF5-4D84-980C-BFA0F765BE52}"/>
              </a:ext>
            </a:extLst>
          </p:cNvPr>
          <p:cNvPicPr>
            <a:picLocks noChangeAspect="1"/>
          </p:cNvPicPr>
          <p:nvPr/>
        </p:nvPicPr>
        <p:blipFill>
          <a:blip r:embed="rId3"/>
          <a:stretch>
            <a:fillRect/>
          </a:stretch>
        </p:blipFill>
        <p:spPr>
          <a:xfrm>
            <a:off x="11137300" y="0"/>
            <a:ext cx="1054696" cy="1268080"/>
          </a:xfrm>
          <a:prstGeom prst="rect">
            <a:avLst/>
          </a:prstGeom>
          <a:noFill/>
          <a:ln cap="flat">
            <a:noFill/>
          </a:ln>
        </p:spPr>
      </p:pic>
      <p:pic>
        <p:nvPicPr>
          <p:cNvPr id="5" name="Picture 4">
            <a:extLst>
              <a:ext uri="{FF2B5EF4-FFF2-40B4-BE49-F238E27FC236}">
                <a16:creationId xmlns:a16="http://schemas.microsoft.com/office/drawing/2014/main" id="{7C7BB312-D574-F539-3F7E-E1F2DC8D475F}"/>
              </a:ext>
            </a:extLst>
          </p:cNvPr>
          <p:cNvPicPr>
            <a:picLocks noChangeAspect="1"/>
          </p:cNvPicPr>
          <p:nvPr/>
        </p:nvPicPr>
        <p:blipFill>
          <a:blip r:embed="rId4"/>
          <a:stretch>
            <a:fillRect/>
          </a:stretch>
        </p:blipFill>
        <p:spPr>
          <a:xfrm>
            <a:off x="0" y="1336312"/>
            <a:ext cx="6203183" cy="4185376"/>
          </a:xfrm>
          <a:prstGeom prst="rect">
            <a:avLst/>
          </a:prstGeom>
        </p:spPr>
      </p:pic>
      <p:pic>
        <p:nvPicPr>
          <p:cNvPr id="3" name="Picture 2">
            <a:extLst>
              <a:ext uri="{FF2B5EF4-FFF2-40B4-BE49-F238E27FC236}">
                <a16:creationId xmlns:a16="http://schemas.microsoft.com/office/drawing/2014/main" id="{6226E065-7F50-2B45-7216-525EA157D31B}"/>
              </a:ext>
            </a:extLst>
          </p:cNvPr>
          <p:cNvPicPr>
            <a:picLocks noChangeAspect="1"/>
          </p:cNvPicPr>
          <p:nvPr/>
        </p:nvPicPr>
        <p:blipFill>
          <a:blip r:embed="rId5"/>
          <a:stretch>
            <a:fillRect/>
          </a:stretch>
        </p:blipFill>
        <p:spPr>
          <a:xfrm>
            <a:off x="6458252" y="1507788"/>
            <a:ext cx="5734615" cy="3540868"/>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81B1-EFE0-40ED-B037-FD5CC4F06319}"/>
              </a:ext>
            </a:extLst>
          </p:cNvPr>
          <p:cNvSpPr txBox="1">
            <a:spLocks noGrp="1"/>
          </p:cNvSpPr>
          <p:nvPr>
            <p:ph type="title"/>
          </p:nvPr>
        </p:nvSpPr>
        <p:spPr>
          <a:xfrm>
            <a:off x="838203" y="365130"/>
            <a:ext cx="5105397" cy="684738"/>
          </a:xfrm>
        </p:spPr>
        <p:txBody>
          <a:bodyPr>
            <a:normAutofit fontScale="90000"/>
          </a:bodyPr>
          <a:lstStyle/>
          <a:p>
            <a:pPr lvl="0"/>
            <a:r>
              <a:rPr lang="en-US"/>
              <a:t>Statistics</a:t>
            </a:r>
            <a:endParaRPr lang="en-IE"/>
          </a:p>
        </p:txBody>
      </p:sp>
      <p:pic>
        <p:nvPicPr>
          <p:cNvPr id="4" name="Picture 3">
            <a:extLst>
              <a:ext uri="{FF2B5EF4-FFF2-40B4-BE49-F238E27FC236}">
                <a16:creationId xmlns:a16="http://schemas.microsoft.com/office/drawing/2014/main" id="{38FE4164-4CF5-4D84-980C-BFA0F765BE52}"/>
              </a:ext>
            </a:extLst>
          </p:cNvPr>
          <p:cNvPicPr>
            <a:picLocks noChangeAspect="1"/>
          </p:cNvPicPr>
          <p:nvPr/>
        </p:nvPicPr>
        <p:blipFill>
          <a:blip r:embed="rId3"/>
          <a:stretch>
            <a:fillRect/>
          </a:stretch>
        </p:blipFill>
        <p:spPr>
          <a:xfrm>
            <a:off x="11137300" y="0"/>
            <a:ext cx="1054696" cy="1268080"/>
          </a:xfrm>
          <a:prstGeom prst="rect">
            <a:avLst/>
          </a:prstGeom>
          <a:noFill/>
          <a:ln cap="flat">
            <a:noFill/>
          </a:ln>
        </p:spPr>
      </p:pic>
      <p:pic>
        <p:nvPicPr>
          <p:cNvPr id="9" name="Picture 8">
            <a:extLst>
              <a:ext uri="{FF2B5EF4-FFF2-40B4-BE49-F238E27FC236}">
                <a16:creationId xmlns:a16="http://schemas.microsoft.com/office/drawing/2014/main" id="{14B429E8-10B7-ED28-D808-CD15CD2FA78A}"/>
              </a:ext>
            </a:extLst>
          </p:cNvPr>
          <p:cNvPicPr>
            <a:picLocks noChangeAspect="1"/>
          </p:cNvPicPr>
          <p:nvPr/>
        </p:nvPicPr>
        <p:blipFill>
          <a:blip r:embed="rId4"/>
          <a:stretch>
            <a:fillRect/>
          </a:stretch>
        </p:blipFill>
        <p:spPr>
          <a:xfrm>
            <a:off x="838203" y="1268080"/>
            <a:ext cx="8522338" cy="3967111"/>
          </a:xfrm>
          <a:prstGeom prst="rect">
            <a:avLst/>
          </a:prstGeom>
        </p:spPr>
      </p:pic>
      <p:sp>
        <p:nvSpPr>
          <p:cNvPr id="6" name="TextBox 5">
            <a:extLst>
              <a:ext uri="{FF2B5EF4-FFF2-40B4-BE49-F238E27FC236}">
                <a16:creationId xmlns:a16="http://schemas.microsoft.com/office/drawing/2014/main" id="{3ED43824-A394-D23C-2091-125DBF36E946}"/>
              </a:ext>
            </a:extLst>
          </p:cNvPr>
          <p:cNvSpPr txBox="1"/>
          <p:nvPr/>
        </p:nvSpPr>
        <p:spPr>
          <a:xfrm flipH="1">
            <a:off x="9646521" y="1534571"/>
            <a:ext cx="2018127" cy="3788858"/>
          </a:xfrm>
          <a:prstGeom prst="rect">
            <a:avLst/>
          </a:prstGeom>
          <a:noFill/>
          <a:ln>
            <a:solidFill>
              <a:schemeClr val="tx1"/>
            </a:solidFill>
          </a:ln>
        </p:spPr>
        <p:txBody>
          <a:bodyPr wrap="square">
            <a:spAutoFit/>
          </a:bodyPr>
          <a:lstStyle/>
          <a:p>
            <a:pPr algn="ctr">
              <a:lnSpc>
                <a:spcPct val="150000"/>
              </a:lnSpc>
            </a:pPr>
            <a:endParaRPr lang="en-GB" b="1" i="0">
              <a:solidFill>
                <a:srgbClr val="111111"/>
              </a:solidFill>
              <a:effectLst/>
              <a:latin typeface="Roboto" panose="02000000000000000000" pitchFamily="2" charset="0"/>
            </a:endParaRPr>
          </a:p>
          <a:p>
            <a:pPr algn="ctr">
              <a:lnSpc>
                <a:spcPct val="150000"/>
              </a:lnSpc>
            </a:pPr>
            <a:r>
              <a:rPr lang="en-GB" b="1" i="0">
                <a:solidFill>
                  <a:srgbClr val="111111"/>
                </a:solidFill>
                <a:effectLst/>
                <a:latin typeface="Roboto" panose="02000000000000000000" pitchFamily="2" charset="0"/>
              </a:rPr>
              <a:t>Healthcare accounts for </a:t>
            </a:r>
          </a:p>
          <a:p>
            <a:pPr algn="ctr">
              <a:lnSpc>
                <a:spcPct val="150000"/>
              </a:lnSpc>
            </a:pPr>
            <a:endParaRPr lang="en-GB" b="1">
              <a:solidFill>
                <a:srgbClr val="111111"/>
              </a:solidFill>
              <a:latin typeface="Roboto" panose="02000000000000000000" pitchFamily="2" charset="0"/>
            </a:endParaRPr>
          </a:p>
          <a:p>
            <a:pPr algn="ctr">
              <a:lnSpc>
                <a:spcPct val="150000"/>
              </a:lnSpc>
            </a:pPr>
            <a:r>
              <a:rPr lang="en-GB" b="1" i="0">
                <a:solidFill>
                  <a:srgbClr val="111111"/>
                </a:solidFill>
                <a:effectLst/>
                <a:latin typeface="Roboto" panose="02000000000000000000" pitchFamily="2" charset="0"/>
              </a:rPr>
              <a:t>59%</a:t>
            </a:r>
          </a:p>
          <a:p>
            <a:pPr algn="ctr">
              <a:lnSpc>
                <a:spcPct val="150000"/>
              </a:lnSpc>
            </a:pPr>
            <a:endParaRPr lang="en-GB" b="1"/>
          </a:p>
          <a:p>
            <a:pPr algn="ctr">
              <a:lnSpc>
                <a:spcPct val="150000"/>
              </a:lnSpc>
            </a:pPr>
            <a:r>
              <a:rPr lang="en-GB" b="1"/>
              <a:t>of all Aggression, shock &amp; violence cases</a:t>
            </a:r>
          </a:p>
        </p:txBody>
      </p:sp>
    </p:spTree>
    <p:custDataLst>
      <p:tags r:id="rId1"/>
    </p:custDataLst>
    <p:extLst>
      <p:ext uri="{BB962C8B-B14F-4D97-AF65-F5344CB8AC3E}">
        <p14:creationId xmlns:p14="http://schemas.microsoft.com/office/powerpoint/2010/main" val="410866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4B5F-6154-4215-B9C0-B382C29742D4}"/>
              </a:ext>
            </a:extLst>
          </p:cNvPr>
          <p:cNvSpPr txBox="1">
            <a:spLocks noGrp="1"/>
          </p:cNvSpPr>
          <p:nvPr>
            <p:ph type="title"/>
          </p:nvPr>
        </p:nvSpPr>
        <p:spPr/>
        <p:txBody>
          <a:bodyPr/>
          <a:lstStyle/>
          <a:p>
            <a:pPr lvl="0"/>
            <a:r>
              <a:rPr lang="en-US"/>
              <a:t>Recap</a:t>
            </a:r>
            <a:endParaRPr lang="en-IE"/>
          </a:p>
        </p:txBody>
      </p:sp>
      <p:sp>
        <p:nvSpPr>
          <p:cNvPr id="3" name="Content Placeholder 2">
            <a:extLst>
              <a:ext uri="{FF2B5EF4-FFF2-40B4-BE49-F238E27FC236}">
                <a16:creationId xmlns:a16="http://schemas.microsoft.com/office/drawing/2014/main" id="{A5633075-E437-4954-B06F-5C33541BFCC2}"/>
              </a:ext>
            </a:extLst>
          </p:cNvPr>
          <p:cNvSpPr txBox="1">
            <a:spLocks noGrp="1"/>
          </p:cNvSpPr>
          <p:nvPr>
            <p:ph idx="1"/>
          </p:nvPr>
        </p:nvSpPr>
        <p:spPr/>
        <p:txBody>
          <a:bodyPr/>
          <a:lstStyle/>
          <a:p>
            <a:pPr lvl="0"/>
            <a:r>
              <a:rPr lang="en-US"/>
              <a:t>What is Violence &amp; Aggression?</a:t>
            </a:r>
          </a:p>
          <a:p>
            <a:pPr lvl="0"/>
            <a:r>
              <a:rPr lang="en-US"/>
              <a:t>What is Anger?</a:t>
            </a:r>
          </a:p>
          <a:p>
            <a:pPr lvl="0"/>
            <a:r>
              <a:rPr lang="en-US"/>
              <a:t>Why does it need to be managed?</a:t>
            </a:r>
          </a:p>
          <a:p>
            <a:pPr lvl="0"/>
            <a:r>
              <a:rPr lang="en-US"/>
              <a:t>Who is at greater risk?</a:t>
            </a:r>
          </a:p>
          <a:p>
            <a:pPr lvl="0"/>
            <a:r>
              <a:rPr lang="en-US"/>
              <a:t>What % of reportable incidents and due to Violence &amp; Aggression?</a:t>
            </a:r>
            <a:endParaRPr lang="en-IE"/>
          </a:p>
        </p:txBody>
      </p:sp>
      <p:pic>
        <p:nvPicPr>
          <p:cNvPr id="4" name="Picture 3">
            <a:extLst>
              <a:ext uri="{FF2B5EF4-FFF2-40B4-BE49-F238E27FC236}">
                <a16:creationId xmlns:a16="http://schemas.microsoft.com/office/drawing/2014/main" id="{A882AB6F-98FA-4E5E-912A-1BAE8498FE0F}"/>
              </a:ext>
            </a:extLst>
          </p:cNvPr>
          <p:cNvPicPr>
            <a:picLocks noChangeAspect="1"/>
          </p:cNvPicPr>
          <p:nvPr/>
        </p:nvPicPr>
        <p:blipFill>
          <a:blip r:embed="rId3"/>
          <a:stretch>
            <a:fillRect/>
          </a:stretch>
        </p:blipFill>
        <p:spPr>
          <a:xfrm>
            <a:off x="11137300" y="0"/>
            <a:ext cx="1054696" cy="1268080"/>
          </a:xfrm>
          <a:prstGeom prst="rect">
            <a:avLst/>
          </a:prstGeom>
          <a:noFill/>
          <a:ln cap="flat">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B428-8AD3-4BC4-A3AF-F3B63E6C4D87}"/>
              </a:ext>
            </a:extLst>
          </p:cNvPr>
          <p:cNvSpPr txBox="1">
            <a:spLocks noGrp="1"/>
          </p:cNvSpPr>
          <p:nvPr>
            <p:ph type="ctrTitle"/>
          </p:nvPr>
        </p:nvSpPr>
        <p:spPr/>
        <p:txBody>
          <a:bodyPr/>
          <a:lstStyle/>
          <a:p>
            <a:pPr lvl="0"/>
            <a:r>
              <a:rPr lang="en-US"/>
              <a:t>PMAV &amp; the Law</a:t>
            </a:r>
            <a:endParaRPr lang="en-IE"/>
          </a:p>
        </p:txBody>
      </p:sp>
      <p:sp>
        <p:nvSpPr>
          <p:cNvPr id="3" name="Subtitle 2">
            <a:extLst>
              <a:ext uri="{FF2B5EF4-FFF2-40B4-BE49-F238E27FC236}">
                <a16:creationId xmlns:a16="http://schemas.microsoft.com/office/drawing/2014/main" id="{025B95E5-25CE-480F-B901-259DC402FE45}"/>
              </a:ext>
            </a:extLst>
          </p:cNvPr>
          <p:cNvSpPr txBox="1">
            <a:spLocks noGrp="1"/>
          </p:cNvSpPr>
          <p:nvPr>
            <p:ph type="subTitle" idx="1"/>
          </p:nvPr>
        </p:nvSpPr>
        <p:spPr/>
        <p:txBody>
          <a:bodyPr/>
          <a:lstStyle/>
          <a:p>
            <a:endParaRPr lang="en-IE"/>
          </a:p>
        </p:txBody>
      </p:sp>
      <p:pic>
        <p:nvPicPr>
          <p:cNvPr id="4" name="Picture 3">
            <a:extLst>
              <a:ext uri="{FF2B5EF4-FFF2-40B4-BE49-F238E27FC236}">
                <a16:creationId xmlns:a16="http://schemas.microsoft.com/office/drawing/2014/main" id="{EB501D48-DB2F-483B-8520-BEAD06DECC81}"/>
              </a:ext>
            </a:extLst>
          </p:cNvPr>
          <p:cNvPicPr>
            <a:picLocks noChangeAspect="1"/>
          </p:cNvPicPr>
          <p:nvPr/>
        </p:nvPicPr>
        <p:blipFill>
          <a:blip r:embed="rId3"/>
          <a:stretch>
            <a:fillRect/>
          </a:stretch>
        </p:blipFill>
        <p:spPr>
          <a:xfrm>
            <a:off x="11274652" y="-38910"/>
            <a:ext cx="917344" cy="1102940"/>
          </a:xfrm>
          <a:prstGeom prst="rect">
            <a:avLst/>
          </a:prstGeom>
          <a:noFill/>
          <a:ln cap="flat">
            <a:noFill/>
          </a:ln>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D093-8DEF-4AC8-BA2E-C1144DFC2C3F}"/>
              </a:ext>
            </a:extLst>
          </p:cNvPr>
          <p:cNvSpPr>
            <a:spLocks noGrp="1"/>
          </p:cNvSpPr>
          <p:nvPr>
            <p:ph type="title"/>
          </p:nvPr>
        </p:nvSpPr>
        <p:spPr>
          <a:xfrm>
            <a:off x="160256" y="365129"/>
            <a:ext cx="11193547" cy="1325559"/>
          </a:xfrm>
        </p:spPr>
        <p:txBody>
          <a:bodyPr>
            <a:normAutofit/>
          </a:bodyPr>
          <a:lstStyle/>
          <a:p>
            <a:r>
              <a:rPr lang="en-US" sz="4000"/>
              <a:t>On completion of this module learners will be able to:</a:t>
            </a:r>
            <a:endParaRPr lang="en-IE" sz="4000"/>
          </a:p>
        </p:txBody>
      </p:sp>
      <p:sp>
        <p:nvSpPr>
          <p:cNvPr id="3" name="Content Placeholder 2">
            <a:extLst>
              <a:ext uri="{FF2B5EF4-FFF2-40B4-BE49-F238E27FC236}">
                <a16:creationId xmlns:a16="http://schemas.microsoft.com/office/drawing/2014/main" id="{9059F9C6-C5A9-48A1-8A22-15185A64DABC}"/>
              </a:ext>
            </a:extLst>
          </p:cNvPr>
          <p:cNvSpPr>
            <a:spLocks noGrp="1"/>
          </p:cNvSpPr>
          <p:nvPr>
            <p:ph idx="1"/>
          </p:nvPr>
        </p:nvSpPr>
        <p:spPr>
          <a:xfrm>
            <a:off x="417443" y="1825627"/>
            <a:ext cx="11614306" cy="4351336"/>
          </a:xfrm>
        </p:spPr>
        <p:txBody>
          <a:bodyPr>
            <a:normAutofit/>
          </a:bodyPr>
          <a:lstStyle/>
          <a:p>
            <a:r>
              <a:rPr lang="en-US" sz="3200" dirty="0"/>
              <a:t>List applicable legislation</a:t>
            </a:r>
          </a:p>
          <a:p>
            <a:r>
              <a:rPr lang="en-US" sz="3200" dirty="0"/>
              <a:t>List the duties of employers &amp; employees under the S, </a:t>
            </a:r>
            <a:r>
              <a:rPr lang="en-US" sz="3200" dirty="0" err="1"/>
              <a:t>H,WWA</a:t>
            </a:r>
            <a:r>
              <a:rPr lang="en-US" sz="3200" dirty="0"/>
              <a:t> 2005</a:t>
            </a:r>
            <a:endParaRPr lang="en-US" sz="3200" dirty="0">
              <a:cs typeface="Calibri"/>
            </a:endParaRPr>
          </a:p>
          <a:p>
            <a:r>
              <a:rPr lang="en-US" sz="3200" dirty="0"/>
              <a:t>List the rights outlined in the Human Rights Act 2003</a:t>
            </a:r>
            <a:endParaRPr lang="en-US" sz="3200" dirty="0">
              <a:cs typeface="Calibri"/>
            </a:endParaRPr>
          </a:p>
        </p:txBody>
      </p:sp>
      <p:pic>
        <p:nvPicPr>
          <p:cNvPr id="4" name="Picture 3">
            <a:extLst>
              <a:ext uri="{FF2B5EF4-FFF2-40B4-BE49-F238E27FC236}">
                <a16:creationId xmlns:a16="http://schemas.microsoft.com/office/drawing/2014/main" id="{ED6F92DB-D6F6-4BE7-86A3-9DF42F100219}"/>
              </a:ext>
            </a:extLst>
          </p:cNvPr>
          <p:cNvPicPr>
            <a:picLocks noChangeAspect="1"/>
          </p:cNvPicPr>
          <p:nvPr/>
        </p:nvPicPr>
        <p:blipFill>
          <a:blip r:embed="rId3"/>
          <a:stretch>
            <a:fillRect/>
          </a:stretch>
        </p:blipFill>
        <p:spPr>
          <a:xfrm>
            <a:off x="11274652" y="-38910"/>
            <a:ext cx="917344" cy="1102940"/>
          </a:xfrm>
          <a:prstGeom prst="rect">
            <a:avLst/>
          </a:prstGeom>
          <a:noFill/>
          <a:ln cap="flat">
            <a:noFill/>
          </a:ln>
        </p:spPr>
      </p:pic>
    </p:spTree>
    <p:custDataLst>
      <p:tags r:id="rId1"/>
    </p:custDataLst>
    <p:extLst>
      <p:ext uri="{BB962C8B-B14F-4D97-AF65-F5344CB8AC3E}">
        <p14:creationId xmlns:p14="http://schemas.microsoft.com/office/powerpoint/2010/main" val="160599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E036-04B3-4BD3-AE5A-34090916FBC3}"/>
              </a:ext>
            </a:extLst>
          </p:cNvPr>
          <p:cNvSpPr txBox="1">
            <a:spLocks noGrp="1"/>
          </p:cNvSpPr>
          <p:nvPr>
            <p:ph type="title"/>
          </p:nvPr>
        </p:nvSpPr>
        <p:spPr/>
        <p:txBody>
          <a:bodyPr/>
          <a:lstStyle/>
          <a:p>
            <a:pPr lvl="0"/>
            <a:r>
              <a:rPr lang="en-US"/>
              <a:t>Legal framework</a:t>
            </a:r>
            <a:endParaRPr lang="en-IE"/>
          </a:p>
        </p:txBody>
      </p:sp>
      <p:sp>
        <p:nvSpPr>
          <p:cNvPr id="3" name="Content Placeholder 2">
            <a:extLst>
              <a:ext uri="{FF2B5EF4-FFF2-40B4-BE49-F238E27FC236}">
                <a16:creationId xmlns:a16="http://schemas.microsoft.com/office/drawing/2014/main" id="{1DA879EB-C0FE-4D88-8FEA-7F80C54EE18E}"/>
              </a:ext>
            </a:extLst>
          </p:cNvPr>
          <p:cNvSpPr txBox="1">
            <a:spLocks noGrp="1"/>
          </p:cNvSpPr>
          <p:nvPr>
            <p:ph idx="1"/>
          </p:nvPr>
        </p:nvSpPr>
        <p:spPr>
          <a:xfrm>
            <a:off x="129210" y="1357312"/>
            <a:ext cx="11933580" cy="4605613"/>
          </a:xfrm>
        </p:spPr>
        <p:txBody>
          <a:bodyPr/>
          <a:lstStyle/>
          <a:p>
            <a:pPr lvl="0"/>
            <a:r>
              <a:rPr lang="en-US" dirty="0"/>
              <a:t>Constitutional &amp; Common Law</a:t>
            </a:r>
          </a:p>
          <a:p>
            <a:r>
              <a:rPr lang="en-US" dirty="0"/>
              <a:t>Safety, Health &amp; Welfare at Work Act 2005</a:t>
            </a:r>
            <a:endParaRPr lang="en-US" dirty="0">
              <a:ea typeface="Calibri"/>
              <a:cs typeface="Calibri"/>
            </a:endParaRPr>
          </a:p>
          <a:p>
            <a:r>
              <a:rPr lang="en-US" dirty="0"/>
              <a:t>Human Rights Act 2003</a:t>
            </a:r>
            <a:endParaRPr lang="en-US" dirty="0">
              <a:ea typeface="Calibri"/>
              <a:cs typeface="Calibri"/>
            </a:endParaRPr>
          </a:p>
          <a:p>
            <a:pPr lvl="0"/>
            <a:r>
              <a:rPr lang="en-US" dirty="0"/>
              <a:t>Mental Health Act 2001-2018</a:t>
            </a:r>
          </a:p>
          <a:p>
            <a:pPr marL="0" indent="0">
              <a:buNone/>
            </a:pPr>
            <a:r>
              <a:rPr lang="en-US" dirty="0"/>
              <a:t>MHC Code of Practice on the Use of Physical Restraint (Revised 2022)</a:t>
            </a:r>
          </a:p>
        </p:txBody>
      </p:sp>
      <p:pic>
        <p:nvPicPr>
          <p:cNvPr id="4" name="Picture 3">
            <a:extLst>
              <a:ext uri="{FF2B5EF4-FFF2-40B4-BE49-F238E27FC236}">
                <a16:creationId xmlns:a16="http://schemas.microsoft.com/office/drawing/2014/main" id="{B2C83552-6646-4D6D-B3CF-6D3BC1B384AD}"/>
              </a:ext>
            </a:extLst>
          </p:cNvPr>
          <p:cNvPicPr>
            <a:picLocks noChangeAspect="1"/>
          </p:cNvPicPr>
          <p:nvPr/>
        </p:nvPicPr>
        <p:blipFill>
          <a:blip r:embed="rId3"/>
          <a:stretch>
            <a:fillRect/>
          </a:stretch>
        </p:blipFill>
        <p:spPr>
          <a:xfrm>
            <a:off x="11274652" y="-38910"/>
            <a:ext cx="917344" cy="1102940"/>
          </a:xfrm>
          <a:prstGeom prst="rect">
            <a:avLst/>
          </a:prstGeom>
          <a:noFill/>
          <a:ln cap="flat">
            <a:noFill/>
          </a:ln>
        </p:spPr>
      </p:pic>
      <p:pic>
        <p:nvPicPr>
          <p:cNvPr id="6" name="Picture 5" descr="A close-up of a gavel&#10;&#10;Description automatically generated with low confidence">
            <a:extLst>
              <a:ext uri="{FF2B5EF4-FFF2-40B4-BE49-F238E27FC236}">
                <a16:creationId xmlns:a16="http://schemas.microsoft.com/office/drawing/2014/main" id="{C8D95021-8AC1-4D4A-8254-F1E658ED1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402" y="1285875"/>
            <a:ext cx="2381250" cy="2143125"/>
          </a:xfrm>
          <a:prstGeom prst="rect">
            <a:avLst/>
          </a:prstGeom>
        </p:spPr>
      </p:pic>
      <p:pic>
        <p:nvPicPr>
          <p:cNvPr id="8" name="Picture 7" descr="Logo, company name&#10;&#10;Description automatically generated">
            <a:extLst>
              <a:ext uri="{FF2B5EF4-FFF2-40B4-BE49-F238E27FC236}">
                <a16:creationId xmlns:a16="http://schemas.microsoft.com/office/drawing/2014/main" id="{A965239A-54B8-4BC0-8B88-A026CDC8A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9174" y="5286650"/>
            <a:ext cx="1454150" cy="135255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FA15-D883-49F4-93FB-6FD1D191E8FD}"/>
              </a:ext>
            </a:extLst>
          </p:cNvPr>
          <p:cNvSpPr txBox="1">
            <a:spLocks noGrp="1"/>
          </p:cNvSpPr>
          <p:nvPr>
            <p:ph type="title"/>
          </p:nvPr>
        </p:nvSpPr>
        <p:spPr/>
        <p:txBody>
          <a:bodyPr/>
          <a:lstStyle/>
          <a:p>
            <a:pPr lvl="0"/>
            <a:r>
              <a:rPr lang="en-GB"/>
              <a:t>Safety Health &amp; Welfare at Work 2005</a:t>
            </a:r>
          </a:p>
        </p:txBody>
      </p:sp>
      <p:sp>
        <p:nvSpPr>
          <p:cNvPr id="3" name="Text Placeholder 2">
            <a:extLst>
              <a:ext uri="{FF2B5EF4-FFF2-40B4-BE49-F238E27FC236}">
                <a16:creationId xmlns:a16="http://schemas.microsoft.com/office/drawing/2014/main" id="{F2E346D9-D2E9-45D7-9825-512218D6BF8D}"/>
              </a:ext>
            </a:extLst>
          </p:cNvPr>
          <p:cNvSpPr txBox="1">
            <a:spLocks noGrp="1"/>
          </p:cNvSpPr>
          <p:nvPr>
            <p:ph type="body" idx="1"/>
          </p:nvPr>
        </p:nvSpPr>
        <p:spPr>
          <a:xfrm>
            <a:off x="836611" y="1412876"/>
            <a:ext cx="5195885" cy="761996"/>
          </a:xfrm>
        </p:spPr>
        <p:txBody>
          <a:bodyPr/>
          <a:lstStyle/>
          <a:p>
            <a:pPr lvl="0"/>
            <a:r>
              <a:rPr lang="en-GB"/>
              <a:t>Duty of the employer</a:t>
            </a:r>
          </a:p>
        </p:txBody>
      </p:sp>
      <p:sp>
        <p:nvSpPr>
          <p:cNvPr id="4" name="Content Placeholder 4">
            <a:extLst>
              <a:ext uri="{FF2B5EF4-FFF2-40B4-BE49-F238E27FC236}">
                <a16:creationId xmlns:a16="http://schemas.microsoft.com/office/drawing/2014/main" id="{4FE67C04-EE8B-416C-A6F2-56EF4AC83D8D}"/>
              </a:ext>
            </a:extLst>
          </p:cNvPr>
          <p:cNvSpPr txBox="1">
            <a:spLocks noGrp="1"/>
          </p:cNvSpPr>
          <p:nvPr>
            <p:ph type="body" idx="3"/>
          </p:nvPr>
        </p:nvSpPr>
        <p:spPr>
          <a:xfrm>
            <a:off x="941036" y="2492380"/>
            <a:ext cx="9187214" cy="3941758"/>
          </a:xfrm>
        </p:spPr>
        <p:txBody>
          <a:bodyPr anchor="t"/>
          <a:lstStyle/>
          <a:p>
            <a:pPr marL="228600" lvl="0" indent="-228600">
              <a:lnSpc>
                <a:spcPct val="80000"/>
              </a:lnSpc>
              <a:buChar char="•"/>
            </a:pPr>
            <a:r>
              <a:rPr lang="en-GB" sz="2800" b="0"/>
              <a:t>Safe Place of Work </a:t>
            </a:r>
          </a:p>
          <a:p>
            <a:pPr marL="228600" lvl="0" indent="-228600">
              <a:lnSpc>
                <a:spcPct val="80000"/>
              </a:lnSpc>
              <a:buChar char="•"/>
            </a:pPr>
            <a:r>
              <a:rPr lang="en-GB" sz="2800" b="0"/>
              <a:t>Safe Access &amp; Egress</a:t>
            </a:r>
          </a:p>
          <a:p>
            <a:pPr marL="228600" lvl="0" indent="-228600">
              <a:lnSpc>
                <a:spcPct val="80000"/>
              </a:lnSpc>
              <a:buChar char="•"/>
            </a:pPr>
            <a:r>
              <a:rPr lang="en-GB" sz="2800" b="0"/>
              <a:t>Safe Systems of Work</a:t>
            </a:r>
          </a:p>
          <a:p>
            <a:pPr marL="228600" lvl="0" indent="-228600">
              <a:lnSpc>
                <a:spcPct val="80000"/>
              </a:lnSpc>
              <a:buChar char="•"/>
            </a:pPr>
            <a:r>
              <a:rPr lang="en-GB" sz="2800" b="0"/>
              <a:t>Safe Plant and machinery</a:t>
            </a:r>
          </a:p>
          <a:p>
            <a:pPr marL="228600" lvl="0" indent="-228600">
              <a:lnSpc>
                <a:spcPct val="80000"/>
              </a:lnSpc>
              <a:buChar char="•"/>
            </a:pPr>
            <a:r>
              <a:rPr lang="en-GB" sz="2800" b="0"/>
              <a:t>Provide PPE </a:t>
            </a:r>
          </a:p>
          <a:p>
            <a:pPr marL="228600" lvl="0" indent="-228600">
              <a:lnSpc>
                <a:spcPct val="80000"/>
              </a:lnSpc>
              <a:buChar char="•"/>
            </a:pPr>
            <a:r>
              <a:rPr lang="en-GB" sz="2800" b="0"/>
              <a:t>Training </a:t>
            </a:r>
          </a:p>
          <a:p>
            <a:pPr marL="228600" lvl="0" indent="-228600">
              <a:lnSpc>
                <a:spcPct val="80000"/>
              </a:lnSpc>
              <a:buChar char="•"/>
            </a:pPr>
            <a:r>
              <a:rPr lang="en-GB" sz="2800" b="0"/>
              <a:t>Risk Assessment </a:t>
            </a:r>
          </a:p>
          <a:p>
            <a:pPr marL="228600" lvl="0" indent="-228600">
              <a:lnSpc>
                <a:spcPct val="80000"/>
              </a:lnSpc>
              <a:buChar char="•"/>
            </a:pPr>
            <a:r>
              <a:rPr lang="en-GB" sz="2800" b="0"/>
              <a:t>Supervision</a:t>
            </a:r>
          </a:p>
          <a:p>
            <a:pPr marL="228600" lvl="0" indent="-228600">
              <a:lnSpc>
                <a:spcPct val="80000"/>
              </a:lnSpc>
              <a:buChar char="•"/>
            </a:pPr>
            <a:endParaRPr lang="en-US" sz="2800" b="0"/>
          </a:p>
        </p:txBody>
      </p:sp>
      <p:sp>
        <p:nvSpPr>
          <p:cNvPr id="5" name="Text Placeholder 3">
            <a:extLst>
              <a:ext uri="{FF2B5EF4-FFF2-40B4-BE49-F238E27FC236}">
                <a16:creationId xmlns:a16="http://schemas.microsoft.com/office/drawing/2014/main" id="{C94F85D8-5B01-4B6F-B2B9-327AF8AB3E41}"/>
              </a:ext>
            </a:extLst>
          </p:cNvPr>
          <p:cNvSpPr txBox="1">
            <a:spLocks noGrp="1"/>
          </p:cNvSpPr>
          <p:nvPr>
            <p:ph idx="2"/>
          </p:nvPr>
        </p:nvSpPr>
        <p:spPr>
          <a:xfrm>
            <a:off x="6167435" y="1412876"/>
            <a:ext cx="4041776" cy="761996"/>
          </a:xfrm>
        </p:spPr>
        <p:txBody>
          <a:bodyPr anchor="b"/>
          <a:lstStyle/>
          <a:p>
            <a:pPr marL="0" lvl="0" indent="0">
              <a:buNone/>
            </a:pPr>
            <a:r>
              <a:rPr lang="en-GB" sz="2400" b="1"/>
              <a:t>Duties of the employee</a:t>
            </a:r>
          </a:p>
        </p:txBody>
      </p:sp>
      <p:sp>
        <p:nvSpPr>
          <p:cNvPr id="6" name="Content Placeholder 5">
            <a:extLst>
              <a:ext uri="{FF2B5EF4-FFF2-40B4-BE49-F238E27FC236}">
                <a16:creationId xmlns:a16="http://schemas.microsoft.com/office/drawing/2014/main" id="{09BF6BF4-DE82-4011-B5F4-B24342CB8BE6}"/>
              </a:ext>
            </a:extLst>
          </p:cNvPr>
          <p:cNvSpPr txBox="1">
            <a:spLocks noGrp="1"/>
          </p:cNvSpPr>
          <p:nvPr>
            <p:ph idx="4"/>
          </p:nvPr>
        </p:nvSpPr>
        <p:spPr>
          <a:xfrm>
            <a:off x="6167435" y="2492380"/>
            <a:ext cx="5320262" cy="3941758"/>
          </a:xfrm>
        </p:spPr>
        <p:txBody>
          <a:bodyPr/>
          <a:lstStyle/>
          <a:p>
            <a:pPr lvl="0">
              <a:lnSpc>
                <a:spcPct val="80000"/>
              </a:lnSpc>
              <a:spcBef>
                <a:spcPts val="0"/>
              </a:spcBef>
            </a:pPr>
            <a:r>
              <a:rPr lang="en-GB"/>
              <a:t>Keep workplace tidy and exits clear</a:t>
            </a:r>
          </a:p>
          <a:p>
            <a:pPr lvl="0">
              <a:lnSpc>
                <a:spcPct val="80000"/>
              </a:lnSpc>
              <a:spcBef>
                <a:spcPts val="0"/>
              </a:spcBef>
            </a:pPr>
            <a:r>
              <a:rPr lang="en-GB"/>
              <a:t>Follow procedures</a:t>
            </a:r>
          </a:p>
          <a:p>
            <a:pPr lvl="0">
              <a:lnSpc>
                <a:spcPct val="80000"/>
              </a:lnSpc>
              <a:spcBef>
                <a:spcPts val="0"/>
              </a:spcBef>
            </a:pPr>
            <a:r>
              <a:rPr lang="en-GB"/>
              <a:t>Report incidents/ issues</a:t>
            </a:r>
          </a:p>
          <a:p>
            <a:pPr lvl="0">
              <a:lnSpc>
                <a:spcPct val="80000"/>
              </a:lnSpc>
              <a:spcBef>
                <a:spcPts val="0"/>
              </a:spcBef>
            </a:pPr>
            <a:r>
              <a:rPr lang="en-GB"/>
              <a:t>Wear PPE</a:t>
            </a:r>
          </a:p>
          <a:p>
            <a:pPr lvl="0">
              <a:lnSpc>
                <a:spcPct val="80000"/>
              </a:lnSpc>
              <a:spcBef>
                <a:spcPts val="0"/>
              </a:spcBef>
            </a:pPr>
            <a:r>
              <a:rPr lang="en-GB"/>
              <a:t>Attend training &amp; participate</a:t>
            </a:r>
          </a:p>
          <a:p>
            <a:pPr lvl="0">
              <a:lnSpc>
                <a:spcPct val="80000"/>
              </a:lnSpc>
              <a:spcBef>
                <a:spcPts val="0"/>
              </a:spcBef>
            </a:pPr>
            <a:r>
              <a:rPr lang="en-GB"/>
              <a:t>Don’t endanger yourself or others</a:t>
            </a:r>
          </a:p>
          <a:p>
            <a:pPr lvl="0">
              <a:lnSpc>
                <a:spcPct val="80000"/>
              </a:lnSpc>
              <a:spcBef>
                <a:spcPts val="0"/>
              </a:spcBef>
            </a:pPr>
            <a:r>
              <a:rPr lang="en-GB"/>
              <a:t>Co-operate</a:t>
            </a:r>
          </a:p>
        </p:txBody>
      </p:sp>
      <p:pic>
        <p:nvPicPr>
          <p:cNvPr id="7" name="Picture 6">
            <a:extLst>
              <a:ext uri="{FF2B5EF4-FFF2-40B4-BE49-F238E27FC236}">
                <a16:creationId xmlns:a16="http://schemas.microsoft.com/office/drawing/2014/main" id="{CB2F3478-0893-4996-B2DF-6640679AD77E}"/>
              </a:ext>
            </a:extLst>
          </p:cNvPr>
          <p:cNvPicPr>
            <a:picLocks noChangeAspect="1"/>
          </p:cNvPicPr>
          <p:nvPr/>
        </p:nvPicPr>
        <p:blipFill>
          <a:blip r:embed="rId4"/>
          <a:stretch>
            <a:fillRect/>
          </a:stretch>
        </p:blipFill>
        <p:spPr>
          <a:xfrm>
            <a:off x="11274652" y="-38910"/>
            <a:ext cx="917344" cy="1102940"/>
          </a:xfrm>
          <a:prstGeom prst="rect">
            <a:avLst/>
          </a:prstGeom>
          <a:noFill/>
          <a:ln cap="flat">
            <a:noFill/>
          </a:ln>
        </p:spPr>
      </p:pic>
      <p:pic>
        <p:nvPicPr>
          <p:cNvPr id="9" name="Picture 8" descr="Logo, company name&#10;&#10;Description automatically generated">
            <a:extLst>
              <a:ext uri="{FF2B5EF4-FFF2-40B4-BE49-F238E27FC236}">
                <a16:creationId xmlns:a16="http://schemas.microsoft.com/office/drawing/2014/main" id="{1BDA411B-79A2-4F85-807D-0F864D1E1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7" y="5055732"/>
            <a:ext cx="1695914" cy="169591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0"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1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1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1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1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1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1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1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childTnLst>
                          </p:cTn>
                        </p:par>
                      </p:childTnLst>
                    </p:cTn>
                  </p:par>
                  <p:par>
                    <p:cTn id="37" fill="hold" nodeType="clickEffect">
                      <p:stCondLst>
                        <p:cond delay="indefinite"/>
                      </p:stCondLst>
                      <p:childTnLst>
                        <p:par>
                          <p:cTn id="38" fill="hold" nodeType="withEffect">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1" fill="hold" nodeType="clickEffect">
                      <p:stCondLst>
                        <p:cond delay="indefinite"/>
                      </p:stCondLst>
                      <p:childTnLst>
                        <p:par>
                          <p:cTn id="42" fill="hold" nodeType="withEffect">
                            <p:stCondLst>
                              <p:cond delay="0"/>
                            </p:stCondLst>
                            <p:childTnLst>
                              <p:par>
                                <p:cTn id="43" presetID="10" presetClass="entr" presetSubtype="10"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fade">
                                      <p:cBhvr>
                                        <p:cTn id="45" dur="500"/>
                                        <p:tgtEl>
                                          <p:spTgt spid="6">
                                            <p:txEl>
                                              <p:pRg st="0" end="0"/>
                                            </p:txEl>
                                          </p:spTgt>
                                        </p:tgtEl>
                                      </p:cBhvr>
                                    </p:animEffect>
                                  </p:childTnLst>
                                </p:cTn>
                              </p:par>
                            </p:childTnLst>
                          </p:cTn>
                        </p:par>
                      </p:childTnLst>
                    </p:cTn>
                  </p:par>
                  <p:par>
                    <p:cTn id="46" fill="hold" nodeType="clickEffect">
                      <p:stCondLst>
                        <p:cond delay="indefinite"/>
                      </p:stCondLst>
                      <p:childTnLst>
                        <p:par>
                          <p:cTn id="47" fill="hold" nodeType="withEffect">
                            <p:stCondLst>
                              <p:cond delay="0"/>
                            </p:stCondLst>
                            <p:childTnLst>
                              <p:par>
                                <p:cTn id="48" presetID="10" presetClass="entr" presetSubtype="1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500"/>
                                        <p:tgtEl>
                                          <p:spTgt spid="6">
                                            <p:txEl>
                                              <p:pRg st="1" end="1"/>
                                            </p:txEl>
                                          </p:spTgt>
                                        </p:tgtEl>
                                      </p:cBhvr>
                                    </p:animEffect>
                                  </p:childTnLst>
                                </p:cTn>
                              </p:par>
                            </p:childTnLst>
                          </p:cTn>
                        </p:par>
                      </p:childTnLst>
                    </p:cTn>
                  </p:par>
                  <p:par>
                    <p:cTn id="51" fill="hold" nodeType="clickEffect">
                      <p:stCondLst>
                        <p:cond delay="indefinite"/>
                      </p:stCondLst>
                      <p:childTnLst>
                        <p:par>
                          <p:cTn id="52" fill="hold" nodeType="withEffect">
                            <p:stCondLst>
                              <p:cond delay="0"/>
                            </p:stCondLst>
                            <p:childTnLst>
                              <p:par>
                                <p:cTn id="53" presetID="10" presetClass="entr" presetSubtype="1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fade">
                                      <p:cBhvr>
                                        <p:cTn id="55" dur="500"/>
                                        <p:tgtEl>
                                          <p:spTgt spid="6">
                                            <p:txEl>
                                              <p:pRg st="2" end="2"/>
                                            </p:txEl>
                                          </p:spTgt>
                                        </p:tgtEl>
                                      </p:cBhvr>
                                    </p:animEffect>
                                  </p:childTnLst>
                                </p:cTn>
                              </p:par>
                            </p:childTnLst>
                          </p:cTn>
                        </p:par>
                      </p:childTnLst>
                    </p:cTn>
                  </p:par>
                  <p:par>
                    <p:cTn id="56" fill="hold" nodeType="clickEffect">
                      <p:stCondLst>
                        <p:cond delay="indefinite"/>
                      </p:stCondLst>
                      <p:childTnLst>
                        <p:par>
                          <p:cTn id="57" fill="hold" nodeType="withEffect">
                            <p:stCondLst>
                              <p:cond delay="0"/>
                            </p:stCondLst>
                            <p:childTnLst>
                              <p:par>
                                <p:cTn id="58" presetID="10" presetClass="entr" presetSubtype="10" fill="hold" nodeType="click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fade">
                                      <p:cBhvr>
                                        <p:cTn id="60" dur="500"/>
                                        <p:tgtEl>
                                          <p:spTgt spid="6">
                                            <p:txEl>
                                              <p:pRg st="3" end="3"/>
                                            </p:txEl>
                                          </p:spTgt>
                                        </p:tgtEl>
                                      </p:cBhvr>
                                    </p:animEffect>
                                  </p:childTnLst>
                                </p:cTn>
                              </p:par>
                            </p:childTnLst>
                          </p:cTn>
                        </p:par>
                      </p:childTnLst>
                    </p:cTn>
                  </p:par>
                  <p:par>
                    <p:cTn id="61" fill="hold" nodeType="clickEffect">
                      <p:stCondLst>
                        <p:cond delay="indefinite"/>
                      </p:stCondLst>
                      <p:childTnLst>
                        <p:par>
                          <p:cTn id="62" fill="hold" nodeType="withEffect">
                            <p:stCondLst>
                              <p:cond delay="0"/>
                            </p:stCondLst>
                            <p:childTnLst>
                              <p:par>
                                <p:cTn id="63" presetID="10" presetClass="entr" presetSubtype="10" fill="hold" nodeType="click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animEffect transition="in" filter="fade">
                                      <p:cBhvr>
                                        <p:cTn id="65" dur="500"/>
                                        <p:tgtEl>
                                          <p:spTgt spid="6">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10" fill="hold" nodeType="clickEffect">
                                  <p:stCondLst>
                                    <p:cond delay="0"/>
                                  </p:stCondLst>
                                  <p:childTnLst>
                                    <p:set>
                                      <p:cBhvr>
                                        <p:cTn id="69" dur="1" fill="hold">
                                          <p:stCondLst>
                                            <p:cond delay="0"/>
                                          </p:stCondLst>
                                        </p:cTn>
                                        <p:tgtEl>
                                          <p:spTgt spid="6">
                                            <p:txEl>
                                              <p:pRg st="5" end="5"/>
                                            </p:txEl>
                                          </p:spTgt>
                                        </p:tgtEl>
                                        <p:attrNameLst>
                                          <p:attrName>style.visibility</p:attrName>
                                        </p:attrNameLst>
                                      </p:cBhvr>
                                      <p:to>
                                        <p:strVal val="visible"/>
                                      </p:to>
                                    </p:set>
                                    <p:animEffect transition="in" filter="fade">
                                      <p:cBhvr>
                                        <p:cTn id="70" dur="500"/>
                                        <p:tgtEl>
                                          <p:spTgt spid="6">
                                            <p:txEl>
                                              <p:pRg st="5" end="5"/>
                                            </p:txEl>
                                          </p:spTgt>
                                        </p:tgtEl>
                                      </p:cBhvr>
                                    </p:animEffect>
                                  </p:childTnLst>
                                </p:cTn>
                              </p:par>
                            </p:childTnLst>
                          </p:cTn>
                        </p:par>
                      </p:childTnLst>
                    </p:cTn>
                  </p:par>
                  <p:par>
                    <p:cTn id="71" fill="hold" nodeType="clickEffect">
                      <p:stCondLst>
                        <p:cond delay="indefinite"/>
                      </p:stCondLst>
                      <p:childTnLst>
                        <p:par>
                          <p:cTn id="72" fill="hold" nodeType="withEffect">
                            <p:stCondLst>
                              <p:cond delay="0"/>
                            </p:stCondLst>
                            <p:childTnLst>
                              <p:par>
                                <p:cTn id="73" presetID="10" presetClass="entr" presetSubtype="10" fill="hold" nodeType="clickEffect">
                                  <p:stCondLst>
                                    <p:cond delay="0"/>
                                  </p:stCondLst>
                                  <p:childTnLst>
                                    <p:set>
                                      <p:cBhvr>
                                        <p:cTn id="74" dur="1" fill="hold">
                                          <p:stCondLst>
                                            <p:cond delay="0"/>
                                          </p:stCondLst>
                                        </p:cTn>
                                        <p:tgtEl>
                                          <p:spTgt spid="6">
                                            <p:txEl>
                                              <p:pRg st="6" end="6"/>
                                            </p:txEl>
                                          </p:spTgt>
                                        </p:tgtEl>
                                        <p:attrNameLst>
                                          <p:attrName>style.visibility</p:attrName>
                                        </p:attrNameLst>
                                      </p:cBhvr>
                                      <p:to>
                                        <p:strVal val="visible"/>
                                      </p:to>
                                    </p:set>
                                    <p:animEffect transition="in" filter="fade">
                                      <p:cBhvr>
                                        <p:cTn id="7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CB10-FC5B-4D29-82C8-44BA10CCF969}"/>
              </a:ext>
            </a:extLst>
          </p:cNvPr>
          <p:cNvSpPr txBox="1">
            <a:spLocks noGrp="1"/>
          </p:cNvSpPr>
          <p:nvPr>
            <p:ph type="title"/>
          </p:nvPr>
        </p:nvSpPr>
        <p:spPr/>
        <p:txBody>
          <a:bodyPr/>
          <a:lstStyle/>
          <a:p>
            <a:pPr lvl="0"/>
            <a:r>
              <a:rPr lang="en-US"/>
              <a:t>Human Rights Act 2003</a:t>
            </a:r>
            <a:endParaRPr lang="en-IE"/>
          </a:p>
        </p:txBody>
      </p:sp>
      <p:sp>
        <p:nvSpPr>
          <p:cNvPr id="3" name="Content Placeholder 2">
            <a:extLst>
              <a:ext uri="{FF2B5EF4-FFF2-40B4-BE49-F238E27FC236}">
                <a16:creationId xmlns:a16="http://schemas.microsoft.com/office/drawing/2014/main" id="{6751122F-2297-427E-92C1-41613F871A19}"/>
              </a:ext>
            </a:extLst>
          </p:cNvPr>
          <p:cNvSpPr txBox="1">
            <a:spLocks noGrp="1"/>
          </p:cNvSpPr>
          <p:nvPr>
            <p:ph idx="1"/>
          </p:nvPr>
        </p:nvSpPr>
        <p:spPr>
          <a:xfrm>
            <a:off x="0" y="1482571"/>
            <a:ext cx="11967090" cy="5122413"/>
          </a:xfrm>
        </p:spPr>
        <p:txBody>
          <a:bodyPr>
            <a:noAutofit/>
          </a:bodyPr>
          <a:lstStyle/>
          <a:p>
            <a:pPr lvl="1">
              <a:lnSpc>
                <a:spcPct val="150000"/>
              </a:lnSpc>
            </a:pPr>
            <a:r>
              <a:rPr lang="en-IE"/>
              <a:t>Right to life</a:t>
            </a:r>
          </a:p>
          <a:p>
            <a:pPr lvl="1">
              <a:lnSpc>
                <a:spcPct val="150000"/>
              </a:lnSpc>
            </a:pPr>
            <a:r>
              <a:rPr lang="en-US"/>
              <a:t>Not to be subjected to torture or to inhuman or degrading treatment or punishment</a:t>
            </a:r>
            <a:endParaRPr lang="en-IE"/>
          </a:p>
          <a:p>
            <a:pPr lvl="1">
              <a:lnSpc>
                <a:spcPct val="150000"/>
              </a:lnSpc>
            </a:pPr>
            <a:r>
              <a:rPr lang="en-IE"/>
              <a:t>Personal liberty (</a:t>
            </a:r>
            <a:r>
              <a:rPr lang="en-US"/>
              <a:t>Exceptions include the “lawful detention of Persons of Unsound Mind)”</a:t>
            </a:r>
            <a:endParaRPr lang="en-IE"/>
          </a:p>
          <a:p>
            <a:pPr lvl="1">
              <a:lnSpc>
                <a:spcPct val="150000"/>
              </a:lnSpc>
            </a:pPr>
            <a:r>
              <a:rPr lang="en-IE"/>
              <a:t>Freedom of expression</a:t>
            </a:r>
          </a:p>
          <a:p>
            <a:pPr lvl="1">
              <a:lnSpc>
                <a:spcPct val="150000"/>
              </a:lnSpc>
            </a:pPr>
            <a:r>
              <a:rPr lang="en-US"/>
              <a:t>The right to fair procedures</a:t>
            </a:r>
          </a:p>
          <a:p>
            <a:pPr lvl="1">
              <a:lnSpc>
                <a:spcPct val="150000"/>
              </a:lnSpc>
            </a:pPr>
            <a:r>
              <a:rPr lang="en-IE"/>
              <a:t>Bodily integrity</a:t>
            </a:r>
          </a:p>
          <a:p>
            <a:pPr lvl="1">
              <a:lnSpc>
                <a:spcPct val="150000"/>
              </a:lnSpc>
            </a:pPr>
            <a:r>
              <a:rPr lang="en-IE"/>
              <a:t>Religious liberty</a:t>
            </a:r>
          </a:p>
          <a:p>
            <a:pPr lvl="1">
              <a:lnSpc>
                <a:spcPct val="150000"/>
              </a:lnSpc>
            </a:pPr>
            <a:r>
              <a:rPr lang="en-IE"/>
              <a:t>Privacy</a:t>
            </a:r>
          </a:p>
        </p:txBody>
      </p:sp>
      <p:pic>
        <p:nvPicPr>
          <p:cNvPr id="4" name="Picture 3">
            <a:extLst>
              <a:ext uri="{FF2B5EF4-FFF2-40B4-BE49-F238E27FC236}">
                <a16:creationId xmlns:a16="http://schemas.microsoft.com/office/drawing/2014/main" id="{DEF5F709-8359-4522-9735-54F1FE8A6490}"/>
              </a:ext>
            </a:extLst>
          </p:cNvPr>
          <p:cNvPicPr>
            <a:picLocks noChangeAspect="1"/>
          </p:cNvPicPr>
          <p:nvPr/>
        </p:nvPicPr>
        <p:blipFill>
          <a:blip r:embed="rId4"/>
          <a:stretch>
            <a:fillRect/>
          </a:stretch>
        </p:blipFill>
        <p:spPr>
          <a:xfrm>
            <a:off x="11274652" y="-38910"/>
            <a:ext cx="917344" cy="1102940"/>
          </a:xfrm>
          <a:prstGeom prst="rect">
            <a:avLst/>
          </a:prstGeom>
          <a:noFill/>
          <a:ln cap="flat">
            <a:noFill/>
          </a:ln>
        </p:spPr>
      </p:pic>
      <p:pic>
        <p:nvPicPr>
          <p:cNvPr id="6" name="Picture 5" descr="Icon&#10;&#10;Description automatically generated">
            <a:extLst>
              <a:ext uri="{FF2B5EF4-FFF2-40B4-BE49-F238E27FC236}">
                <a16:creationId xmlns:a16="http://schemas.microsoft.com/office/drawing/2014/main" id="{6C276673-6A05-445F-A676-F8545F686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415" y="3689281"/>
            <a:ext cx="1943822" cy="2803590"/>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316C-DD06-45FD-AD63-FE87C7CC2BBA}"/>
              </a:ext>
            </a:extLst>
          </p:cNvPr>
          <p:cNvSpPr>
            <a:spLocks noGrp="1"/>
          </p:cNvSpPr>
          <p:nvPr>
            <p:ph type="title"/>
          </p:nvPr>
        </p:nvSpPr>
        <p:spPr/>
        <p:txBody>
          <a:bodyPr/>
          <a:lstStyle/>
          <a:p>
            <a:r>
              <a:rPr lang="en-IE"/>
              <a:t>O’Connor V Nice Residential Home Ltd</a:t>
            </a:r>
          </a:p>
        </p:txBody>
      </p:sp>
      <p:sp>
        <p:nvSpPr>
          <p:cNvPr id="3" name="Content Placeholder 2">
            <a:extLst>
              <a:ext uri="{FF2B5EF4-FFF2-40B4-BE49-F238E27FC236}">
                <a16:creationId xmlns:a16="http://schemas.microsoft.com/office/drawing/2014/main" id="{060879B7-20E7-413D-8B6E-A80A6B9D2692}"/>
              </a:ext>
            </a:extLst>
          </p:cNvPr>
          <p:cNvSpPr>
            <a:spLocks noGrp="1"/>
          </p:cNvSpPr>
          <p:nvPr>
            <p:ph idx="1"/>
          </p:nvPr>
        </p:nvSpPr>
        <p:spPr>
          <a:xfrm>
            <a:off x="197963" y="1825627"/>
            <a:ext cx="11994037" cy="5032374"/>
          </a:xfrm>
        </p:spPr>
        <p:txBody>
          <a:bodyPr>
            <a:normAutofit fontScale="92500" lnSpcReduction="10000"/>
          </a:bodyPr>
          <a:lstStyle/>
          <a:p>
            <a:pPr marL="0" indent="0">
              <a:buNone/>
            </a:pPr>
            <a:r>
              <a:rPr lang="en-IE"/>
              <a:t>O’Connor has a healthcare worker working in a Residential House</a:t>
            </a:r>
          </a:p>
          <a:p>
            <a:pPr marL="0" indent="0">
              <a:buNone/>
            </a:pPr>
            <a:r>
              <a:rPr lang="en-IE"/>
              <a:t>Heard a cry for assistance from a resident </a:t>
            </a:r>
          </a:p>
          <a:p>
            <a:pPr marL="0" indent="0">
              <a:buNone/>
            </a:pPr>
            <a:r>
              <a:rPr lang="en-IE"/>
              <a:t>Went into the house as was assaulted</a:t>
            </a:r>
          </a:p>
          <a:p>
            <a:pPr marL="0" indent="0">
              <a:buNone/>
            </a:pPr>
            <a:r>
              <a:rPr lang="en-IE"/>
              <a:t>What questions would you like to ask?</a:t>
            </a:r>
          </a:p>
          <a:p>
            <a:pPr marL="0" indent="0">
              <a:buNone/>
            </a:pPr>
            <a:r>
              <a:rPr lang="en-IE" b="1"/>
              <a:t>Trained?</a:t>
            </a:r>
          </a:p>
          <a:p>
            <a:pPr marL="0" indent="0">
              <a:buNone/>
            </a:pPr>
            <a:r>
              <a:rPr lang="en-IE"/>
              <a:t>Yes</a:t>
            </a:r>
          </a:p>
          <a:p>
            <a:pPr marL="0" indent="0">
              <a:buNone/>
            </a:pPr>
            <a:r>
              <a:rPr lang="en-IE" b="1"/>
              <a:t>Controls in place?</a:t>
            </a:r>
          </a:p>
          <a:p>
            <a:pPr marL="0" indent="0">
              <a:buNone/>
            </a:pPr>
            <a:r>
              <a:rPr lang="en-IE"/>
              <a:t>Yes. Care plan outlining history of violence must only provide care in pairs. Carry Alarm</a:t>
            </a:r>
          </a:p>
          <a:p>
            <a:pPr marL="0" indent="0">
              <a:buNone/>
            </a:pPr>
            <a:r>
              <a:rPr lang="en-IE"/>
              <a:t>Went in on his own and did not carry alarm</a:t>
            </a:r>
          </a:p>
          <a:p>
            <a:pPr marL="0" indent="0">
              <a:buNone/>
            </a:pPr>
            <a:r>
              <a:rPr lang="en-IE" b="1"/>
              <a:t>Compensation?</a:t>
            </a:r>
          </a:p>
          <a:p>
            <a:pPr marL="0" indent="0">
              <a:buNone/>
            </a:pPr>
            <a:r>
              <a:rPr lang="en-IE"/>
              <a:t>No. Deemed to be negligent as did not follow Care Plan</a:t>
            </a:r>
          </a:p>
          <a:p>
            <a:endParaRPr lang="en-IE"/>
          </a:p>
          <a:p>
            <a:endParaRPr lang="en-IE"/>
          </a:p>
        </p:txBody>
      </p:sp>
    </p:spTree>
    <p:custDataLst>
      <p:tags r:id="rId1"/>
    </p:custDataLst>
    <p:extLst>
      <p:ext uri="{BB962C8B-B14F-4D97-AF65-F5344CB8AC3E}">
        <p14:creationId xmlns:p14="http://schemas.microsoft.com/office/powerpoint/2010/main" val="22858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8AAD-0F0E-4CF2-AE93-2594F94B35A1}"/>
              </a:ext>
            </a:extLst>
          </p:cNvPr>
          <p:cNvSpPr txBox="1">
            <a:spLocks noGrp="1"/>
          </p:cNvSpPr>
          <p:nvPr>
            <p:ph type="title"/>
          </p:nvPr>
        </p:nvSpPr>
        <p:spPr/>
        <p:txBody>
          <a:bodyPr/>
          <a:lstStyle/>
          <a:p>
            <a:pPr lvl="0"/>
            <a:r>
              <a:rPr lang="en-US"/>
              <a:t>Recap</a:t>
            </a:r>
            <a:endParaRPr lang="en-IE"/>
          </a:p>
        </p:txBody>
      </p:sp>
      <p:sp>
        <p:nvSpPr>
          <p:cNvPr id="3" name="Content Placeholder 2">
            <a:extLst>
              <a:ext uri="{FF2B5EF4-FFF2-40B4-BE49-F238E27FC236}">
                <a16:creationId xmlns:a16="http://schemas.microsoft.com/office/drawing/2014/main" id="{670A957A-6BA3-4F21-B544-07EC21DFD075}"/>
              </a:ext>
            </a:extLst>
          </p:cNvPr>
          <p:cNvSpPr txBox="1">
            <a:spLocks noGrp="1"/>
          </p:cNvSpPr>
          <p:nvPr>
            <p:ph idx="1"/>
          </p:nvPr>
        </p:nvSpPr>
        <p:spPr/>
        <p:txBody>
          <a:bodyPr/>
          <a:lstStyle/>
          <a:p>
            <a:pPr lvl="0"/>
            <a:r>
              <a:rPr lang="en-US" dirty="0"/>
              <a:t>What legislation applies to </a:t>
            </a:r>
            <a:r>
              <a:rPr lang="en-US" dirty="0" err="1"/>
              <a:t>PMAV</a:t>
            </a:r>
            <a:r>
              <a:rPr lang="en-US" dirty="0"/>
              <a:t>?</a:t>
            </a:r>
          </a:p>
          <a:p>
            <a:pPr lvl="0"/>
            <a:r>
              <a:rPr lang="en-IE" dirty="0"/>
              <a:t>What are the Duties of the Employer?</a:t>
            </a:r>
          </a:p>
          <a:p>
            <a:r>
              <a:rPr lang="en-IE" dirty="0"/>
              <a:t>What are the Duties of Employee?</a:t>
            </a:r>
          </a:p>
          <a:p>
            <a:r>
              <a:rPr lang="en-IE"/>
              <a:t>What are our human rights?</a:t>
            </a:r>
          </a:p>
          <a:p>
            <a:pPr lvl="0"/>
            <a:endParaRPr lang="en-IE" dirty="0"/>
          </a:p>
        </p:txBody>
      </p:sp>
      <p:pic>
        <p:nvPicPr>
          <p:cNvPr id="4" name="Picture 3">
            <a:extLst>
              <a:ext uri="{FF2B5EF4-FFF2-40B4-BE49-F238E27FC236}">
                <a16:creationId xmlns:a16="http://schemas.microsoft.com/office/drawing/2014/main" id="{D28822F0-9FD8-4FB1-B264-8B407CB31C75}"/>
              </a:ext>
            </a:extLst>
          </p:cNvPr>
          <p:cNvPicPr>
            <a:picLocks noChangeAspect="1"/>
          </p:cNvPicPr>
          <p:nvPr/>
        </p:nvPicPr>
        <p:blipFill>
          <a:blip r:embed="rId3"/>
          <a:stretch>
            <a:fillRect/>
          </a:stretch>
        </p:blipFill>
        <p:spPr>
          <a:xfrm>
            <a:off x="11274652" y="-38910"/>
            <a:ext cx="917344" cy="1102940"/>
          </a:xfrm>
          <a:prstGeom prst="rect">
            <a:avLst/>
          </a:prstGeom>
          <a:noFill/>
          <a:ln cap="flat">
            <a:noFill/>
          </a:ln>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5E69-FEDF-494D-9AE1-D8CE11DF10A4}"/>
              </a:ext>
            </a:extLst>
          </p:cNvPr>
          <p:cNvSpPr>
            <a:spLocks noGrp="1"/>
          </p:cNvSpPr>
          <p:nvPr>
            <p:ph type="title"/>
          </p:nvPr>
        </p:nvSpPr>
        <p:spPr/>
        <p:txBody>
          <a:bodyPr/>
          <a:lstStyle/>
          <a:p>
            <a:r>
              <a:rPr lang="en-US"/>
              <a:t>Basic Housekeeping Rules</a:t>
            </a:r>
            <a:endParaRPr lang="en-IE"/>
          </a:p>
        </p:txBody>
      </p:sp>
      <p:sp>
        <p:nvSpPr>
          <p:cNvPr id="3" name="Content Placeholder 2">
            <a:extLst>
              <a:ext uri="{FF2B5EF4-FFF2-40B4-BE49-F238E27FC236}">
                <a16:creationId xmlns:a16="http://schemas.microsoft.com/office/drawing/2014/main" id="{1289D2C8-EF2A-46E9-93FA-3815124477DF}"/>
              </a:ext>
            </a:extLst>
          </p:cNvPr>
          <p:cNvSpPr>
            <a:spLocks noGrp="1"/>
          </p:cNvSpPr>
          <p:nvPr>
            <p:ph idx="1"/>
          </p:nvPr>
        </p:nvSpPr>
        <p:spPr>
          <a:xfrm>
            <a:off x="292231" y="1545136"/>
            <a:ext cx="11679810" cy="3263504"/>
          </a:xfrm>
        </p:spPr>
        <p:txBody>
          <a:bodyPr>
            <a:normAutofit/>
          </a:bodyPr>
          <a:lstStyle/>
          <a:p>
            <a:r>
              <a:rPr lang="en-US" b="1"/>
              <a:t>Phones: </a:t>
            </a:r>
            <a:r>
              <a:rPr lang="en-US"/>
              <a:t>Please keeping on silent and leaving meeting if necessary</a:t>
            </a:r>
          </a:p>
          <a:p>
            <a:r>
              <a:rPr lang="en-US" b="1"/>
              <a:t>Health &amp; Safety: </a:t>
            </a:r>
            <a:r>
              <a:rPr lang="en-US"/>
              <a:t>Leave immediately using fire exits and go to assembly point</a:t>
            </a:r>
          </a:p>
          <a:p>
            <a:r>
              <a:rPr lang="en-US" b="1"/>
              <a:t>Schedule and breaks: </a:t>
            </a:r>
            <a:r>
              <a:rPr lang="en-US"/>
              <a:t>Course times are 9.30 to 3.30. Breaks at 11am and 1pm</a:t>
            </a:r>
          </a:p>
          <a:p>
            <a:r>
              <a:rPr lang="en-US" b="1"/>
              <a:t>Participation: </a:t>
            </a:r>
            <a:r>
              <a:rPr lang="en-US"/>
              <a:t>Participation is expected, and questions used to check progress</a:t>
            </a:r>
          </a:p>
          <a:p>
            <a:r>
              <a:rPr lang="en-US" b="1"/>
              <a:t>Assessment: </a:t>
            </a:r>
            <a:r>
              <a:rPr lang="en-US"/>
              <a:t>Presentations, Test, Skills assessment</a:t>
            </a:r>
          </a:p>
          <a:p>
            <a:r>
              <a:rPr lang="en-IE" b="1"/>
              <a:t>Resources: </a:t>
            </a:r>
            <a:r>
              <a:rPr lang="en-IE"/>
              <a:t>Resource folder containing videos and guides</a:t>
            </a:r>
          </a:p>
        </p:txBody>
      </p:sp>
      <p:pic>
        <p:nvPicPr>
          <p:cNvPr id="4" name="Picture 4" descr="qualtec logo.jpg">
            <a:extLst>
              <a:ext uri="{FF2B5EF4-FFF2-40B4-BE49-F238E27FC236}">
                <a16:creationId xmlns:a16="http://schemas.microsoft.com/office/drawing/2014/main" id="{5AA7E747-92B2-475F-B1CB-843DD3B726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5044" y="0"/>
            <a:ext cx="792956" cy="95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66634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15AE-21AD-4CE8-BD3E-F8BE9EA6F8E0}"/>
              </a:ext>
            </a:extLst>
          </p:cNvPr>
          <p:cNvSpPr txBox="1">
            <a:spLocks noGrp="1"/>
          </p:cNvSpPr>
          <p:nvPr>
            <p:ph type="ctrTitle"/>
          </p:nvPr>
        </p:nvSpPr>
        <p:spPr/>
        <p:txBody>
          <a:bodyPr/>
          <a:lstStyle/>
          <a:p>
            <a:pPr lvl="0"/>
            <a:r>
              <a:rPr lang="en-US"/>
              <a:t>PMAV Risk Assessment</a:t>
            </a:r>
            <a:endParaRPr lang="en-IE"/>
          </a:p>
        </p:txBody>
      </p:sp>
      <p:sp>
        <p:nvSpPr>
          <p:cNvPr id="3" name="Subtitle 2">
            <a:extLst>
              <a:ext uri="{FF2B5EF4-FFF2-40B4-BE49-F238E27FC236}">
                <a16:creationId xmlns:a16="http://schemas.microsoft.com/office/drawing/2014/main" id="{F3F7EF91-6F41-4349-90CE-EE6BFF8F09AC}"/>
              </a:ext>
            </a:extLst>
          </p:cNvPr>
          <p:cNvSpPr txBox="1">
            <a:spLocks noGrp="1"/>
          </p:cNvSpPr>
          <p:nvPr>
            <p:ph type="subTitle" idx="1"/>
          </p:nvPr>
        </p:nvSpPr>
        <p:spPr/>
        <p:txBody>
          <a:bodyPr/>
          <a:lstStyle/>
          <a:p>
            <a:endParaRPr lang="en-IE"/>
          </a:p>
        </p:txBody>
      </p:sp>
      <p:pic>
        <p:nvPicPr>
          <p:cNvPr id="4" name="Picture 3">
            <a:extLst>
              <a:ext uri="{FF2B5EF4-FFF2-40B4-BE49-F238E27FC236}">
                <a16:creationId xmlns:a16="http://schemas.microsoft.com/office/drawing/2014/main" id="{0D09BE48-BF96-4B7E-800D-24DA5B7D5821}"/>
              </a:ext>
            </a:extLst>
          </p:cNvPr>
          <p:cNvPicPr>
            <a:picLocks noChangeAspect="1"/>
          </p:cNvPicPr>
          <p:nvPr/>
        </p:nvPicPr>
        <p:blipFill>
          <a:blip r:embed="rId3"/>
          <a:srcRect/>
          <a:stretch>
            <a:fillRect/>
          </a:stretch>
        </p:blipFill>
        <p:spPr>
          <a:xfrm>
            <a:off x="11075990" y="0"/>
            <a:ext cx="1116016" cy="1404939"/>
          </a:xfrm>
          <a:prstGeom prst="rect">
            <a:avLst/>
          </a:prstGeom>
          <a:noFill/>
          <a:ln cap="flat">
            <a:noFill/>
          </a:ln>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F81A-9467-45DF-B382-FBF8437B16C5}"/>
              </a:ext>
            </a:extLst>
          </p:cNvPr>
          <p:cNvSpPr txBox="1">
            <a:spLocks noGrp="1"/>
          </p:cNvSpPr>
          <p:nvPr>
            <p:ph type="title"/>
          </p:nvPr>
        </p:nvSpPr>
        <p:spPr>
          <a:xfrm>
            <a:off x="0" y="0"/>
            <a:ext cx="11547838" cy="1357317"/>
          </a:xfrm>
        </p:spPr>
        <p:txBody>
          <a:bodyPr/>
          <a:lstStyle/>
          <a:p>
            <a:pPr lvl="0"/>
            <a:r>
              <a:rPr lang="en-US" sz="4000"/>
              <a:t>At the end of this module,  learners will be able to</a:t>
            </a:r>
            <a:r>
              <a:rPr lang="en-US"/>
              <a:t>:</a:t>
            </a:r>
          </a:p>
        </p:txBody>
      </p:sp>
      <p:sp>
        <p:nvSpPr>
          <p:cNvPr id="3" name="Content Placeholder 2">
            <a:extLst>
              <a:ext uri="{FF2B5EF4-FFF2-40B4-BE49-F238E27FC236}">
                <a16:creationId xmlns:a16="http://schemas.microsoft.com/office/drawing/2014/main" id="{14DB433E-7BA6-4C21-AF76-D43FA85EDC29}"/>
              </a:ext>
            </a:extLst>
          </p:cNvPr>
          <p:cNvSpPr txBox="1">
            <a:spLocks noGrp="1"/>
          </p:cNvSpPr>
          <p:nvPr>
            <p:ph idx="1"/>
          </p:nvPr>
        </p:nvSpPr>
        <p:spPr>
          <a:xfrm>
            <a:off x="94265" y="1484308"/>
            <a:ext cx="11547829" cy="4525959"/>
          </a:xfrm>
        </p:spPr>
        <p:txBody>
          <a:bodyPr/>
          <a:lstStyle/>
          <a:p>
            <a:pPr lvl="0"/>
            <a:r>
              <a:rPr lang="en-IE" sz="3600"/>
              <a:t>Explain</a:t>
            </a:r>
            <a:r>
              <a:rPr lang="en-GB" sz="3600"/>
              <a:t> the terms risk assessment, risk factors &amp; controls</a:t>
            </a:r>
          </a:p>
          <a:p>
            <a:pPr lvl="0"/>
            <a:r>
              <a:rPr lang="en-GB" sz="3600"/>
              <a:t>List and explain the different types of risk assessments</a:t>
            </a:r>
          </a:p>
          <a:p>
            <a:pPr lvl="0"/>
            <a:r>
              <a:rPr lang="en-GB" sz="3600"/>
              <a:t>List and explain the different risk factors</a:t>
            </a:r>
          </a:p>
          <a:p>
            <a:pPr lvl="0"/>
            <a:r>
              <a:rPr lang="en-GB" sz="3600"/>
              <a:t>Suggest solutions to reduce the risk</a:t>
            </a:r>
          </a:p>
          <a:p>
            <a:pPr lvl="0"/>
            <a:r>
              <a:rPr lang="en-GB" sz="3600"/>
              <a:t>Suggest controls to ensure the safety of lone workers</a:t>
            </a:r>
          </a:p>
          <a:p>
            <a:pPr lvl="0"/>
            <a:endParaRPr lang="en-US"/>
          </a:p>
        </p:txBody>
      </p:sp>
      <p:pic>
        <p:nvPicPr>
          <p:cNvPr id="4" name="Picture 3">
            <a:extLst>
              <a:ext uri="{FF2B5EF4-FFF2-40B4-BE49-F238E27FC236}">
                <a16:creationId xmlns:a16="http://schemas.microsoft.com/office/drawing/2014/main" id="{FBCCB911-4148-4C33-8481-8E031D099798}"/>
              </a:ext>
            </a:extLst>
          </p:cNvPr>
          <p:cNvPicPr>
            <a:picLocks noChangeAspect="1"/>
          </p:cNvPicPr>
          <p:nvPr/>
        </p:nvPicPr>
        <p:blipFill>
          <a:blip r:embed="rId4"/>
          <a:srcRect/>
          <a:stretch>
            <a:fillRect/>
          </a:stretch>
        </p:blipFill>
        <p:spPr>
          <a:xfrm>
            <a:off x="11270958" y="0"/>
            <a:ext cx="921047" cy="1159495"/>
          </a:xfrm>
          <a:prstGeom prst="rect">
            <a:avLst/>
          </a:prstGeom>
          <a:noFill/>
          <a:ln cap="flat">
            <a:noFill/>
          </a:ln>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50">
            <a:extLst>
              <a:ext uri="{FF2B5EF4-FFF2-40B4-BE49-F238E27FC236}">
                <a16:creationId xmlns:a16="http://schemas.microsoft.com/office/drawing/2014/main" id="{B7D29A3E-A8E1-4A61-954F-887537BA1597}"/>
              </a:ext>
            </a:extLst>
          </p:cNvPr>
          <p:cNvSpPr txBox="1">
            <a:spLocks noGrp="1"/>
          </p:cNvSpPr>
          <p:nvPr>
            <p:ph type="title"/>
          </p:nvPr>
        </p:nvSpPr>
        <p:spPr>
          <a:xfrm>
            <a:off x="426128" y="296943"/>
            <a:ext cx="7772400" cy="1143000"/>
          </a:xfrm>
        </p:spPr>
        <p:txBody>
          <a:bodyPr/>
          <a:lstStyle/>
          <a:p>
            <a:pPr lvl="0"/>
            <a:r>
              <a:rPr lang="en-IE">
                <a:latin typeface="Frutiger"/>
              </a:rPr>
              <a:t>Explanations</a:t>
            </a:r>
            <a:endParaRPr lang="en-GB">
              <a:latin typeface="Frutiger"/>
            </a:endParaRPr>
          </a:p>
        </p:txBody>
      </p:sp>
      <p:sp>
        <p:nvSpPr>
          <p:cNvPr id="3" name="Rectangle 2051">
            <a:extLst>
              <a:ext uri="{FF2B5EF4-FFF2-40B4-BE49-F238E27FC236}">
                <a16:creationId xmlns:a16="http://schemas.microsoft.com/office/drawing/2014/main" id="{558E98D8-EDCA-4585-9C22-4304B707A9D1}"/>
              </a:ext>
            </a:extLst>
          </p:cNvPr>
          <p:cNvSpPr txBox="1">
            <a:spLocks noGrp="1"/>
          </p:cNvSpPr>
          <p:nvPr>
            <p:ph idx="1"/>
          </p:nvPr>
        </p:nvSpPr>
        <p:spPr>
          <a:xfrm>
            <a:off x="426128" y="1500192"/>
            <a:ext cx="10725783" cy="5060865"/>
          </a:xfrm>
        </p:spPr>
        <p:txBody>
          <a:bodyPr/>
          <a:lstStyle/>
          <a:p>
            <a:pPr lvl="0">
              <a:lnSpc>
                <a:spcPct val="80000"/>
              </a:lnSpc>
              <a:buNone/>
            </a:pPr>
            <a:r>
              <a:rPr lang="en-IE" b="1">
                <a:latin typeface="Goudy"/>
              </a:rPr>
              <a:t>What is </a:t>
            </a:r>
            <a:r>
              <a:rPr lang="ga-IE" b="1">
                <a:latin typeface="Goudy"/>
              </a:rPr>
              <a:t>Risk Assessment</a:t>
            </a:r>
            <a:r>
              <a:rPr lang="en-IE" b="1">
                <a:latin typeface="Goudy"/>
              </a:rPr>
              <a:t>?</a:t>
            </a:r>
          </a:p>
          <a:p>
            <a:pPr lvl="0">
              <a:lnSpc>
                <a:spcPct val="80000"/>
              </a:lnSpc>
              <a:buNone/>
            </a:pPr>
            <a:r>
              <a:rPr lang="en-IE">
                <a:latin typeface="Goudy"/>
              </a:rPr>
              <a:t>Identifying hazards</a:t>
            </a:r>
            <a:endParaRPr lang="en-IE" b="1">
              <a:latin typeface="Goudy"/>
            </a:endParaRPr>
          </a:p>
          <a:p>
            <a:pPr lvl="0">
              <a:lnSpc>
                <a:spcPct val="80000"/>
              </a:lnSpc>
              <a:buNone/>
            </a:pPr>
            <a:r>
              <a:rPr lang="en-IE" b="1">
                <a:latin typeface="Goudy"/>
              </a:rPr>
              <a:t>Hazard</a:t>
            </a:r>
          </a:p>
          <a:p>
            <a:pPr lvl="0">
              <a:lnSpc>
                <a:spcPct val="80000"/>
              </a:lnSpc>
              <a:buNone/>
            </a:pPr>
            <a:r>
              <a:rPr lang="en-IE">
                <a:latin typeface="Goudy"/>
              </a:rPr>
              <a:t>Things that can cause harm</a:t>
            </a:r>
            <a:endParaRPr lang="en-IE" b="1">
              <a:latin typeface="Goudy"/>
            </a:endParaRPr>
          </a:p>
          <a:p>
            <a:pPr lvl="0">
              <a:lnSpc>
                <a:spcPct val="80000"/>
              </a:lnSpc>
              <a:buNone/>
            </a:pPr>
            <a:endParaRPr lang="en-IE" b="1">
              <a:latin typeface="Goudy"/>
            </a:endParaRPr>
          </a:p>
          <a:p>
            <a:pPr lvl="0">
              <a:lnSpc>
                <a:spcPct val="80000"/>
              </a:lnSpc>
              <a:buNone/>
            </a:pPr>
            <a:r>
              <a:rPr lang="en-IE" b="1">
                <a:latin typeface="Goudy"/>
              </a:rPr>
              <a:t>Risk Factors</a:t>
            </a:r>
          </a:p>
          <a:p>
            <a:pPr lvl="0">
              <a:lnSpc>
                <a:spcPct val="80000"/>
              </a:lnSpc>
              <a:buNone/>
            </a:pPr>
            <a:r>
              <a:rPr lang="en-IE">
                <a:latin typeface="Goudy"/>
              </a:rPr>
              <a:t>Factors that increase risk</a:t>
            </a:r>
          </a:p>
          <a:p>
            <a:pPr lvl="0">
              <a:lnSpc>
                <a:spcPct val="80000"/>
              </a:lnSpc>
              <a:buNone/>
            </a:pPr>
            <a:endParaRPr lang="en-IE" b="1">
              <a:latin typeface="Goudy"/>
            </a:endParaRPr>
          </a:p>
          <a:p>
            <a:pPr lvl="0">
              <a:lnSpc>
                <a:spcPct val="80000"/>
              </a:lnSpc>
              <a:buNone/>
            </a:pPr>
            <a:r>
              <a:rPr lang="en-IE" b="1">
                <a:latin typeface="Goudy"/>
              </a:rPr>
              <a:t>Controls</a:t>
            </a:r>
          </a:p>
          <a:p>
            <a:pPr lvl="0">
              <a:lnSpc>
                <a:spcPct val="80000"/>
              </a:lnSpc>
              <a:buNone/>
            </a:pPr>
            <a:r>
              <a:rPr lang="ga-IE">
                <a:latin typeface="Goudy"/>
              </a:rPr>
              <a:t>Solutions put in place to reduce the risk</a:t>
            </a:r>
            <a:endParaRPr lang="en-US">
              <a:latin typeface="Goudy"/>
            </a:endParaRPr>
          </a:p>
        </p:txBody>
      </p:sp>
      <p:pic>
        <p:nvPicPr>
          <p:cNvPr id="4" name="Picture 3">
            <a:extLst>
              <a:ext uri="{FF2B5EF4-FFF2-40B4-BE49-F238E27FC236}">
                <a16:creationId xmlns:a16="http://schemas.microsoft.com/office/drawing/2014/main" id="{AB762522-685A-42D8-BA3D-1956EE316E78}"/>
              </a:ext>
            </a:extLst>
          </p:cNvPr>
          <p:cNvPicPr>
            <a:picLocks noChangeAspect="1"/>
          </p:cNvPicPr>
          <p:nvPr/>
        </p:nvPicPr>
        <p:blipFill>
          <a:blip r:embed="rId4"/>
          <a:srcRect/>
          <a:stretch>
            <a:fillRect/>
          </a:stretch>
        </p:blipFill>
        <p:spPr>
          <a:xfrm>
            <a:off x="11075990" y="0"/>
            <a:ext cx="1116016" cy="1404939"/>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2BC8-968C-4D75-A2D1-C1387C089B93}"/>
              </a:ext>
            </a:extLst>
          </p:cNvPr>
          <p:cNvSpPr txBox="1">
            <a:spLocks noGrp="1"/>
          </p:cNvSpPr>
          <p:nvPr>
            <p:ph type="title"/>
          </p:nvPr>
        </p:nvSpPr>
        <p:spPr/>
        <p:txBody>
          <a:bodyPr/>
          <a:lstStyle/>
          <a:p>
            <a:pPr lvl="0"/>
            <a:r>
              <a:rPr lang="en-IE"/>
              <a:t>Types of  Risk Assessments</a:t>
            </a:r>
          </a:p>
        </p:txBody>
      </p:sp>
      <p:sp>
        <p:nvSpPr>
          <p:cNvPr id="3" name="Content Placeholder 2">
            <a:extLst>
              <a:ext uri="{FF2B5EF4-FFF2-40B4-BE49-F238E27FC236}">
                <a16:creationId xmlns:a16="http://schemas.microsoft.com/office/drawing/2014/main" id="{C0DB7FA4-D4BB-422C-994C-93DA29B7D34A}"/>
              </a:ext>
            </a:extLst>
          </p:cNvPr>
          <p:cNvSpPr txBox="1">
            <a:spLocks noGrp="1"/>
          </p:cNvSpPr>
          <p:nvPr>
            <p:ph idx="1"/>
          </p:nvPr>
        </p:nvSpPr>
        <p:spPr>
          <a:xfrm>
            <a:off x="838203" y="1825627"/>
            <a:ext cx="9829800" cy="4667244"/>
          </a:xfrm>
        </p:spPr>
        <p:txBody>
          <a:bodyPr>
            <a:normAutofit/>
          </a:bodyPr>
          <a:lstStyle/>
          <a:p>
            <a:pPr marL="0" lvl="0" indent="0">
              <a:lnSpc>
                <a:spcPct val="70000"/>
              </a:lnSpc>
              <a:buNone/>
            </a:pPr>
            <a:r>
              <a:rPr lang="en-GB" sz="2600" b="1"/>
              <a:t>Ward/department risk assessment</a:t>
            </a:r>
          </a:p>
          <a:p>
            <a:pPr marL="0" lvl="0" indent="0">
              <a:lnSpc>
                <a:spcPct val="70000"/>
              </a:lnSpc>
              <a:buNone/>
            </a:pPr>
            <a:r>
              <a:rPr lang="en-GB" sz="2600" b="1"/>
              <a:t> </a:t>
            </a:r>
          </a:p>
          <a:p>
            <a:pPr marL="0" lvl="0" indent="0">
              <a:lnSpc>
                <a:spcPct val="70000"/>
              </a:lnSpc>
              <a:buNone/>
            </a:pPr>
            <a:r>
              <a:rPr lang="en-GB" sz="2600" b="1"/>
              <a:t>Task specific risk assessment;</a:t>
            </a:r>
          </a:p>
          <a:p>
            <a:pPr marL="0" lvl="0" indent="0">
              <a:lnSpc>
                <a:spcPct val="70000"/>
              </a:lnSpc>
              <a:buNone/>
            </a:pPr>
            <a:endParaRPr lang="en-GB" sz="2600"/>
          </a:p>
          <a:p>
            <a:pPr marL="0" lvl="0" indent="0">
              <a:lnSpc>
                <a:spcPct val="70000"/>
              </a:lnSpc>
              <a:buNone/>
            </a:pPr>
            <a:r>
              <a:rPr lang="en-GB" sz="2600" b="1"/>
              <a:t>Individual clinical risk assessment</a:t>
            </a:r>
            <a:endParaRPr lang="en-IE" sz="2600" b="1"/>
          </a:p>
          <a:p>
            <a:pPr marL="0" lvl="0" indent="0">
              <a:lnSpc>
                <a:spcPct val="70000"/>
              </a:lnSpc>
              <a:buNone/>
            </a:pPr>
            <a:r>
              <a:rPr lang="en-IE" sz="2600"/>
              <a:t>Completed on each service user on admission/ referral</a:t>
            </a:r>
          </a:p>
          <a:p>
            <a:pPr marL="0" lvl="0" indent="0">
              <a:lnSpc>
                <a:spcPct val="70000"/>
              </a:lnSpc>
              <a:buNone/>
            </a:pPr>
            <a:r>
              <a:rPr lang="en-IE" sz="2600"/>
              <a:t>Reviewed every four months or</a:t>
            </a:r>
          </a:p>
          <a:p>
            <a:pPr marL="0" lvl="0" indent="0">
              <a:lnSpc>
                <a:spcPct val="70000"/>
              </a:lnSpc>
              <a:buNone/>
            </a:pPr>
            <a:r>
              <a:rPr lang="en-IE" sz="2600"/>
              <a:t>When initial assessment is no longer valid</a:t>
            </a:r>
          </a:p>
          <a:p>
            <a:pPr marL="0" lvl="0" indent="0">
              <a:lnSpc>
                <a:spcPct val="70000"/>
              </a:lnSpc>
              <a:buNone/>
            </a:pPr>
            <a:endParaRPr lang="en-IE" sz="2600" b="1"/>
          </a:p>
          <a:p>
            <a:pPr marL="0" lvl="0" indent="0">
              <a:lnSpc>
                <a:spcPct val="70000"/>
              </a:lnSpc>
              <a:buNone/>
            </a:pPr>
            <a:r>
              <a:rPr lang="en-IE" sz="2600" b="1"/>
              <a:t>Dynamic Risk Assessment  </a:t>
            </a:r>
          </a:p>
          <a:p>
            <a:pPr marL="0" lvl="0" indent="0">
              <a:lnSpc>
                <a:spcPct val="70000"/>
              </a:lnSpc>
              <a:buNone/>
            </a:pPr>
            <a:r>
              <a:rPr lang="en-IE" sz="2600"/>
              <a:t>Carried out on the spot by employees prior to task</a:t>
            </a:r>
            <a:endParaRPr lang="en-GB" sz="2600"/>
          </a:p>
        </p:txBody>
      </p:sp>
      <p:pic>
        <p:nvPicPr>
          <p:cNvPr id="4" name="Picture 3">
            <a:extLst>
              <a:ext uri="{FF2B5EF4-FFF2-40B4-BE49-F238E27FC236}">
                <a16:creationId xmlns:a16="http://schemas.microsoft.com/office/drawing/2014/main" id="{0BCA1430-7082-474A-A132-9CAEC8492788}"/>
              </a:ext>
            </a:extLst>
          </p:cNvPr>
          <p:cNvPicPr>
            <a:picLocks noChangeAspect="1"/>
          </p:cNvPicPr>
          <p:nvPr/>
        </p:nvPicPr>
        <p:blipFill>
          <a:blip r:embed="rId4"/>
          <a:srcRect/>
          <a:stretch>
            <a:fillRect/>
          </a:stretch>
        </p:blipFill>
        <p:spPr>
          <a:xfrm>
            <a:off x="11075990" y="0"/>
            <a:ext cx="1116016" cy="1404939"/>
          </a:xfrm>
          <a:prstGeom prst="rect">
            <a:avLst/>
          </a:prstGeom>
          <a:noFill/>
          <a:ln cap="flat">
            <a:no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F2E1-1A0F-4209-AE22-942219D4325F}"/>
              </a:ext>
            </a:extLst>
          </p:cNvPr>
          <p:cNvSpPr txBox="1">
            <a:spLocks noGrp="1"/>
          </p:cNvSpPr>
          <p:nvPr>
            <p:ph type="title"/>
          </p:nvPr>
        </p:nvSpPr>
        <p:spPr/>
        <p:txBody>
          <a:bodyPr/>
          <a:lstStyle/>
          <a:p>
            <a:pPr lvl="0"/>
            <a:r>
              <a:rPr lang="en-US"/>
              <a:t>Risk Factors</a:t>
            </a:r>
            <a:endParaRPr lang="en-IE"/>
          </a:p>
        </p:txBody>
      </p:sp>
      <p:sp>
        <p:nvSpPr>
          <p:cNvPr id="3" name="Content Placeholder 2">
            <a:extLst>
              <a:ext uri="{FF2B5EF4-FFF2-40B4-BE49-F238E27FC236}">
                <a16:creationId xmlns:a16="http://schemas.microsoft.com/office/drawing/2014/main" id="{88944F6E-A298-4C3D-A7C8-A7EC9EC18B79}"/>
              </a:ext>
            </a:extLst>
          </p:cNvPr>
          <p:cNvSpPr txBox="1">
            <a:spLocks noGrp="1"/>
          </p:cNvSpPr>
          <p:nvPr>
            <p:ph idx="1"/>
          </p:nvPr>
        </p:nvSpPr>
        <p:spPr>
          <a:xfrm>
            <a:off x="838203" y="1583704"/>
            <a:ext cx="11068235" cy="4593259"/>
          </a:xfrm>
        </p:spPr>
        <p:txBody>
          <a:bodyPr/>
          <a:lstStyle/>
          <a:p>
            <a:pPr marL="0" lvl="0" indent="0">
              <a:buNone/>
            </a:pPr>
            <a:r>
              <a:rPr lang="en-US" b="1">
                <a:latin typeface="Open Sans" pitchFamily="34"/>
              </a:rPr>
              <a:t>Service user: </a:t>
            </a:r>
          </a:p>
          <a:p>
            <a:pPr marL="0" lvl="0" indent="0">
              <a:buNone/>
            </a:pPr>
            <a:r>
              <a:rPr lang="en-US">
                <a:latin typeface="Open Sans" pitchFamily="34"/>
              </a:rPr>
              <a:t>Mental state, Physical factors (pain, hunger, fatigue) Unmet needs</a:t>
            </a:r>
          </a:p>
          <a:p>
            <a:pPr marL="0" lvl="0" indent="0">
              <a:buNone/>
            </a:pPr>
            <a:r>
              <a:rPr lang="en-IE" b="1">
                <a:latin typeface="Open Sans" pitchFamily="34"/>
              </a:rPr>
              <a:t>Service provider: </a:t>
            </a:r>
          </a:p>
          <a:p>
            <a:pPr marL="0" lvl="0" indent="0">
              <a:buNone/>
            </a:pPr>
            <a:r>
              <a:rPr lang="en-IE">
                <a:latin typeface="Open Sans" pitchFamily="34"/>
              </a:rPr>
              <a:t>Attitude, experience, confidence, training, communication skills</a:t>
            </a:r>
          </a:p>
          <a:p>
            <a:pPr marL="0" lvl="0" indent="0">
              <a:buNone/>
            </a:pPr>
            <a:r>
              <a:rPr lang="en-US" b="1">
                <a:latin typeface="Open Sans" pitchFamily="34"/>
              </a:rPr>
              <a:t>Interaction:</a:t>
            </a:r>
          </a:p>
          <a:p>
            <a:pPr marL="0" lvl="0" indent="0">
              <a:buNone/>
            </a:pPr>
            <a:r>
              <a:rPr lang="en-US">
                <a:latin typeface="Open Sans" pitchFamily="34"/>
              </a:rPr>
              <a:t>Denial of requests, enforcing rules, removal of personal object</a:t>
            </a:r>
          </a:p>
          <a:p>
            <a:pPr marL="0" lvl="0" indent="0">
              <a:buNone/>
            </a:pPr>
            <a:r>
              <a:rPr lang="en-US" b="1">
                <a:latin typeface="Open Sans" pitchFamily="34"/>
              </a:rPr>
              <a:t>Environment: </a:t>
            </a:r>
          </a:p>
          <a:p>
            <a:pPr marL="0" lvl="0" indent="0">
              <a:buNone/>
            </a:pPr>
            <a:r>
              <a:rPr lang="en-US">
                <a:latin typeface="Open Sans" pitchFamily="34"/>
              </a:rPr>
              <a:t>Decor, heat, cold noise, overcrowding</a:t>
            </a:r>
            <a:endParaRPr lang="en-US" sz="1400">
              <a:latin typeface="Microsoft Sans Serif" pitchFamily="34"/>
            </a:endParaRPr>
          </a:p>
          <a:p>
            <a:pPr lvl="0"/>
            <a:endParaRPr lang="en-IE"/>
          </a:p>
        </p:txBody>
      </p:sp>
      <p:pic>
        <p:nvPicPr>
          <p:cNvPr id="4" name="Picture 3">
            <a:extLst>
              <a:ext uri="{FF2B5EF4-FFF2-40B4-BE49-F238E27FC236}">
                <a16:creationId xmlns:a16="http://schemas.microsoft.com/office/drawing/2014/main" id="{058C9CF8-8019-41F9-906A-0365058B1604}"/>
              </a:ext>
            </a:extLst>
          </p:cNvPr>
          <p:cNvPicPr>
            <a:picLocks noChangeAspect="1"/>
          </p:cNvPicPr>
          <p:nvPr/>
        </p:nvPicPr>
        <p:blipFill>
          <a:blip r:embed="rId3"/>
          <a:srcRect/>
          <a:stretch>
            <a:fillRect/>
          </a:stretch>
        </p:blipFill>
        <p:spPr>
          <a:xfrm>
            <a:off x="11075990" y="0"/>
            <a:ext cx="1116016" cy="1404939"/>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50CD-854C-4B1D-9DDC-F3D3FD99AEB3}"/>
              </a:ext>
            </a:extLst>
          </p:cNvPr>
          <p:cNvSpPr txBox="1">
            <a:spLocks noGrp="1"/>
          </p:cNvSpPr>
          <p:nvPr>
            <p:ph type="title"/>
          </p:nvPr>
        </p:nvSpPr>
        <p:spPr/>
        <p:txBody>
          <a:bodyPr/>
          <a:lstStyle/>
          <a:p>
            <a:pPr lvl="0"/>
            <a:r>
              <a:rPr lang="en-US"/>
              <a:t>Clinical Risk Factors</a:t>
            </a:r>
            <a:endParaRPr lang="en-IE"/>
          </a:p>
        </p:txBody>
      </p:sp>
      <p:sp>
        <p:nvSpPr>
          <p:cNvPr id="3" name="Content Placeholder 2">
            <a:extLst>
              <a:ext uri="{FF2B5EF4-FFF2-40B4-BE49-F238E27FC236}">
                <a16:creationId xmlns:a16="http://schemas.microsoft.com/office/drawing/2014/main" id="{64F94D13-EDEC-41C5-B4E4-22D42CBF3FBA}"/>
              </a:ext>
            </a:extLst>
          </p:cNvPr>
          <p:cNvSpPr txBox="1">
            <a:spLocks noGrp="1"/>
          </p:cNvSpPr>
          <p:nvPr>
            <p:ph idx="1"/>
          </p:nvPr>
        </p:nvSpPr>
        <p:spPr>
          <a:xfrm>
            <a:off x="838203" y="1825627"/>
            <a:ext cx="11075633" cy="4761609"/>
          </a:xfrm>
        </p:spPr>
        <p:txBody>
          <a:bodyPr/>
          <a:lstStyle/>
          <a:p>
            <a:pPr marL="0" lvl="0" indent="0">
              <a:lnSpc>
                <a:spcPct val="80000"/>
              </a:lnSpc>
              <a:buNone/>
            </a:pPr>
            <a:r>
              <a:rPr lang="en-US" b="1"/>
              <a:t>History: </a:t>
            </a:r>
          </a:p>
          <a:p>
            <a:pPr marL="0" lvl="0" indent="0">
              <a:lnSpc>
                <a:spcPct val="80000"/>
              </a:lnSpc>
              <a:buNone/>
            </a:pPr>
            <a:r>
              <a:rPr lang="en-US"/>
              <a:t>History of violent or aggressive behaviour, nonadherence to rules</a:t>
            </a:r>
          </a:p>
          <a:p>
            <a:pPr marL="0" lvl="0" indent="0">
              <a:lnSpc>
                <a:spcPct val="80000"/>
              </a:lnSpc>
              <a:buNone/>
            </a:pPr>
            <a:r>
              <a:rPr lang="en-IE" b="1"/>
              <a:t>Clinical: </a:t>
            </a:r>
          </a:p>
          <a:p>
            <a:pPr marL="0" lvl="0" indent="0">
              <a:lnSpc>
                <a:spcPct val="80000"/>
              </a:lnSpc>
              <a:buNone/>
            </a:pPr>
            <a:r>
              <a:rPr lang="en-IE"/>
              <a:t>Bi-polar disorder, impulse control disorder, Drug or alcohol abuse</a:t>
            </a:r>
          </a:p>
          <a:p>
            <a:pPr marL="0" lvl="0" indent="0">
              <a:lnSpc>
                <a:spcPct val="80000"/>
              </a:lnSpc>
              <a:buNone/>
            </a:pPr>
            <a:r>
              <a:rPr lang="en-US" b="1"/>
              <a:t>Context: </a:t>
            </a:r>
          </a:p>
          <a:p>
            <a:pPr marL="0" lvl="0" indent="0">
              <a:lnSpc>
                <a:spcPct val="80000"/>
              </a:lnSpc>
              <a:buNone/>
            </a:pPr>
            <a:r>
              <a:rPr lang="en-US"/>
              <a:t>Unstable or unsupportive family environments, fractured relationships</a:t>
            </a:r>
          </a:p>
          <a:p>
            <a:pPr marL="0" lvl="0" indent="0">
              <a:lnSpc>
                <a:spcPct val="80000"/>
              </a:lnSpc>
              <a:buNone/>
            </a:pPr>
            <a:r>
              <a:rPr lang="en-US" b="1"/>
              <a:t>Gender: </a:t>
            </a:r>
          </a:p>
          <a:p>
            <a:pPr marL="0" lvl="0" indent="0">
              <a:lnSpc>
                <a:spcPct val="80000"/>
              </a:lnSpc>
              <a:buNone/>
            </a:pPr>
            <a:r>
              <a:rPr lang="en-US"/>
              <a:t>Males generally can be more aggressive</a:t>
            </a:r>
          </a:p>
          <a:p>
            <a:pPr marL="0" lvl="0" indent="0">
              <a:lnSpc>
                <a:spcPct val="80000"/>
              </a:lnSpc>
              <a:buNone/>
            </a:pPr>
            <a:r>
              <a:rPr lang="en-US" b="1"/>
              <a:t>Age: </a:t>
            </a:r>
          </a:p>
          <a:p>
            <a:pPr marL="0" lvl="0" indent="0">
              <a:lnSpc>
                <a:spcPct val="80000"/>
              </a:lnSpc>
              <a:buNone/>
            </a:pPr>
            <a:r>
              <a:rPr lang="en-US"/>
              <a:t>Juveniles are more associated with violent crime</a:t>
            </a:r>
          </a:p>
          <a:p>
            <a:pPr lvl="0">
              <a:lnSpc>
                <a:spcPct val="80000"/>
              </a:lnSpc>
            </a:pPr>
            <a:endParaRPr lang="en-IE" sz="2600"/>
          </a:p>
        </p:txBody>
      </p:sp>
      <p:pic>
        <p:nvPicPr>
          <p:cNvPr id="4" name="Picture 3">
            <a:extLst>
              <a:ext uri="{FF2B5EF4-FFF2-40B4-BE49-F238E27FC236}">
                <a16:creationId xmlns:a16="http://schemas.microsoft.com/office/drawing/2014/main" id="{D292DB19-68D5-4F0D-AD34-DB30D939D6A4}"/>
              </a:ext>
            </a:extLst>
          </p:cNvPr>
          <p:cNvPicPr>
            <a:picLocks noChangeAspect="1"/>
          </p:cNvPicPr>
          <p:nvPr/>
        </p:nvPicPr>
        <p:blipFill>
          <a:blip r:embed="rId3"/>
          <a:srcRect/>
          <a:stretch>
            <a:fillRect/>
          </a:stretch>
        </p:blipFill>
        <p:spPr>
          <a:xfrm>
            <a:off x="11075990" y="0"/>
            <a:ext cx="1116016" cy="1404939"/>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8B0A-F052-4C7E-95BF-E91BDCC317AC}"/>
              </a:ext>
            </a:extLst>
          </p:cNvPr>
          <p:cNvSpPr txBox="1">
            <a:spLocks noGrp="1"/>
          </p:cNvSpPr>
          <p:nvPr>
            <p:ph type="title"/>
          </p:nvPr>
        </p:nvSpPr>
        <p:spPr/>
        <p:txBody>
          <a:bodyPr/>
          <a:lstStyle/>
          <a:p>
            <a:pPr lvl="0"/>
            <a:r>
              <a:rPr lang="en-US"/>
              <a:t>Control measures?</a:t>
            </a:r>
            <a:endParaRPr lang="en-IE"/>
          </a:p>
        </p:txBody>
      </p:sp>
      <p:sp>
        <p:nvSpPr>
          <p:cNvPr id="3" name="Content Placeholder 2">
            <a:extLst>
              <a:ext uri="{FF2B5EF4-FFF2-40B4-BE49-F238E27FC236}">
                <a16:creationId xmlns:a16="http://schemas.microsoft.com/office/drawing/2014/main" id="{95AEFD8B-00A8-4D3B-817B-C20B6B11899E}"/>
              </a:ext>
            </a:extLst>
          </p:cNvPr>
          <p:cNvSpPr txBox="1">
            <a:spLocks noGrp="1"/>
          </p:cNvSpPr>
          <p:nvPr>
            <p:ph idx="1"/>
          </p:nvPr>
        </p:nvSpPr>
        <p:spPr>
          <a:xfrm>
            <a:off x="838203" y="1825627"/>
            <a:ext cx="10515600" cy="4667253"/>
          </a:xfrm>
        </p:spPr>
        <p:txBody>
          <a:bodyPr/>
          <a:lstStyle/>
          <a:p>
            <a:pPr lvl="0"/>
            <a:r>
              <a:rPr lang="en-IE"/>
              <a:t>Working environment : Layout, space, fixtures &amp; fittings </a:t>
            </a:r>
          </a:p>
          <a:p>
            <a:pPr lvl="0"/>
            <a:r>
              <a:rPr lang="en-IE"/>
              <a:t>Information &amp; signage for service users </a:t>
            </a:r>
          </a:p>
          <a:p>
            <a:pPr lvl="0"/>
            <a:r>
              <a:rPr lang="en-IE"/>
              <a:t>Access &amp; Egress (</a:t>
            </a:r>
            <a:r>
              <a:rPr lang="en-US"/>
              <a:t>Safe areas and/or Access control)</a:t>
            </a:r>
          </a:p>
          <a:p>
            <a:pPr lvl="0"/>
            <a:r>
              <a:rPr lang="en-IE"/>
              <a:t>Security systems/CCTV, monitors/alarms/ mobile phones/ radios</a:t>
            </a:r>
          </a:p>
          <a:p>
            <a:pPr lvl="0"/>
            <a:r>
              <a:rPr lang="en-IE"/>
              <a:t>Guidance &amp; Training on dealing with difficult people</a:t>
            </a:r>
          </a:p>
          <a:p>
            <a:pPr lvl="0"/>
            <a:r>
              <a:rPr lang="en-IE"/>
              <a:t>Lone Working policies &amp; procedures</a:t>
            </a:r>
          </a:p>
          <a:p>
            <a:pPr lvl="0"/>
            <a:r>
              <a:rPr lang="en-IE"/>
              <a:t>Emergency Plans/Procedures </a:t>
            </a:r>
          </a:p>
          <a:p>
            <a:pPr lvl="0"/>
            <a:r>
              <a:rPr lang="en-IE"/>
              <a:t>Incident Management </a:t>
            </a:r>
          </a:p>
          <a:p>
            <a:pPr lvl="0"/>
            <a:endParaRPr lang="en-IE"/>
          </a:p>
        </p:txBody>
      </p:sp>
      <p:pic>
        <p:nvPicPr>
          <p:cNvPr id="4" name="Picture 4">
            <a:extLst>
              <a:ext uri="{FF2B5EF4-FFF2-40B4-BE49-F238E27FC236}">
                <a16:creationId xmlns:a16="http://schemas.microsoft.com/office/drawing/2014/main" id="{450F68B3-CB67-42A5-8095-C21838CCF87C}"/>
              </a:ext>
            </a:extLst>
          </p:cNvPr>
          <p:cNvPicPr>
            <a:picLocks noChangeAspect="1"/>
          </p:cNvPicPr>
          <p:nvPr/>
        </p:nvPicPr>
        <p:blipFill>
          <a:blip r:embed="rId3"/>
          <a:stretch>
            <a:fillRect/>
          </a:stretch>
        </p:blipFill>
        <p:spPr>
          <a:xfrm>
            <a:off x="8167457" y="4530211"/>
            <a:ext cx="4024539" cy="2327788"/>
          </a:xfrm>
          <a:prstGeom prst="rect">
            <a:avLst/>
          </a:prstGeom>
          <a:noFill/>
          <a:ln cap="flat">
            <a:noFill/>
          </a:ln>
        </p:spPr>
      </p:pic>
      <p:pic>
        <p:nvPicPr>
          <p:cNvPr id="5" name="Picture 5">
            <a:extLst>
              <a:ext uri="{FF2B5EF4-FFF2-40B4-BE49-F238E27FC236}">
                <a16:creationId xmlns:a16="http://schemas.microsoft.com/office/drawing/2014/main" id="{06F84503-5289-4D5D-8DEA-55A4DEBF2879}"/>
              </a:ext>
            </a:extLst>
          </p:cNvPr>
          <p:cNvPicPr>
            <a:picLocks noChangeAspect="1"/>
          </p:cNvPicPr>
          <p:nvPr/>
        </p:nvPicPr>
        <p:blipFill>
          <a:blip r:embed="rId4"/>
          <a:srcRect/>
          <a:stretch>
            <a:fillRect/>
          </a:stretch>
        </p:blipFill>
        <p:spPr>
          <a:xfrm>
            <a:off x="11075990" y="-18854"/>
            <a:ext cx="1116016" cy="1404939"/>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7BBF-7F7B-4828-9225-A0500A9B8140}"/>
              </a:ext>
            </a:extLst>
          </p:cNvPr>
          <p:cNvSpPr txBox="1">
            <a:spLocks noGrp="1"/>
          </p:cNvSpPr>
          <p:nvPr>
            <p:ph type="title"/>
          </p:nvPr>
        </p:nvSpPr>
        <p:spPr/>
        <p:txBody>
          <a:bodyPr/>
          <a:lstStyle/>
          <a:p>
            <a:pPr lvl="0"/>
            <a:r>
              <a:rPr lang="en-US"/>
              <a:t>Lone Worker Risk Factors</a:t>
            </a:r>
            <a:endParaRPr lang="en-IE"/>
          </a:p>
        </p:txBody>
      </p:sp>
      <p:sp>
        <p:nvSpPr>
          <p:cNvPr id="3" name="Content Placeholder 2">
            <a:extLst>
              <a:ext uri="{FF2B5EF4-FFF2-40B4-BE49-F238E27FC236}">
                <a16:creationId xmlns:a16="http://schemas.microsoft.com/office/drawing/2014/main" id="{1F0A1B87-727D-45A2-AF61-DC2DEF643D27}"/>
              </a:ext>
            </a:extLst>
          </p:cNvPr>
          <p:cNvSpPr txBox="1">
            <a:spLocks noGrp="1"/>
          </p:cNvSpPr>
          <p:nvPr>
            <p:ph idx="1"/>
          </p:nvPr>
        </p:nvSpPr>
        <p:spPr/>
        <p:txBody>
          <a:bodyPr/>
          <a:lstStyle/>
          <a:p>
            <a:pPr lvl="0"/>
            <a:r>
              <a:rPr lang="en-US"/>
              <a:t>Risk of violence</a:t>
            </a:r>
          </a:p>
          <a:p>
            <a:pPr lvl="0"/>
            <a:r>
              <a:rPr lang="en-US"/>
              <a:t>High Risk Confined space</a:t>
            </a:r>
          </a:p>
          <a:p>
            <a:pPr lvl="0"/>
            <a:r>
              <a:rPr lang="en-US"/>
              <a:t>Age of the workers (young, old, disabled, untrained)</a:t>
            </a:r>
          </a:p>
          <a:p>
            <a:pPr lvl="0"/>
            <a:r>
              <a:rPr lang="en-US"/>
              <a:t>English is not their first Language</a:t>
            </a:r>
            <a:endParaRPr lang="en-IE"/>
          </a:p>
        </p:txBody>
      </p:sp>
      <p:pic>
        <p:nvPicPr>
          <p:cNvPr id="4" name="Picture 4" descr="Diagram, schematic, icon&#10;&#10;Description automatically generated">
            <a:extLst>
              <a:ext uri="{FF2B5EF4-FFF2-40B4-BE49-F238E27FC236}">
                <a16:creationId xmlns:a16="http://schemas.microsoft.com/office/drawing/2014/main" id="{50AA62A9-7F6F-4AD6-BFBF-BA471C2DB642}"/>
              </a:ext>
            </a:extLst>
          </p:cNvPr>
          <p:cNvPicPr>
            <a:picLocks noChangeAspect="1"/>
          </p:cNvPicPr>
          <p:nvPr/>
        </p:nvPicPr>
        <p:blipFill>
          <a:blip r:embed="rId3"/>
          <a:stretch>
            <a:fillRect/>
          </a:stretch>
        </p:blipFill>
        <p:spPr>
          <a:xfrm>
            <a:off x="7436220" y="3784975"/>
            <a:ext cx="3178829" cy="2707895"/>
          </a:xfrm>
          <a:prstGeom prst="rect">
            <a:avLst/>
          </a:prstGeom>
          <a:noFill/>
          <a:ln cap="flat">
            <a:noFill/>
          </a:ln>
        </p:spPr>
      </p:pic>
      <p:pic>
        <p:nvPicPr>
          <p:cNvPr id="5" name="Picture 6" descr="A picture containing person&#10;&#10;Description automatically generated">
            <a:extLst>
              <a:ext uri="{FF2B5EF4-FFF2-40B4-BE49-F238E27FC236}">
                <a16:creationId xmlns:a16="http://schemas.microsoft.com/office/drawing/2014/main" id="{AB731BA7-562E-4945-A814-ABC862EBE032}"/>
              </a:ext>
            </a:extLst>
          </p:cNvPr>
          <p:cNvPicPr>
            <a:picLocks noChangeAspect="1"/>
          </p:cNvPicPr>
          <p:nvPr/>
        </p:nvPicPr>
        <p:blipFill>
          <a:blip r:embed="rId4"/>
          <a:stretch>
            <a:fillRect/>
          </a:stretch>
        </p:blipFill>
        <p:spPr>
          <a:xfrm>
            <a:off x="1764508" y="4271125"/>
            <a:ext cx="3905192" cy="2040776"/>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4C23-52FE-434B-AD8F-E858F01CFA62}"/>
              </a:ext>
            </a:extLst>
          </p:cNvPr>
          <p:cNvSpPr txBox="1">
            <a:spLocks noGrp="1"/>
          </p:cNvSpPr>
          <p:nvPr>
            <p:ph type="title"/>
          </p:nvPr>
        </p:nvSpPr>
        <p:spPr>
          <a:xfrm>
            <a:off x="838203" y="288356"/>
            <a:ext cx="10515600" cy="1325559"/>
          </a:xfrm>
        </p:spPr>
        <p:txBody>
          <a:bodyPr/>
          <a:lstStyle/>
          <a:p>
            <a:pPr lvl="0"/>
            <a:r>
              <a:rPr lang="en-US"/>
              <a:t>Lone Worker Safety</a:t>
            </a:r>
            <a:endParaRPr lang="en-IE"/>
          </a:p>
        </p:txBody>
      </p:sp>
      <p:sp>
        <p:nvSpPr>
          <p:cNvPr id="3" name="Content Placeholder 2">
            <a:extLst>
              <a:ext uri="{FF2B5EF4-FFF2-40B4-BE49-F238E27FC236}">
                <a16:creationId xmlns:a16="http://schemas.microsoft.com/office/drawing/2014/main" id="{72C2C202-EC7F-4D1E-B8B1-FB655925FCAB}"/>
              </a:ext>
            </a:extLst>
          </p:cNvPr>
          <p:cNvSpPr txBox="1">
            <a:spLocks noGrp="1"/>
          </p:cNvSpPr>
          <p:nvPr>
            <p:ph idx="1"/>
          </p:nvPr>
        </p:nvSpPr>
        <p:spPr>
          <a:xfrm>
            <a:off x="480764" y="1825627"/>
            <a:ext cx="11711232" cy="4641165"/>
          </a:xfrm>
        </p:spPr>
        <p:txBody>
          <a:bodyPr/>
          <a:lstStyle/>
          <a:p>
            <a:pPr lvl="0"/>
            <a:r>
              <a:rPr lang="en-US"/>
              <a:t>Provide lone workers with a client history prior to the visit</a:t>
            </a:r>
          </a:p>
          <a:p>
            <a:pPr lvl="0"/>
            <a:r>
              <a:rPr lang="en-US"/>
              <a:t>Provide lone workers with emergency alarm</a:t>
            </a:r>
          </a:p>
          <a:p>
            <a:pPr lvl="0"/>
            <a:r>
              <a:rPr lang="en-US"/>
              <a:t>Inform people where you are going and what time to be expected back</a:t>
            </a:r>
          </a:p>
          <a:p>
            <a:pPr lvl="0"/>
            <a:r>
              <a:rPr lang="en-US"/>
              <a:t>Match lone worker skills to client support needs;</a:t>
            </a:r>
          </a:p>
          <a:p>
            <a:pPr lvl="0"/>
            <a:r>
              <a:rPr lang="en-US"/>
              <a:t>Withdraw from a situation if they feel at risk;</a:t>
            </a:r>
          </a:p>
          <a:p>
            <a:pPr lvl="0"/>
            <a:r>
              <a:rPr lang="en-US"/>
              <a:t>Review the building security arrangements where there is a lone worker</a:t>
            </a:r>
          </a:p>
        </p:txBody>
      </p:sp>
      <p:pic>
        <p:nvPicPr>
          <p:cNvPr id="4" name="Picture 3">
            <a:extLst>
              <a:ext uri="{FF2B5EF4-FFF2-40B4-BE49-F238E27FC236}">
                <a16:creationId xmlns:a16="http://schemas.microsoft.com/office/drawing/2014/main" id="{9CC1A47C-F513-4602-A6F5-64CF7B67F20A}"/>
              </a:ext>
            </a:extLst>
          </p:cNvPr>
          <p:cNvPicPr>
            <a:picLocks noChangeAspect="1"/>
          </p:cNvPicPr>
          <p:nvPr/>
        </p:nvPicPr>
        <p:blipFill>
          <a:blip r:embed="rId4"/>
          <a:stretch>
            <a:fillRect/>
          </a:stretch>
        </p:blipFill>
        <p:spPr>
          <a:xfrm>
            <a:off x="11112547" y="0"/>
            <a:ext cx="1115668" cy="1402204"/>
          </a:xfrm>
          <a:prstGeom prst="rect">
            <a:avLst/>
          </a:prstGeom>
          <a:noFill/>
          <a:ln cap="flat">
            <a:noFill/>
          </a:ln>
        </p:spPr>
      </p:pic>
      <p:pic>
        <p:nvPicPr>
          <p:cNvPr id="5" name="Picture 5" descr="A picture containing key&#10;&#10;Description automatically generated">
            <a:extLst>
              <a:ext uri="{FF2B5EF4-FFF2-40B4-BE49-F238E27FC236}">
                <a16:creationId xmlns:a16="http://schemas.microsoft.com/office/drawing/2014/main" id="{C78104CC-D54D-4FFA-BE13-A64EF2EFE48D}"/>
              </a:ext>
            </a:extLst>
          </p:cNvPr>
          <p:cNvPicPr>
            <a:picLocks noChangeAspect="1"/>
          </p:cNvPicPr>
          <p:nvPr/>
        </p:nvPicPr>
        <p:blipFill>
          <a:blip r:embed="rId5"/>
          <a:stretch>
            <a:fillRect/>
          </a:stretch>
        </p:blipFill>
        <p:spPr>
          <a:xfrm>
            <a:off x="10631787" y="4940028"/>
            <a:ext cx="1079449" cy="1347971"/>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A44-025A-40E9-AB94-F435C4149A1F}"/>
              </a:ext>
            </a:extLst>
          </p:cNvPr>
          <p:cNvSpPr txBox="1">
            <a:spLocks noGrp="1"/>
          </p:cNvSpPr>
          <p:nvPr>
            <p:ph type="title"/>
          </p:nvPr>
        </p:nvSpPr>
        <p:spPr/>
        <p:txBody>
          <a:bodyPr/>
          <a:lstStyle/>
          <a:p>
            <a:pPr lvl="0"/>
            <a:r>
              <a:rPr lang="en-US"/>
              <a:t>Dynamic Risk Assessment</a:t>
            </a:r>
            <a:endParaRPr lang="en-IE"/>
          </a:p>
        </p:txBody>
      </p:sp>
      <p:sp>
        <p:nvSpPr>
          <p:cNvPr id="3" name="Content Placeholder 2">
            <a:extLst>
              <a:ext uri="{FF2B5EF4-FFF2-40B4-BE49-F238E27FC236}">
                <a16:creationId xmlns:a16="http://schemas.microsoft.com/office/drawing/2014/main" id="{AD8A5351-42CF-4BB2-A71A-793816CC081F}"/>
              </a:ext>
            </a:extLst>
          </p:cNvPr>
          <p:cNvSpPr txBox="1">
            <a:spLocks noGrp="1"/>
          </p:cNvSpPr>
          <p:nvPr>
            <p:ph idx="1"/>
          </p:nvPr>
        </p:nvSpPr>
        <p:spPr>
          <a:xfrm>
            <a:off x="107579" y="1825627"/>
            <a:ext cx="12084421" cy="4351336"/>
          </a:xfrm>
        </p:spPr>
        <p:txBody>
          <a:bodyPr>
            <a:normAutofit/>
          </a:bodyPr>
          <a:lstStyle/>
          <a:p>
            <a:pPr marL="0" lvl="0" indent="0">
              <a:buNone/>
            </a:pPr>
            <a:r>
              <a:rPr lang="en-US" sz="4000" b="1"/>
              <a:t>Risk Assess: </a:t>
            </a:r>
            <a:r>
              <a:rPr lang="en-US" sz="4000"/>
              <a:t>Aggressor, scene &amp; situation</a:t>
            </a:r>
          </a:p>
          <a:p>
            <a:pPr marL="0" lvl="0" indent="0">
              <a:buNone/>
            </a:pPr>
            <a:r>
              <a:rPr lang="en-US" sz="4000" b="1"/>
              <a:t>Respond: </a:t>
            </a:r>
            <a:r>
              <a:rPr lang="en-US" sz="4000"/>
              <a:t>Retreat! Help. Defend, Breakaway as appropriate</a:t>
            </a:r>
          </a:p>
          <a:p>
            <a:pPr marL="0" lvl="0" indent="0">
              <a:buNone/>
            </a:pPr>
            <a:r>
              <a:rPr lang="en-US" sz="4000" b="1"/>
              <a:t>Position: </a:t>
            </a:r>
            <a:r>
              <a:rPr lang="en-US" sz="4000"/>
              <a:t>Location of a person or object, exit</a:t>
            </a:r>
          </a:p>
          <a:p>
            <a:pPr marL="0" lvl="0" indent="0">
              <a:buNone/>
            </a:pPr>
            <a:r>
              <a:rPr lang="en-US" sz="4000" b="1"/>
              <a:t>Proximity: </a:t>
            </a:r>
            <a:r>
              <a:rPr lang="en-US" sz="4000"/>
              <a:t>Nearness in space or time</a:t>
            </a:r>
          </a:p>
          <a:p>
            <a:pPr marL="0" lvl="0" indent="0">
              <a:buNone/>
            </a:pPr>
            <a:r>
              <a:rPr lang="en-US" sz="4000" b="1"/>
              <a:t>Posture: </a:t>
            </a:r>
            <a:r>
              <a:rPr lang="en-US" sz="4000"/>
              <a:t>A position of a person’s body</a:t>
            </a:r>
            <a:endParaRPr lang="en-IE" sz="4000"/>
          </a:p>
        </p:txBody>
      </p:sp>
      <p:pic>
        <p:nvPicPr>
          <p:cNvPr id="4" name="Picture 3">
            <a:extLst>
              <a:ext uri="{FF2B5EF4-FFF2-40B4-BE49-F238E27FC236}">
                <a16:creationId xmlns:a16="http://schemas.microsoft.com/office/drawing/2014/main" id="{B69FD983-DE64-4511-B7B0-763A12856CC8}"/>
              </a:ext>
            </a:extLst>
          </p:cNvPr>
          <p:cNvPicPr>
            <a:picLocks noChangeAspect="1"/>
          </p:cNvPicPr>
          <p:nvPr/>
        </p:nvPicPr>
        <p:blipFill>
          <a:blip r:embed="rId3"/>
          <a:srcRect/>
          <a:stretch>
            <a:fillRect/>
          </a:stretch>
        </p:blipFill>
        <p:spPr>
          <a:xfrm>
            <a:off x="11075990" y="0"/>
            <a:ext cx="1116016" cy="1404939"/>
          </a:xfrm>
          <a:prstGeom prst="rect">
            <a:avLst/>
          </a:prstGeom>
          <a:noFill/>
          <a:ln cap="flat">
            <a:noFill/>
          </a:ln>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311D-5A1A-47F9-91DD-71660102BFAA}"/>
              </a:ext>
            </a:extLst>
          </p:cNvPr>
          <p:cNvSpPr>
            <a:spLocks noGrp="1"/>
          </p:cNvSpPr>
          <p:nvPr>
            <p:ph type="title"/>
          </p:nvPr>
        </p:nvSpPr>
        <p:spPr/>
        <p:txBody>
          <a:bodyPr/>
          <a:lstStyle/>
          <a:p>
            <a:r>
              <a:rPr lang="en-US"/>
              <a:t>Contents</a:t>
            </a:r>
            <a:endParaRPr lang="en-IE"/>
          </a:p>
        </p:txBody>
      </p:sp>
      <p:sp>
        <p:nvSpPr>
          <p:cNvPr id="3" name="Content Placeholder 2">
            <a:extLst>
              <a:ext uri="{FF2B5EF4-FFF2-40B4-BE49-F238E27FC236}">
                <a16:creationId xmlns:a16="http://schemas.microsoft.com/office/drawing/2014/main" id="{AB76AD5B-1590-4753-9F29-1240E6B4415B}"/>
              </a:ext>
            </a:extLst>
          </p:cNvPr>
          <p:cNvSpPr>
            <a:spLocks noGrp="1"/>
          </p:cNvSpPr>
          <p:nvPr>
            <p:ph idx="1"/>
          </p:nvPr>
        </p:nvSpPr>
        <p:spPr/>
        <p:txBody>
          <a:bodyPr/>
          <a:lstStyle/>
          <a:p>
            <a:r>
              <a:rPr lang="en-US"/>
              <a:t>Introduction to PMAV </a:t>
            </a:r>
          </a:p>
          <a:p>
            <a:r>
              <a:rPr lang="en-US"/>
              <a:t>PMAV &amp; the Law</a:t>
            </a:r>
          </a:p>
          <a:p>
            <a:r>
              <a:rPr lang="en-US"/>
              <a:t>PMAV Risk Assessment </a:t>
            </a:r>
          </a:p>
          <a:p>
            <a:r>
              <a:rPr lang="en-US"/>
              <a:t>Assault Cycle</a:t>
            </a:r>
          </a:p>
          <a:p>
            <a:r>
              <a:rPr lang="en-US"/>
              <a:t>PMAV Skills </a:t>
            </a:r>
          </a:p>
          <a:p>
            <a:r>
              <a:rPr lang="en-US"/>
              <a:t>Physical Intervention</a:t>
            </a:r>
          </a:p>
        </p:txBody>
      </p:sp>
    </p:spTree>
    <p:custDataLst>
      <p:tags r:id="rId1"/>
    </p:custDataLst>
    <p:extLst>
      <p:ext uri="{BB962C8B-B14F-4D97-AF65-F5344CB8AC3E}">
        <p14:creationId xmlns:p14="http://schemas.microsoft.com/office/powerpoint/2010/main" val="613833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9C46-8F26-46AF-8156-BF24841713BD}"/>
              </a:ext>
            </a:extLst>
          </p:cNvPr>
          <p:cNvSpPr txBox="1">
            <a:spLocks noGrp="1"/>
          </p:cNvSpPr>
          <p:nvPr>
            <p:ph type="title"/>
          </p:nvPr>
        </p:nvSpPr>
        <p:spPr/>
        <p:txBody>
          <a:bodyPr/>
          <a:lstStyle/>
          <a:p>
            <a:pPr lvl="0"/>
            <a:r>
              <a:rPr lang="en-US"/>
              <a:t>Recap</a:t>
            </a:r>
            <a:endParaRPr lang="en-IE"/>
          </a:p>
        </p:txBody>
      </p:sp>
      <p:sp>
        <p:nvSpPr>
          <p:cNvPr id="3" name="Content Placeholder 2">
            <a:extLst>
              <a:ext uri="{FF2B5EF4-FFF2-40B4-BE49-F238E27FC236}">
                <a16:creationId xmlns:a16="http://schemas.microsoft.com/office/drawing/2014/main" id="{4C2DECF1-5FAA-405C-9011-D1D5B6E9BBCB}"/>
              </a:ext>
            </a:extLst>
          </p:cNvPr>
          <p:cNvSpPr txBox="1">
            <a:spLocks noGrp="1"/>
          </p:cNvSpPr>
          <p:nvPr>
            <p:ph idx="1"/>
          </p:nvPr>
        </p:nvSpPr>
        <p:spPr>
          <a:xfrm>
            <a:off x="386498" y="1825627"/>
            <a:ext cx="11246178" cy="4351336"/>
          </a:xfrm>
        </p:spPr>
        <p:txBody>
          <a:bodyPr/>
          <a:lstStyle/>
          <a:p>
            <a:pPr lvl="0"/>
            <a:r>
              <a:rPr lang="en-US" sz="2400"/>
              <a:t>What is a Risk assessment? </a:t>
            </a:r>
          </a:p>
          <a:p>
            <a:pPr lvl="0"/>
            <a:r>
              <a:rPr lang="en-US" sz="2400"/>
              <a:t>What is a Dynamic Risk Assessment? </a:t>
            </a:r>
          </a:p>
          <a:p>
            <a:pPr lvl="0"/>
            <a:r>
              <a:rPr lang="en-US" sz="2400"/>
              <a:t>What is a hazard?</a:t>
            </a:r>
          </a:p>
          <a:p>
            <a:pPr lvl="0"/>
            <a:r>
              <a:rPr lang="en-US" sz="2400"/>
              <a:t>What are Risk factors?</a:t>
            </a:r>
          </a:p>
          <a:p>
            <a:pPr lvl="0"/>
            <a:r>
              <a:rPr lang="en-US" sz="2400"/>
              <a:t>What are Controls?</a:t>
            </a:r>
          </a:p>
          <a:p>
            <a:pPr lvl="0"/>
            <a:r>
              <a:rPr lang="en-US" sz="2400"/>
              <a:t>What are the Clinical Risk Factors categories?</a:t>
            </a:r>
            <a:endParaRPr lang="en-IE" sz="2400"/>
          </a:p>
        </p:txBody>
      </p:sp>
      <p:pic>
        <p:nvPicPr>
          <p:cNvPr id="4" name="Picture 3">
            <a:extLst>
              <a:ext uri="{FF2B5EF4-FFF2-40B4-BE49-F238E27FC236}">
                <a16:creationId xmlns:a16="http://schemas.microsoft.com/office/drawing/2014/main" id="{65814D51-D610-4552-B5D0-9A33CF1E4507}"/>
              </a:ext>
            </a:extLst>
          </p:cNvPr>
          <p:cNvPicPr>
            <a:picLocks noChangeAspect="1"/>
          </p:cNvPicPr>
          <p:nvPr/>
        </p:nvPicPr>
        <p:blipFill>
          <a:blip r:embed="rId4"/>
          <a:srcRect/>
          <a:stretch>
            <a:fillRect/>
          </a:stretch>
        </p:blipFill>
        <p:spPr>
          <a:xfrm>
            <a:off x="11075990" y="0"/>
            <a:ext cx="1116016" cy="1404939"/>
          </a:xfrm>
          <a:prstGeom prst="rect">
            <a:avLst/>
          </a:prstGeom>
          <a:noFill/>
          <a:ln cap="flat">
            <a:noFill/>
          </a:ln>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3872-0714-424D-BA25-A7795EA6C539}"/>
              </a:ext>
            </a:extLst>
          </p:cNvPr>
          <p:cNvSpPr txBox="1">
            <a:spLocks noGrp="1"/>
          </p:cNvSpPr>
          <p:nvPr>
            <p:ph type="ctrTitle"/>
          </p:nvPr>
        </p:nvSpPr>
        <p:spPr/>
        <p:txBody>
          <a:bodyPr/>
          <a:lstStyle/>
          <a:p>
            <a:pPr lvl="0"/>
            <a:r>
              <a:rPr lang="en-US"/>
              <a:t>Assault Cycle</a:t>
            </a:r>
            <a:endParaRPr lang="en-IE"/>
          </a:p>
        </p:txBody>
      </p:sp>
      <p:sp>
        <p:nvSpPr>
          <p:cNvPr id="3" name="Subtitle 2">
            <a:extLst>
              <a:ext uri="{FF2B5EF4-FFF2-40B4-BE49-F238E27FC236}">
                <a16:creationId xmlns:a16="http://schemas.microsoft.com/office/drawing/2014/main" id="{4F9DECED-C8EE-439C-80AB-8EF160B34897}"/>
              </a:ext>
            </a:extLst>
          </p:cNvPr>
          <p:cNvSpPr txBox="1">
            <a:spLocks noGrp="1"/>
          </p:cNvSpPr>
          <p:nvPr>
            <p:ph type="subTitle" idx="1"/>
          </p:nvPr>
        </p:nvSpPr>
        <p:spPr/>
        <p:txBody>
          <a:bodyPr/>
          <a:lstStyle/>
          <a:p>
            <a:endParaRPr lang="en-IE"/>
          </a:p>
        </p:txBody>
      </p:sp>
      <p:pic>
        <p:nvPicPr>
          <p:cNvPr id="4" name="Picture 3">
            <a:extLst>
              <a:ext uri="{FF2B5EF4-FFF2-40B4-BE49-F238E27FC236}">
                <a16:creationId xmlns:a16="http://schemas.microsoft.com/office/drawing/2014/main" id="{3C3A5222-C818-45F3-8366-C0F733BEED0A}"/>
              </a:ext>
            </a:extLst>
          </p:cNvPr>
          <p:cNvPicPr>
            <a:picLocks noChangeAspect="1"/>
          </p:cNvPicPr>
          <p:nvPr/>
        </p:nvPicPr>
        <p:blipFill>
          <a:blip r:embed="rId3"/>
          <a:stretch>
            <a:fillRect/>
          </a:stretch>
        </p:blipFill>
        <p:spPr>
          <a:xfrm>
            <a:off x="11137301" y="0"/>
            <a:ext cx="1054699" cy="1268078"/>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CAE0-66A6-4517-AE15-71CD5F71174B}"/>
              </a:ext>
            </a:extLst>
          </p:cNvPr>
          <p:cNvSpPr>
            <a:spLocks noGrp="1"/>
          </p:cNvSpPr>
          <p:nvPr>
            <p:ph type="title"/>
          </p:nvPr>
        </p:nvSpPr>
        <p:spPr>
          <a:xfrm>
            <a:off x="45899" y="907296"/>
            <a:ext cx="11618751" cy="918331"/>
          </a:xfrm>
        </p:spPr>
        <p:txBody>
          <a:bodyPr>
            <a:normAutofit/>
          </a:bodyPr>
          <a:lstStyle/>
          <a:p>
            <a:r>
              <a:rPr lang="en-US"/>
              <a:t>On completion of this module, you will be able to:</a:t>
            </a:r>
            <a:endParaRPr lang="en-IE"/>
          </a:p>
        </p:txBody>
      </p:sp>
      <p:sp>
        <p:nvSpPr>
          <p:cNvPr id="3" name="Content Placeholder 2">
            <a:extLst>
              <a:ext uri="{FF2B5EF4-FFF2-40B4-BE49-F238E27FC236}">
                <a16:creationId xmlns:a16="http://schemas.microsoft.com/office/drawing/2014/main" id="{D83C1A66-A6CE-4B97-A952-4CF4DE04F32C}"/>
              </a:ext>
            </a:extLst>
          </p:cNvPr>
          <p:cNvSpPr>
            <a:spLocks noGrp="1"/>
          </p:cNvSpPr>
          <p:nvPr>
            <p:ph idx="1"/>
          </p:nvPr>
        </p:nvSpPr>
        <p:spPr>
          <a:xfrm>
            <a:off x="838203" y="1908699"/>
            <a:ext cx="10515600" cy="4268264"/>
          </a:xfrm>
        </p:spPr>
        <p:txBody>
          <a:bodyPr/>
          <a:lstStyle/>
          <a:p>
            <a:r>
              <a:rPr lang="en-US"/>
              <a:t>Explain the Assault Cycle</a:t>
            </a:r>
          </a:p>
          <a:p>
            <a:r>
              <a:rPr lang="en-US">
                <a:cs typeface="Calibri"/>
              </a:rPr>
              <a:t>List the signs and symptoms of each phase of the assault cycle</a:t>
            </a:r>
          </a:p>
          <a:p>
            <a:r>
              <a:rPr lang="en-US">
                <a:cs typeface="Calibri"/>
              </a:rPr>
              <a:t>Explain the interventions for each phase</a:t>
            </a:r>
          </a:p>
          <a:p>
            <a:endParaRPr lang="en-US">
              <a:cs typeface="Calibri"/>
            </a:endParaRPr>
          </a:p>
          <a:p>
            <a:endParaRPr lang="en-IE"/>
          </a:p>
        </p:txBody>
      </p:sp>
      <p:pic>
        <p:nvPicPr>
          <p:cNvPr id="4" name="Picture 3">
            <a:extLst>
              <a:ext uri="{FF2B5EF4-FFF2-40B4-BE49-F238E27FC236}">
                <a16:creationId xmlns:a16="http://schemas.microsoft.com/office/drawing/2014/main" id="{62A08230-8305-44AB-9190-9CEA8DA81F22}"/>
              </a:ext>
            </a:extLst>
          </p:cNvPr>
          <p:cNvPicPr>
            <a:picLocks noChangeAspect="1"/>
          </p:cNvPicPr>
          <p:nvPr/>
        </p:nvPicPr>
        <p:blipFill>
          <a:blip r:embed="rId3"/>
          <a:stretch>
            <a:fillRect/>
          </a:stretch>
        </p:blipFill>
        <p:spPr>
          <a:xfrm>
            <a:off x="11137301" y="0"/>
            <a:ext cx="1054699" cy="1268078"/>
          </a:xfrm>
          <a:prstGeom prst="rect">
            <a:avLst/>
          </a:prstGeom>
        </p:spPr>
      </p:pic>
    </p:spTree>
    <p:custDataLst>
      <p:tags r:id="rId1"/>
    </p:custDataLst>
    <p:extLst>
      <p:ext uri="{BB962C8B-B14F-4D97-AF65-F5344CB8AC3E}">
        <p14:creationId xmlns:p14="http://schemas.microsoft.com/office/powerpoint/2010/main" val="2087434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6935-9BF7-78C5-4258-D2B4F861B05C}"/>
              </a:ext>
            </a:extLst>
          </p:cNvPr>
          <p:cNvSpPr>
            <a:spLocks noGrp="1"/>
          </p:cNvSpPr>
          <p:nvPr>
            <p:ph type="title"/>
          </p:nvPr>
        </p:nvSpPr>
        <p:spPr/>
        <p:txBody>
          <a:bodyPr/>
          <a:lstStyle/>
          <a:p>
            <a:r>
              <a:rPr lang="en-IE"/>
              <a:t>Assault Cycle</a:t>
            </a:r>
          </a:p>
        </p:txBody>
      </p:sp>
      <p:sp>
        <p:nvSpPr>
          <p:cNvPr id="3" name="Content Placeholder 2">
            <a:extLst>
              <a:ext uri="{FF2B5EF4-FFF2-40B4-BE49-F238E27FC236}">
                <a16:creationId xmlns:a16="http://schemas.microsoft.com/office/drawing/2014/main" id="{9B312F33-FF79-1274-C4EA-699062949F97}"/>
              </a:ext>
            </a:extLst>
          </p:cNvPr>
          <p:cNvSpPr>
            <a:spLocks noGrp="1"/>
          </p:cNvSpPr>
          <p:nvPr>
            <p:ph idx="1"/>
          </p:nvPr>
        </p:nvSpPr>
        <p:spPr>
          <a:xfrm>
            <a:off x="802614" y="1404939"/>
            <a:ext cx="10515600" cy="4351336"/>
          </a:xfrm>
        </p:spPr>
        <p:txBody>
          <a:bodyPr>
            <a:normAutofit/>
          </a:bodyPr>
          <a:lstStyle/>
          <a:p>
            <a:pPr marL="0" indent="0">
              <a:buNone/>
            </a:pPr>
            <a:r>
              <a:rPr lang="en-IE" sz="2400" b="1"/>
              <a:t>What?</a:t>
            </a:r>
          </a:p>
          <a:p>
            <a:pPr marL="0" indent="0">
              <a:buNone/>
            </a:pPr>
            <a:r>
              <a:rPr lang="en-IE" sz="2400"/>
              <a:t>A model used to explain the typical progression of an assault</a:t>
            </a:r>
          </a:p>
          <a:p>
            <a:pPr marL="0" indent="0">
              <a:buNone/>
            </a:pPr>
            <a:r>
              <a:rPr lang="en-IE" sz="2400" b="1"/>
              <a:t>Why?</a:t>
            </a:r>
          </a:p>
          <a:p>
            <a:pPr marL="0" indent="0">
              <a:buNone/>
            </a:pPr>
            <a:r>
              <a:rPr lang="en-IE" sz="2400"/>
              <a:t>To assist in identifying the triggers, signs and symptoms and appropriate intervention at each phase  </a:t>
            </a:r>
          </a:p>
        </p:txBody>
      </p:sp>
      <p:pic>
        <p:nvPicPr>
          <p:cNvPr id="4" name="Picture 3">
            <a:extLst>
              <a:ext uri="{FF2B5EF4-FFF2-40B4-BE49-F238E27FC236}">
                <a16:creationId xmlns:a16="http://schemas.microsoft.com/office/drawing/2014/main" id="{05DC47A8-9A7C-6957-D337-39C7644A314D}"/>
              </a:ext>
            </a:extLst>
          </p:cNvPr>
          <p:cNvPicPr>
            <a:picLocks noChangeAspect="1"/>
          </p:cNvPicPr>
          <p:nvPr/>
        </p:nvPicPr>
        <p:blipFill>
          <a:blip r:embed="rId3"/>
          <a:srcRect/>
          <a:stretch>
            <a:fillRect/>
          </a:stretch>
        </p:blipFill>
        <p:spPr>
          <a:xfrm>
            <a:off x="11075990" y="0"/>
            <a:ext cx="1116016" cy="1404939"/>
          </a:xfrm>
          <a:prstGeom prst="rect">
            <a:avLst/>
          </a:prstGeom>
          <a:noFill/>
          <a:ln cap="flat">
            <a:noFill/>
          </a:ln>
        </p:spPr>
      </p:pic>
      <p:pic>
        <p:nvPicPr>
          <p:cNvPr id="5" name="Picture 4">
            <a:extLst>
              <a:ext uri="{FF2B5EF4-FFF2-40B4-BE49-F238E27FC236}">
                <a16:creationId xmlns:a16="http://schemas.microsoft.com/office/drawing/2014/main" id="{EE699E51-0CA7-63A4-9B8A-BEB88AB511B4}"/>
              </a:ext>
            </a:extLst>
          </p:cNvPr>
          <p:cNvPicPr>
            <a:picLocks noChangeAspect="1"/>
          </p:cNvPicPr>
          <p:nvPr/>
        </p:nvPicPr>
        <p:blipFill>
          <a:blip r:embed="rId4"/>
          <a:srcRect l="1075" t="11145" r="1516" b="5525"/>
          <a:stretch>
            <a:fillRect/>
          </a:stretch>
        </p:blipFill>
        <p:spPr>
          <a:xfrm>
            <a:off x="5241303" y="3169218"/>
            <a:ext cx="6665353" cy="3351620"/>
          </a:xfrm>
          <a:prstGeom prst="rect">
            <a:avLst/>
          </a:prstGeom>
          <a:noFill/>
          <a:ln cap="flat">
            <a:noFill/>
          </a:ln>
        </p:spPr>
      </p:pic>
    </p:spTree>
    <p:custDataLst>
      <p:tags r:id="rId1"/>
    </p:custDataLst>
    <p:extLst>
      <p:ext uri="{BB962C8B-B14F-4D97-AF65-F5344CB8AC3E}">
        <p14:creationId xmlns:p14="http://schemas.microsoft.com/office/powerpoint/2010/main" val="94043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C1F8-B192-4B9B-93F8-2F17CEEE45A7}"/>
              </a:ext>
            </a:extLst>
          </p:cNvPr>
          <p:cNvSpPr txBox="1">
            <a:spLocks noGrp="1"/>
          </p:cNvSpPr>
          <p:nvPr>
            <p:ph type="title"/>
          </p:nvPr>
        </p:nvSpPr>
        <p:spPr/>
        <p:txBody>
          <a:bodyPr/>
          <a:lstStyle/>
          <a:p>
            <a:pPr lvl="0"/>
            <a:r>
              <a:rPr lang="en-US"/>
              <a:t>Phase 1: Trigger Phase</a:t>
            </a:r>
            <a:endParaRPr lang="en-IE"/>
          </a:p>
        </p:txBody>
      </p:sp>
      <p:sp>
        <p:nvSpPr>
          <p:cNvPr id="3" name="Content Placeholder 2">
            <a:extLst>
              <a:ext uri="{FF2B5EF4-FFF2-40B4-BE49-F238E27FC236}">
                <a16:creationId xmlns:a16="http://schemas.microsoft.com/office/drawing/2014/main" id="{ADAA70E7-9694-4E32-9024-DF3BADF41818}"/>
              </a:ext>
            </a:extLst>
          </p:cNvPr>
          <p:cNvSpPr txBox="1">
            <a:spLocks noGrp="1"/>
          </p:cNvSpPr>
          <p:nvPr>
            <p:ph idx="1"/>
          </p:nvPr>
        </p:nvSpPr>
        <p:spPr>
          <a:xfrm>
            <a:off x="235670" y="1451728"/>
            <a:ext cx="11956330" cy="5144378"/>
          </a:xfrm>
        </p:spPr>
        <p:txBody>
          <a:bodyPr>
            <a:normAutofit/>
          </a:bodyPr>
          <a:lstStyle/>
          <a:p>
            <a:pPr marL="0" indent="0">
              <a:buNone/>
            </a:pPr>
            <a:r>
              <a:rPr lang="en-IE" sz="2400"/>
              <a:t>External: </a:t>
            </a:r>
            <a:r>
              <a:rPr lang="en-IE" sz="2400">
                <a:cs typeface="Times New Roman" pitchFamily="18"/>
              </a:rPr>
              <a:t>Environment, People telling them what to do</a:t>
            </a:r>
          </a:p>
          <a:p>
            <a:pPr marL="0" indent="0">
              <a:buNone/>
            </a:pPr>
            <a:r>
              <a:rPr lang="en-US" sz="2400">
                <a:latin typeface="+mn-lt"/>
              </a:rPr>
              <a:t>Internal: Fear, dementia etc.  </a:t>
            </a:r>
          </a:p>
          <a:p>
            <a:pPr marL="0" indent="0">
              <a:buNone/>
            </a:pPr>
            <a:r>
              <a:rPr lang="en-IE" sz="2400" b="1"/>
              <a:t>Symptoms: </a:t>
            </a:r>
          </a:p>
          <a:p>
            <a:pPr marL="0" indent="0">
              <a:buNone/>
            </a:pPr>
            <a:r>
              <a:rPr lang="en-IE" sz="2400">
                <a:cs typeface="Times New Roman" pitchFamily="18"/>
              </a:rPr>
              <a:t>Fear, Confusion, frustration</a:t>
            </a:r>
          </a:p>
          <a:p>
            <a:pPr marL="0" indent="0">
              <a:buNone/>
            </a:pPr>
            <a:r>
              <a:rPr lang="en-IE" sz="2400">
                <a:cs typeface="Times New Roman" pitchFamily="18"/>
              </a:rPr>
              <a:t>Annoyance, Anxiety </a:t>
            </a:r>
          </a:p>
          <a:p>
            <a:pPr marL="0" indent="0">
              <a:buNone/>
            </a:pPr>
            <a:r>
              <a:rPr lang="en-US" sz="2400" b="1"/>
              <a:t>Signs: </a:t>
            </a:r>
          </a:p>
          <a:p>
            <a:pPr marL="0" indent="0">
              <a:buNone/>
            </a:pPr>
            <a:r>
              <a:rPr lang="en-US" sz="2400"/>
              <a:t>Restlessness, pacing, fidgeting</a:t>
            </a:r>
          </a:p>
          <a:p>
            <a:pPr marL="0" indent="0">
              <a:buNone/>
            </a:pPr>
            <a:r>
              <a:rPr lang="en-US" sz="2400" b="1"/>
              <a:t>Interventions:</a:t>
            </a:r>
          </a:p>
          <a:p>
            <a:pPr marL="0" indent="0">
              <a:buNone/>
            </a:pPr>
            <a:r>
              <a:rPr lang="en-US" sz="2400"/>
              <a:t>Verbal communication. </a:t>
            </a:r>
          </a:p>
          <a:p>
            <a:pPr marL="0" indent="0">
              <a:buNone/>
            </a:pPr>
            <a:r>
              <a:rPr lang="en-US" sz="2400"/>
              <a:t>Distract, Reassure, Reduce stress.</a:t>
            </a:r>
          </a:p>
        </p:txBody>
      </p:sp>
      <p:pic>
        <p:nvPicPr>
          <p:cNvPr id="4" name="Picture 3">
            <a:extLst>
              <a:ext uri="{FF2B5EF4-FFF2-40B4-BE49-F238E27FC236}">
                <a16:creationId xmlns:a16="http://schemas.microsoft.com/office/drawing/2014/main" id="{37F0CB7F-7E11-4423-B53A-8354363ADF9E}"/>
              </a:ext>
            </a:extLst>
          </p:cNvPr>
          <p:cNvPicPr>
            <a:picLocks noChangeAspect="1"/>
          </p:cNvPicPr>
          <p:nvPr/>
        </p:nvPicPr>
        <p:blipFill>
          <a:blip r:embed="rId3"/>
          <a:stretch>
            <a:fillRect/>
          </a:stretch>
        </p:blipFill>
        <p:spPr>
          <a:xfrm>
            <a:off x="11137301" y="0"/>
            <a:ext cx="1054699" cy="1268078"/>
          </a:xfrm>
          <a:prstGeom prst="rect">
            <a:avLst/>
          </a:prstGeom>
        </p:spPr>
      </p:pic>
      <p:pic>
        <p:nvPicPr>
          <p:cNvPr id="5" name="Picture 4">
            <a:extLst>
              <a:ext uri="{FF2B5EF4-FFF2-40B4-BE49-F238E27FC236}">
                <a16:creationId xmlns:a16="http://schemas.microsoft.com/office/drawing/2014/main" id="{4E3049F7-E55C-6AD5-780E-B2B0DF9AB335}"/>
              </a:ext>
            </a:extLst>
          </p:cNvPr>
          <p:cNvPicPr>
            <a:picLocks noChangeAspect="1"/>
          </p:cNvPicPr>
          <p:nvPr/>
        </p:nvPicPr>
        <p:blipFill>
          <a:blip r:embed="rId4"/>
          <a:stretch>
            <a:fillRect/>
          </a:stretch>
        </p:blipFill>
        <p:spPr>
          <a:xfrm>
            <a:off x="4502913" y="1877587"/>
            <a:ext cx="7689087" cy="38821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33ED-8789-4B59-A9BC-8AD357783B74}"/>
              </a:ext>
            </a:extLst>
          </p:cNvPr>
          <p:cNvSpPr txBox="1">
            <a:spLocks noGrp="1"/>
          </p:cNvSpPr>
          <p:nvPr>
            <p:ph type="title"/>
          </p:nvPr>
        </p:nvSpPr>
        <p:spPr/>
        <p:txBody>
          <a:bodyPr/>
          <a:lstStyle/>
          <a:p>
            <a:pPr lvl="0"/>
            <a:r>
              <a:rPr lang="en-US"/>
              <a:t>Phase 2: Escalation Phase</a:t>
            </a:r>
            <a:endParaRPr lang="en-IE"/>
          </a:p>
        </p:txBody>
      </p:sp>
      <p:sp>
        <p:nvSpPr>
          <p:cNvPr id="3" name="Content Placeholder 2">
            <a:extLst>
              <a:ext uri="{FF2B5EF4-FFF2-40B4-BE49-F238E27FC236}">
                <a16:creationId xmlns:a16="http://schemas.microsoft.com/office/drawing/2014/main" id="{4AD1D83B-23E1-4503-B0DC-46EF22A921F5}"/>
              </a:ext>
            </a:extLst>
          </p:cNvPr>
          <p:cNvSpPr txBox="1">
            <a:spLocks noGrp="1"/>
          </p:cNvSpPr>
          <p:nvPr>
            <p:ph idx="1"/>
          </p:nvPr>
        </p:nvSpPr>
        <p:spPr>
          <a:xfrm>
            <a:off x="221943" y="1268078"/>
            <a:ext cx="11970057" cy="5589922"/>
          </a:xfrm>
        </p:spPr>
        <p:txBody>
          <a:bodyPr>
            <a:normAutofit/>
          </a:bodyPr>
          <a:lstStyle/>
          <a:p>
            <a:pPr marL="0" lvl="0" indent="0">
              <a:lnSpc>
                <a:spcPct val="80000"/>
              </a:lnSpc>
              <a:buNone/>
            </a:pPr>
            <a:r>
              <a:rPr lang="en-US" sz="2400"/>
              <a:t>Unresolved issues remain</a:t>
            </a:r>
          </a:p>
          <a:p>
            <a:pPr marL="0" lvl="0" indent="0">
              <a:lnSpc>
                <a:spcPct val="80000"/>
              </a:lnSpc>
              <a:buNone/>
            </a:pPr>
            <a:r>
              <a:rPr lang="en-US" sz="2400" b="1"/>
              <a:t>Symptoms  </a:t>
            </a:r>
            <a:r>
              <a:rPr lang="en-US" sz="2400"/>
              <a:t>(fight or flight)</a:t>
            </a:r>
            <a:endParaRPr lang="en-US" sz="2400" b="1"/>
          </a:p>
          <a:p>
            <a:pPr marL="0" lvl="0" indent="0">
              <a:lnSpc>
                <a:spcPct val="80000"/>
              </a:lnSpc>
              <a:buNone/>
            </a:pPr>
            <a:r>
              <a:rPr lang="en-US" sz="2400"/>
              <a:t>Blood pressure raised, </a:t>
            </a:r>
          </a:p>
          <a:p>
            <a:pPr marL="0" lvl="0" indent="0">
              <a:lnSpc>
                <a:spcPct val="80000"/>
              </a:lnSpc>
              <a:buNone/>
            </a:pPr>
            <a:r>
              <a:rPr lang="en-US" sz="2400"/>
              <a:t>Anxious and angry</a:t>
            </a:r>
          </a:p>
          <a:p>
            <a:pPr marL="0" indent="0">
              <a:lnSpc>
                <a:spcPct val="80000"/>
              </a:lnSpc>
              <a:buNone/>
            </a:pPr>
            <a:endParaRPr lang="en-US" sz="2400" b="1"/>
          </a:p>
          <a:p>
            <a:pPr marL="0" indent="0">
              <a:lnSpc>
                <a:spcPct val="80000"/>
              </a:lnSpc>
              <a:buNone/>
            </a:pPr>
            <a:r>
              <a:rPr lang="en-US" sz="2400" b="1"/>
              <a:t>Signs </a:t>
            </a:r>
            <a:r>
              <a:rPr lang="en-US" sz="2400"/>
              <a:t>(physical aggression unlikely)</a:t>
            </a:r>
            <a:endParaRPr lang="en-US" sz="2400" b="1"/>
          </a:p>
          <a:p>
            <a:pPr marL="0" lvl="0" indent="0">
              <a:lnSpc>
                <a:spcPct val="80000"/>
              </a:lnSpc>
              <a:buNone/>
            </a:pPr>
            <a:r>
              <a:rPr lang="en-US" sz="2400"/>
              <a:t>Staring, aggressive tone, </a:t>
            </a:r>
          </a:p>
          <a:p>
            <a:pPr marL="0" lvl="0" indent="0">
              <a:lnSpc>
                <a:spcPct val="80000"/>
              </a:lnSpc>
              <a:buNone/>
            </a:pPr>
            <a:r>
              <a:rPr lang="en-US" sz="2400"/>
              <a:t>Volume increases, pacing, </a:t>
            </a:r>
          </a:p>
          <a:p>
            <a:pPr marL="0" lvl="0" indent="0">
              <a:lnSpc>
                <a:spcPct val="80000"/>
              </a:lnSpc>
              <a:buNone/>
            </a:pPr>
            <a:r>
              <a:rPr lang="en-US" sz="2400"/>
              <a:t>Mumbling, clenched fists</a:t>
            </a:r>
          </a:p>
          <a:p>
            <a:pPr marL="0" lvl="0" indent="0">
              <a:lnSpc>
                <a:spcPct val="80000"/>
              </a:lnSpc>
              <a:buNone/>
            </a:pPr>
            <a:r>
              <a:rPr lang="en-US" sz="2400" b="1"/>
              <a:t>Interventions</a:t>
            </a:r>
          </a:p>
          <a:p>
            <a:pPr marL="0" indent="0">
              <a:lnSpc>
                <a:spcPct val="80000"/>
              </a:lnSpc>
              <a:buNone/>
            </a:pPr>
            <a:r>
              <a:rPr lang="en-US" sz="2400"/>
              <a:t>Nonverbal communication: Agitated person responds better</a:t>
            </a:r>
            <a:endParaRPr lang="en-US" sz="2400" b="1"/>
          </a:p>
          <a:p>
            <a:pPr marL="0" lvl="0" indent="0">
              <a:lnSpc>
                <a:spcPct val="80000"/>
              </a:lnSpc>
              <a:buNone/>
            </a:pPr>
            <a:r>
              <a:rPr lang="en-US" sz="2400">
                <a:latin typeface="+mn-lt"/>
              </a:rPr>
              <a:t>Dynamic Risk Assessment (your safety &amp; others)</a:t>
            </a:r>
          </a:p>
          <a:p>
            <a:pPr marL="0" lvl="0" indent="0">
              <a:lnSpc>
                <a:spcPct val="80000"/>
              </a:lnSpc>
              <a:buNone/>
            </a:pPr>
            <a:r>
              <a:rPr lang="en-US" sz="2400">
                <a:latin typeface="+mn-lt"/>
              </a:rPr>
              <a:t>Control your emotions, remain calm</a:t>
            </a:r>
          </a:p>
        </p:txBody>
      </p:sp>
      <p:pic>
        <p:nvPicPr>
          <p:cNvPr id="4" name="Picture 3">
            <a:extLst>
              <a:ext uri="{FF2B5EF4-FFF2-40B4-BE49-F238E27FC236}">
                <a16:creationId xmlns:a16="http://schemas.microsoft.com/office/drawing/2014/main" id="{022C08EB-43E4-4926-A178-4C38267D98D0}"/>
              </a:ext>
            </a:extLst>
          </p:cNvPr>
          <p:cNvPicPr>
            <a:picLocks noChangeAspect="1"/>
          </p:cNvPicPr>
          <p:nvPr/>
        </p:nvPicPr>
        <p:blipFill>
          <a:blip r:embed="rId4"/>
          <a:stretch>
            <a:fillRect/>
          </a:stretch>
        </p:blipFill>
        <p:spPr>
          <a:xfrm>
            <a:off x="11137301" y="0"/>
            <a:ext cx="1054699" cy="1268078"/>
          </a:xfrm>
          <a:prstGeom prst="rect">
            <a:avLst/>
          </a:prstGeom>
        </p:spPr>
      </p:pic>
      <p:pic>
        <p:nvPicPr>
          <p:cNvPr id="5" name="Picture 4">
            <a:extLst>
              <a:ext uri="{FF2B5EF4-FFF2-40B4-BE49-F238E27FC236}">
                <a16:creationId xmlns:a16="http://schemas.microsoft.com/office/drawing/2014/main" id="{A686F006-60FD-649E-C4B0-A44DE9137293}"/>
              </a:ext>
            </a:extLst>
          </p:cNvPr>
          <p:cNvPicPr>
            <a:picLocks noChangeAspect="1"/>
          </p:cNvPicPr>
          <p:nvPr/>
        </p:nvPicPr>
        <p:blipFill>
          <a:blip r:embed="rId5"/>
          <a:srcRect l="1075" t="11145" r="1516" b="5525"/>
          <a:stretch>
            <a:fillRect/>
          </a:stretch>
        </p:blipFill>
        <p:spPr>
          <a:xfrm>
            <a:off x="4637989" y="1543121"/>
            <a:ext cx="7554012" cy="3814532"/>
          </a:xfrm>
          <a:prstGeom prst="rect">
            <a:avLst/>
          </a:prstGeom>
          <a:noFill/>
          <a:ln cap="flat">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77A2-F3F0-47EB-81CA-5982243C4FD9}"/>
              </a:ext>
            </a:extLst>
          </p:cNvPr>
          <p:cNvSpPr txBox="1">
            <a:spLocks noGrp="1"/>
          </p:cNvSpPr>
          <p:nvPr>
            <p:ph type="title"/>
          </p:nvPr>
        </p:nvSpPr>
        <p:spPr/>
        <p:txBody>
          <a:bodyPr/>
          <a:lstStyle/>
          <a:p>
            <a:pPr lvl="0"/>
            <a:r>
              <a:rPr lang="en-US"/>
              <a:t>Phase 3: Crisis Phase</a:t>
            </a:r>
            <a:endParaRPr lang="en-IE"/>
          </a:p>
        </p:txBody>
      </p:sp>
      <p:sp>
        <p:nvSpPr>
          <p:cNvPr id="3" name="Content Placeholder 2">
            <a:extLst>
              <a:ext uri="{FF2B5EF4-FFF2-40B4-BE49-F238E27FC236}">
                <a16:creationId xmlns:a16="http://schemas.microsoft.com/office/drawing/2014/main" id="{5224EF97-F860-4C48-93A1-D2B88977ED6B}"/>
              </a:ext>
            </a:extLst>
          </p:cNvPr>
          <p:cNvSpPr txBox="1">
            <a:spLocks noGrp="1"/>
          </p:cNvSpPr>
          <p:nvPr>
            <p:ph idx="1"/>
          </p:nvPr>
        </p:nvSpPr>
        <p:spPr>
          <a:xfrm>
            <a:off x="261257" y="1268079"/>
            <a:ext cx="11930743" cy="5589922"/>
          </a:xfrm>
        </p:spPr>
        <p:txBody>
          <a:bodyPr>
            <a:normAutofit fontScale="85000" lnSpcReduction="20000"/>
          </a:bodyPr>
          <a:lstStyle/>
          <a:p>
            <a:pPr marL="0" lvl="0" indent="0">
              <a:lnSpc>
                <a:spcPct val="110000"/>
              </a:lnSpc>
              <a:buNone/>
            </a:pPr>
            <a:r>
              <a:rPr lang="en-US" err="1">
                <a:latin typeface="+mn-lt"/>
              </a:rPr>
              <a:t>Behavioural</a:t>
            </a:r>
            <a:r>
              <a:rPr lang="en-US">
                <a:latin typeface="+mn-lt"/>
              </a:rPr>
              <a:t> pattern explodes into physical assaults on perceived source of threat. </a:t>
            </a:r>
          </a:p>
          <a:p>
            <a:pPr marL="0" lvl="0" indent="0">
              <a:lnSpc>
                <a:spcPct val="110000"/>
              </a:lnSpc>
              <a:buNone/>
            </a:pPr>
            <a:r>
              <a:rPr lang="en-US" b="1">
                <a:latin typeface="+mn-lt"/>
              </a:rPr>
              <a:t>Symptoms:</a:t>
            </a:r>
          </a:p>
          <a:p>
            <a:pPr marL="0" indent="0">
              <a:lnSpc>
                <a:spcPct val="110000"/>
              </a:lnSpc>
              <a:buNone/>
            </a:pPr>
            <a:r>
              <a:rPr lang="en-US"/>
              <a:t>Impaired hearing and Inability to reason</a:t>
            </a:r>
          </a:p>
          <a:p>
            <a:pPr marL="0" indent="0">
              <a:lnSpc>
                <a:spcPct val="110000"/>
              </a:lnSpc>
              <a:buNone/>
            </a:pPr>
            <a:r>
              <a:rPr lang="en-US"/>
              <a:t>May not feel pain</a:t>
            </a:r>
            <a:endParaRPr lang="en-US" b="1">
              <a:latin typeface="+mn-lt"/>
            </a:endParaRPr>
          </a:p>
          <a:p>
            <a:pPr marL="0" lvl="0" indent="0">
              <a:lnSpc>
                <a:spcPct val="110000"/>
              </a:lnSpc>
              <a:buNone/>
            </a:pPr>
            <a:r>
              <a:rPr lang="en-US" b="1">
                <a:latin typeface="+mn-lt"/>
              </a:rPr>
              <a:t>Signs: </a:t>
            </a:r>
          </a:p>
          <a:p>
            <a:pPr marL="0" lvl="0" indent="0">
              <a:lnSpc>
                <a:spcPct val="110000"/>
              </a:lnSpc>
              <a:buNone/>
            </a:pPr>
            <a:r>
              <a:rPr lang="en-US">
                <a:latin typeface="+mn-lt"/>
              </a:rPr>
              <a:t>Total loss of control, </a:t>
            </a:r>
          </a:p>
          <a:p>
            <a:pPr marL="0" lvl="0" indent="0">
              <a:lnSpc>
                <a:spcPct val="110000"/>
              </a:lnSpc>
              <a:buNone/>
            </a:pPr>
            <a:r>
              <a:rPr lang="en-US">
                <a:latin typeface="+mn-lt"/>
              </a:rPr>
              <a:t>Violent and reckless </a:t>
            </a:r>
            <a:r>
              <a:rPr lang="en-US" err="1">
                <a:latin typeface="+mn-lt"/>
              </a:rPr>
              <a:t>behaviour</a:t>
            </a:r>
            <a:endParaRPr lang="en-US">
              <a:latin typeface="+mn-lt"/>
            </a:endParaRPr>
          </a:p>
          <a:p>
            <a:pPr marL="0" lvl="0" indent="0">
              <a:lnSpc>
                <a:spcPct val="110000"/>
              </a:lnSpc>
              <a:buNone/>
            </a:pPr>
            <a:r>
              <a:rPr lang="en-US">
                <a:latin typeface="+mn-lt"/>
              </a:rPr>
              <a:t>Risk of harm to self or others </a:t>
            </a:r>
          </a:p>
          <a:p>
            <a:pPr marL="0" lvl="0" indent="0">
              <a:lnSpc>
                <a:spcPct val="110000"/>
              </a:lnSpc>
              <a:buNone/>
            </a:pPr>
            <a:r>
              <a:rPr lang="en-US" b="1">
                <a:latin typeface="+mn-lt"/>
              </a:rPr>
              <a:t>Interventions</a:t>
            </a:r>
          </a:p>
          <a:p>
            <a:pPr marL="0" lvl="0" indent="0">
              <a:lnSpc>
                <a:spcPct val="110000"/>
              </a:lnSpc>
              <a:buNone/>
            </a:pPr>
            <a:r>
              <a:rPr lang="en-US">
                <a:latin typeface="+mn-lt"/>
              </a:rPr>
              <a:t>Dynamic Risk Assessment (</a:t>
            </a:r>
            <a:r>
              <a:rPr lang="en-US"/>
              <a:t>Consider your own and other’s safety)</a:t>
            </a:r>
          </a:p>
          <a:p>
            <a:pPr marL="0" lvl="0" indent="0">
              <a:lnSpc>
                <a:spcPct val="110000"/>
              </a:lnSpc>
              <a:buNone/>
            </a:pPr>
            <a:r>
              <a:rPr lang="en-US"/>
              <a:t>Retreat. Alert others, call for help/backup, raise alarm</a:t>
            </a:r>
          </a:p>
          <a:p>
            <a:pPr marL="0" lvl="0" indent="0">
              <a:lnSpc>
                <a:spcPct val="110000"/>
              </a:lnSpc>
              <a:buNone/>
            </a:pPr>
            <a:r>
              <a:rPr lang="en-US">
                <a:latin typeface="+mn-lt"/>
              </a:rPr>
              <a:t>Defend/Breakaway/ Physical intervention if required</a:t>
            </a:r>
          </a:p>
          <a:p>
            <a:pPr marL="0" lvl="0" indent="0">
              <a:lnSpc>
                <a:spcPct val="110000"/>
              </a:lnSpc>
              <a:buNone/>
            </a:pPr>
            <a:endParaRPr lang="en-US" sz="2600">
              <a:latin typeface="+mn-lt"/>
            </a:endParaRPr>
          </a:p>
          <a:p>
            <a:pPr lvl="0">
              <a:lnSpc>
                <a:spcPct val="70000"/>
              </a:lnSpc>
            </a:pPr>
            <a:endParaRPr lang="en-IE" sz="1800"/>
          </a:p>
        </p:txBody>
      </p:sp>
      <p:pic>
        <p:nvPicPr>
          <p:cNvPr id="4" name="Picture 3">
            <a:extLst>
              <a:ext uri="{FF2B5EF4-FFF2-40B4-BE49-F238E27FC236}">
                <a16:creationId xmlns:a16="http://schemas.microsoft.com/office/drawing/2014/main" id="{1133DAE9-DF14-4BBE-8B5B-E26AC79D1935}"/>
              </a:ext>
            </a:extLst>
          </p:cNvPr>
          <p:cNvPicPr>
            <a:picLocks noChangeAspect="1"/>
          </p:cNvPicPr>
          <p:nvPr/>
        </p:nvPicPr>
        <p:blipFill>
          <a:blip r:embed="rId3"/>
          <a:stretch>
            <a:fillRect/>
          </a:stretch>
        </p:blipFill>
        <p:spPr>
          <a:xfrm>
            <a:off x="11137301" y="0"/>
            <a:ext cx="1054699" cy="1268078"/>
          </a:xfrm>
          <a:prstGeom prst="rect">
            <a:avLst/>
          </a:prstGeom>
        </p:spPr>
      </p:pic>
      <p:pic>
        <p:nvPicPr>
          <p:cNvPr id="5" name="Picture 4">
            <a:extLst>
              <a:ext uri="{FF2B5EF4-FFF2-40B4-BE49-F238E27FC236}">
                <a16:creationId xmlns:a16="http://schemas.microsoft.com/office/drawing/2014/main" id="{76490178-2EAF-1D4B-DE57-A656564DF44C}"/>
              </a:ext>
            </a:extLst>
          </p:cNvPr>
          <p:cNvPicPr>
            <a:picLocks noChangeAspect="1"/>
          </p:cNvPicPr>
          <p:nvPr/>
        </p:nvPicPr>
        <p:blipFill>
          <a:blip r:embed="rId4"/>
          <a:stretch>
            <a:fillRect/>
          </a:stretch>
        </p:blipFill>
        <p:spPr>
          <a:xfrm>
            <a:off x="5389845" y="1690688"/>
            <a:ext cx="6727877" cy="339687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343BF-D08B-4F04-8FC1-A16D35C193A6}"/>
              </a:ext>
            </a:extLst>
          </p:cNvPr>
          <p:cNvSpPr txBox="1">
            <a:spLocks noGrp="1"/>
          </p:cNvSpPr>
          <p:nvPr>
            <p:ph type="title"/>
          </p:nvPr>
        </p:nvSpPr>
        <p:spPr/>
        <p:txBody>
          <a:bodyPr/>
          <a:lstStyle/>
          <a:p>
            <a:pPr lvl="0"/>
            <a:r>
              <a:rPr lang="en-US"/>
              <a:t>Phase 4: Plateau/Recovery Phase</a:t>
            </a:r>
            <a:endParaRPr lang="en-IE"/>
          </a:p>
        </p:txBody>
      </p:sp>
      <p:sp>
        <p:nvSpPr>
          <p:cNvPr id="3" name="Content Placeholder 2">
            <a:extLst>
              <a:ext uri="{FF2B5EF4-FFF2-40B4-BE49-F238E27FC236}">
                <a16:creationId xmlns:a16="http://schemas.microsoft.com/office/drawing/2014/main" id="{26F57BD6-5363-4F61-BB61-849EA6CB8E92}"/>
              </a:ext>
            </a:extLst>
          </p:cNvPr>
          <p:cNvSpPr txBox="1">
            <a:spLocks noGrp="1"/>
          </p:cNvSpPr>
          <p:nvPr>
            <p:ph idx="1"/>
          </p:nvPr>
        </p:nvSpPr>
        <p:spPr>
          <a:xfrm>
            <a:off x="442913" y="1633207"/>
            <a:ext cx="10910890" cy="4543756"/>
          </a:xfrm>
        </p:spPr>
        <p:txBody>
          <a:bodyPr>
            <a:noAutofit/>
          </a:bodyPr>
          <a:lstStyle/>
          <a:p>
            <a:pPr marL="0" indent="0">
              <a:buNone/>
            </a:pPr>
            <a:r>
              <a:rPr lang="en-US" sz="2400"/>
              <a:t>Heightened perception of threat still present</a:t>
            </a:r>
            <a:endParaRPr lang="en-US" sz="2400" b="1"/>
          </a:p>
          <a:p>
            <a:pPr marL="0" indent="0">
              <a:buNone/>
            </a:pPr>
            <a:r>
              <a:rPr lang="en-US" sz="2400" b="1"/>
              <a:t>Symptoms:</a:t>
            </a:r>
          </a:p>
          <a:p>
            <a:pPr marL="0" indent="0">
              <a:buNone/>
            </a:pPr>
            <a:r>
              <a:rPr lang="en-US" sz="2400"/>
              <a:t>Tired. Guilt, remorse. </a:t>
            </a:r>
          </a:p>
          <a:p>
            <a:pPr marL="0" indent="0">
              <a:buNone/>
            </a:pPr>
            <a:r>
              <a:rPr lang="en-US" sz="2400" b="1"/>
              <a:t>Signs:</a:t>
            </a:r>
          </a:p>
          <a:p>
            <a:pPr marL="0" indent="0">
              <a:buNone/>
            </a:pPr>
            <a:r>
              <a:rPr lang="en-US" sz="2400"/>
              <a:t>Arousal level may visibly reduce</a:t>
            </a:r>
          </a:p>
          <a:p>
            <a:pPr marL="0" indent="0">
              <a:buNone/>
            </a:pPr>
            <a:r>
              <a:rPr lang="en-US" sz="2400"/>
              <a:t>Possible further violent </a:t>
            </a:r>
            <a:r>
              <a:rPr lang="en-US" sz="2400" err="1"/>
              <a:t>behaviour</a:t>
            </a:r>
            <a:endParaRPr lang="en-US" sz="2400"/>
          </a:p>
          <a:p>
            <a:pPr marL="0" indent="0">
              <a:buNone/>
            </a:pPr>
            <a:r>
              <a:rPr lang="en-US" sz="2400" b="1"/>
              <a:t>Intervention:</a:t>
            </a:r>
          </a:p>
          <a:p>
            <a:pPr marL="0" indent="0">
              <a:buNone/>
            </a:pPr>
            <a:r>
              <a:rPr lang="en-US" sz="2400"/>
              <a:t>Use silence &amp; closed questions</a:t>
            </a:r>
          </a:p>
          <a:p>
            <a:pPr marL="0" indent="0">
              <a:buNone/>
            </a:pPr>
            <a:r>
              <a:rPr lang="en-US" sz="2400"/>
              <a:t>Would you like a glass of water?</a:t>
            </a:r>
          </a:p>
          <a:p>
            <a:pPr marL="0" indent="0">
              <a:buNone/>
            </a:pPr>
            <a:r>
              <a:rPr lang="en-US" sz="2400"/>
              <a:t>Engage constructively with the patient </a:t>
            </a:r>
          </a:p>
          <a:p>
            <a:pPr marL="0" indent="0">
              <a:buNone/>
            </a:pPr>
            <a:r>
              <a:rPr lang="en-US" sz="2400"/>
              <a:t>Problem solve &amp; re-build trust</a:t>
            </a:r>
            <a:endParaRPr lang="en-IE" sz="2400"/>
          </a:p>
        </p:txBody>
      </p:sp>
      <p:pic>
        <p:nvPicPr>
          <p:cNvPr id="4" name="Picture 3">
            <a:extLst>
              <a:ext uri="{FF2B5EF4-FFF2-40B4-BE49-F238E27FC236}">
                <a16:creationId xmlns:a16="http://schemas.microsoft.com/office/drawing/2014/main" id="{E5F8D6BA-277C-44F0-BA4D-076C88AF0509}"/>
              </a:ext>
            </a:extLst>
          </p:cNvPr>
          <p:cNvPicPr>
            <a:picLocks noChangeAspect="1"/>
          </p:cNvPicPr>
          <p:nvPr/>
        </p:nvPicPr>
        <p:blipFill>
          <a:blip r:embed="rId3"/>
          <a:stretch>
            <a:fillRect/>
          </a:stretch>
        </p:blipFill>
        <p:spPr>
          <a:xfrm>
            <a:off x="11137301" y="0"/>
            <a:ext cx="1054699" cy="1268078"/>
          </a:xfrm>
          <a:prstGeom prst="rect">
            <a:avLst/>
          </a:prstGeom>
        </p:spPr>
      </p:pic>
      <p:pic>
        <p:nvPicPr>
          <p:cNvPr id="5" name="Picture 4">
            <a:extLst>
              <a:ext uri="{FF2B5EF4-FFF2-40B4-BE49-F238E27FC236}">
                <a16:creationId xmlns:a16="http://schemas.microsoft.com/office/drawing/2014/main" id="{CF4E6368-B628-F21C-3869-C37FDA21D8B9}"/>
              </a:ext>
            </a:extLst>
          </p:cNvPr>
          <p:cNvPicPr>
            <a:picLocks noChangeAspect="1"/>
          </p:cNvPicPr>
          <p:nvPr/>
        </p:nvPicPr>
        <p:blipFill>
          <a:blip r:embed="rId4"/>
          <a:stretch>
            <a:fillRect/>
          </a:stretch>
        </p:blipFill>
        <p:spPr>
          <a:xfrm>
            <a:off x="4917470" y="2020909"/>
            <a:ext cx="7274530" cy="367288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B0FE-8297-4F7F-952A-0E8594946F17}"/>
              </a:ext>
            </a:extLst>
          </p:cNvPr>
          <p:cNvSpPr txBox="1">
            <a:spLocks noGrp="1"/>
          </p:cNvSpPr>
          <p:nvPr>
            <p:ph type="title"/>
          </p:nvPr>
        </p:nvSpPr>
        <p:spPr/>
        <p:txBody>
          <a:bodyPr/>
          <a:lstStyle/>
          <a:p>
            <a:pPr lvl="0"/>
            <a:r>
              <a:rPr lang="en-US"/>
              <a:t>Phase V Post-Crisis</a:t>
            </a:r>
            <a:endParaRPr lang="en-IE"/>
          </a:p>
        </p:txBody>
      </p:sp>
      <p:sp>
        <p:nvSpPr>
          <p:cNvPr id="3" name="Content Placeholder 2">
            <a:extLst>
              <a:ext uri="{FF2B5EF4-FFF2-40B4-BE49-F238E27FC236}">
                <a16:creationId xmlns:a16="http://schemas.microsoft.com/office/drawing/2014/main" id="{08E986C4-3A50-43EB-9BA4-6D8C9CFFD2C9}"/>
              </a:ext>
            </a:extLst>
          </p:cNvPr>
          <p:cNvSpPr txBox="1">
            <a:spLocks noGrp="1"/>
          </p:cNvSpPr>
          <p:nvPr>
            <p:ph idx="1"/>
          </p:nvPr>
        </p:nvSpPr>
        <p:spPr>
          <a:xfrm>
            <a:off x="838203" y="1835053"/>
            <a:ext cx="10515600" cy="4657817"/>
          </a:xfrm>
        </p:spPr>
        <p:txBody>
          <a:bodyPr>
            <a:normAutofit lnSpcReduction="10000"/>
          </a:bodyPr>
          <a:lstStyle/>
          <a:p>
            <a:pPr marL="0" lvl="0" indent="0">
              <a:buNone/>
            </a:pPr>
            <a:r>
              <a:rPr lang="en-US" b="1">
                <a:latin typeface="+mn-lt"/>
              </a:rPr>
              <a:t>Symptoms:</a:t>
            </a:r>
          </a:p>
          <a:p>
            <a:pPr marL="0" lvl="0" indent="0">
              <a:buNone/>
            </a:pPr>
            <a:r>
              <a:rPr lang="en-US"/>
              <a:t>Fatigue, depression, guilt</a:t>
            </a:r>
            <a:endParaRPr lang="en-US" b="1">
              <a:latin typeface="+mn-lt"/>
            </a:endParaRPr>
          </a:p>
          <a:p>
            <a:pPr marL="0" lvl="0" indent="0">
              <a:buNone/>
            </a:pPr>
            <a:r>
              <a:rPr lang="en-US" b="1">
                <a:latin typeface="+mn-lt"/>
              </a:rPr>
              <a:t>Signs:</a:t>
            </a:r>
          </a:p>
          <a:p>
            <a:pPr marL="0" lvl="0" indent="0">
              <a:buNone/>
            </a:pPr>
            <a:r>
              <a:rPr lang="en-US">
                <a:latin typeface="+mn-lt"/>
              </a:rPr>
              <a:t>Reduced exertion, (fetal position)</a:t>
            </a:r>
          </a:p>
          <a:p>
            <a:pPr marL="0" lvl="0" indent="0">
              <a:buNone/>
            </a:pPr>
            <a:r>
              <a:rPr lang="en-US">
                <a:latin typeface="+mn-lt"/>
              </a:rPr>
              <a:t>Crying, hiding, sleeping, </a:t>
            </a:r>
            <a:endParaRPr lang="en-US" b="1">
              <a:latin typeface="+mn-lt"/>
            </a:endParaRPr>
          </a:p>
          <a:p>
            <a:pPr marL="0" lvl="0" indent="0">
              <a:buNone/>
            </a:pPr>
            <a:r>
              <a:rPr lang="en-US" b="1">
                <a:latin typeface="+mn-lt"/>
              </a:rPr>
              <a:t>Interventions</a:t>
            </a:r>
          </a:p>
          <a:p>
            <a:pPr marL="0" lvl="0" indent="0">
              <a:buNone/>
            </a:pPr>
            <a:r>
              <a:rPr lang="en-US" i="0">
                <a:solidFill>
                  <a:srgbClr val="000000"/>
                </a:solidFill>
                <a:effectLst/>
                <a:latin typeface="+mn-lt"/>
              </a:rPr>
              <a:t>Monitor &amp; Facilitate return to normal</a:t>
            </a:r>
          </a:p>
          <a:p>
            <a:pPr marL="0" lvl="0" indent="0">
              <a:buNone/>
            </a:pPr>
            <a:r>
              <a:rPr lang="en-US" b="0" i="0">
                <a:effectLst/>
                <a:latin typeface="+mn-lt"/>
              </a:rPr>
              <a:t>Debrief Service user and staff (</a:t>
            </a:r>
            <a:r>
              <a:rPr lang="en-US" i="0">
                <a:solidFill>
                  <a:srgbClr val="000000"/>
                </a:solidFill>
                <a:effectLst/>
                <a:latin typeface="+mn-lt"/>
              </a:rPr>
              <a:t>Facts, Patterns, Triggers)</a:t>
            </a:r>
          </a:p>
          <a:p>
            <a:pPr marL="0" lvl="0" indent="0">
              <a:buNone/>
            </a:pPr>
            <a:r>
              <a:rPr lang="en-US">
                <a:latin typeface="+mn-lt"/>
              </a:rPr>
              <a:t>Communicate with user to re establish trust and prevent another crisis</a:t>
            </a:r>
          </a:p>
          <a:p>
            <a:pPr marL="0" lvl="0" indent="0">
              <a:buNone/>
            </a:pPr>
            <a:r>
              <a:rPr lang="en-US">
                <a:solidFill>
                  <a:srgbClr val="000000"/>
                </a:solidFill>
                <a:latin typeface="+mn-lt"/>
              </a:rPr>
              <a:t>Seek</a:t>
            </a:r>
            <a:r>
              <a:rPr lang="en-US" i="0">
                <a:solidFill>
                  <a:srgbClr val="000000"/>
                </a:solidFill>
                <a:effectLst/>
                <a:latin typeface="+mn-lt"/>
              </a:rPr>
              <a:t> alternative ways for them maintain self-control</a:t>
            </a:r>
          </a:p>
          <a:p>
            <a:pPr marL="0" lvl="0" indent="0">
              <a:buNone/>
            </a:pPr>
            <a:endParaRPr lang="en-IE"/>
          </a:p>
        </p:txBody>
      </p:sp>
      <p:pic>
        <p:nvPicPr>
          <p:cNvPr id="4" name="Picture 3">
            <a:extLst>
              <a:ext uri="{FF2B5EF4-FFF2-40B4-BE49-F238E27FC236}">
                <a16:creationId xmlns:a16="http://schemas.microsoft.com/office/drawing/2014/main" id="{737DD87A-11DB-41D4-B029-7C0B27611884}"/>
              </a:ext>
            </a:extLst>
          </p:cNvPr>
          <p:cNvPicPr>
            <a:picLocks noChangeAspect="1"/>
          </p:cNvPicPr>
          <p:nvPr/>
        </p:nvPicPr>
        <p:blipFill>
          <a:blip r:embed="rId3"/>
          <a:stretch>
            <a:fillRect/>
          </a:stretch>
        </p:blipFill>
        <p:spPr>
          <a:xfrm>
            <a:off x="11137301" y="0"/>
            <a:ext cx="1054699" cy="1268078"/>
          </a:xfrm>
          <a:prstGeom prst="rect">
            <a:avLst/>
          </a:prstGeom>
        </p:spPr>
      </p:pic>
      <p:pic>
        <p:nvPicPr>
          <p:cNvPr id="5" name="Picture 4">
            <a:extLst>
              <a:ext uri="{FF2B5EF4-FFF2-40B4-BE49-F238E27FC236}">
                <a16:creationId xmlns:a16="http://schemas.microsoft.com/office/drawing/2014/main" id="{739B748F-1A56-2084-7466-894AB6E59C09}"/>
              </a:ext>
            </a:extLst>
          </p:cNvPr>
          <p:cNvPicPr>
            <a:picLocks noChangeAspect="1"/>
          </p:cNvPicPr>
          <p:nvPr/>
        </p:nvPicPr>
        <p:blipFill>
          <a:blip r:embed="rId4"/>
          <a:stretch>
            <a:fillRect/>
          </a:stretch>
        </p:blipFill>
        <p:spPr>
          <a:xfrm>
            <a:off x="5976594" y="1572918"/>
            <a:ext cx="6205713" cy="31332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4571-C962-4030-BD90-28D232D2D329}"/>
              </a:ext>
            </a:extLst>
          </p:cNvPr>
          <p:cNvSpPr>
            <a:spLocks noGrp="1"/>
          </p:cNvSpPr>
          <p:nvPr>
            <p:ph type="title"/>
          </p:nvPr>
        </p:nvSpPr>
        <p:spPr/>
        <p:txBody>
          <a:bodyPr/>
          <a:lstStyle/>
          <a:p>
            <a:r>
              <a:rPr lang="en-US"/>
              <a:t>Case study</a:t>
            </a:r>
            <a:endParaRPr lang="en-IE"/>
          </a:p>
        </p:txBody>
      </p:sp>
      <p:pic>
        <p:nvPicPr>
          <p:cNvPr id="6" name="Using De escalation Skills in a Healthcare Setting">
            <a:hlinkClick r:id="" action="ppaction://media"/>
            <a:extLst>
              <a:ext uri="{FF2B5EF4-FFF2-40B4-BE49-F238E27FC236}">
                <a16:creationId xmlns:a16="http://schemas.microsoft.com/office/drawing/2014/main" id="{8411292C-F0DD-4071-BA55-48BEBF298B02}"/>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2233612" y="1690688"/>
            <a:ext cx="7724775" cy="4351338"/>
          </a:xfrm>
        </p:spPr>
      </p:pic>
    </p:spTree>
    <p:custDataLst>
      <p:tags r:id="rId1"/>
    </p:custDataLst>
    <p:extLst>
      <p:ext uri="{BB962C8B-B14F-4D97-AF65-F5344CB8AC3E}">
        <p14:creationId xmlns:p14="http://schemas.microsoft.com/office/powerpoint/2010/main" val="34388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3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838202" y="1825627"/>
            <a:ext cx="10515601" cy="4351336"/>
          </a:xfrm>
        </p:spPr>
        <p:txBody>
          <a:bodyPr/>
          <a:lstStyle/>
          <a:p>
            <a:pPr eaLnBrk="1" hangingPunct="1">
              <a:buFont typeface="Arial" panose="020B0604020202020204" pitchFamily="34" charset="0"/>
              <a:buNone/>
            </a:pPr>
            <a:r>
              <a:rPr lang="en-IE" altLang="en-US"/>
              <a:t>	</a:t>
            </a:r>
            <a:r>
              <a:rPr lang="ga-IE" altLang="en-US"/>
              <a:t>The aim of this course is to provide </a:t>
            </a:r>
            <a:r>
              <a:rPr lang="en-IE" altLang="en-US"/>
              <a:t>you </a:t>
            </a:r>
            <a:r>
              <a:rPr lang="ga-IE" altLang="en-US"/>
              <a:t>with the</a:t>
            </a:r>
            <a:endParaRPr lang="en-US" altLang="en-US"/>
          </a:p>
          <a:p>
            <a:pPr eaLnBrk="1" hangingPunct="1">
              <a:buFont typeface="Arial" panose="020B0604020202020204" pitchFamily="34" charset="0"/>
              <a:buNone/>
            </a:pPr>
            <a:r>
              <a:rPr lang="en-GB" altLang="en-US"/>
              <a:t>	</a:t>
            </a:r>
            <a:r>
              <a:rPr lang="ga-IE" altLang="en-US"/>
              <a:t>Knowledge</a:t>
            </a:r>
            <a:r>
              <a:rPr lang="en-GB" altLang="en-US"/>
              <a:t>, skills and attitude</a:t>
            </a:r>
            <a:r>
              <a:rPr lang="ga-IE" altLang="en-US"/>
              <a:t> t</a:t>
            </a:r>
            <a:r>
              <a:rPr lang="en-IE" altLang="en-US"/>
              <a:t>o be able to manage of aggression and violence in the workplace </a:t>
            </a:r>
            <a:endParaRPr lang="ga-IE" altLang="en-US"/>
          </a:p>
        </p:txBody>
      </p:sp>
      <p:sp>
        <p:nvSpPr>
          <p:cNvPr id="9218" name="Title 1"/>
          <p:cNvSpPr>
            <a:spLocks noGrp="1"/>
          </p:cNvSpPr>
          <p:nvPr>
            <p:ph type="title"/>
          </p:nvPr>
        </p:nvSpPr>
        <p:spPr/>
        <p:txBody>
          <a:bodyPr/>
          <a:lstStyle/>
          <a:p>
            <a:pPr>
              <a:defRPr/>
            </a:pPr>
            <a:r>
              <a:rPr lang="en-IE"/>
              <a:t>Course </a:t>
            </a:r>
            <a:r>
              <a:rPr lang="ga-IE"/>
              <a:t>Aim</a:t>
            </a:r>
          </a:p>
        </p:txBody>
      </p:sp>
      <p:pic>
        <p:nvPicPr>
          <p:cNvPr id="2" name="Picture 1">
            <a:extLst>
              <a:ext uri="{FF2B5EF4-FFF2-40B4-BE49-F238E27FC236}">
                <a16:creationId xmlns:a16="http://schemas.microsoft.com/office/drawing/2014/main" id="{5D5F51ED-7F7C-41FD-B542-CF2B5499A617}"/>
              </a:ext>
            </a:extLst>
          </p:cNvPr>
          <p:cNvPicPr>
            <a:picLocks noChangeAspect="1"/>
          </p:cNvPicPr>
          <p:nvPr/>
        </p:nvPicPr>
        <p:blipFill>
          <a:blip r:embed="rId4"/>
          <a:stretch>
            <a:fillRect/>
          </a:stretch>
        </p:blipFill>
        <p:spPr>
          <a:xfrm>
            <a:off x="9875452" y="22801"/>
            <a:ext cx="792549" cy="951058"/>
          </a:xfrm>
          <a:prstGeom prst="rect">
            <a:avLst/>
          </a:prstGeom>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EB88B-D7D7-4E5D-9154-3824E07313F4}"/>
              </a:ext>
            </a:extLst>
          </p:cNvPr>
          <p:cNvSpPr>
            <a:spLocks noGrp="1"/>
          </p:cNvSpPr>
          <p:nvPr>
            <p:ph type="title"/>
          </p:nvPr>
        </p:nvSpPr>
        <p:spPr/>
        <p:txBody>
          <a:bodyPr/>
          <a:lstStyle/>
          <a:p>
            <a:r>
              <a:rPr lang="en-US"/>
              <a:t>Recap</a:t>
            </a:r>
            <a:endParaRPr lang="en-IE"/>
          </a:p>
        </p:txBody>
      </p:sp>
      <p:sp>
        <p:nvSpPr>
          <p:cNvPr id="3" name="Content Placeholder 2">
            <a:extLst>
              <a:ext uri="{FF2B5EF4-FFF2-40B4-BE49-F238E27FC236}">
                <a16:creationId xmlns:a16="http://schemas.microsoft.com/office/drawing/2014/main" id="{7DF1C302-B2C5-4FE3-9C8D-D64223EB357A}"/>
              </a:ext>
            </a:extLst>
          </p:cNvPr>
          <p:cNvSpPr>
            <a:spLocks noGrp="1"/>
          </p:cNvSpPr>
          <p:nvPr>
            <p:ph idx="1"/>
          </p:nvPr>
        </p:nvSpPr>
        <p:spPr/>
        <p:txBody>
          <a:bodyPr/>
          <a:lstStyle/>
          <a:p>
            <a:r>
              <a:rPr lang="en-US"/>
              <a:t>Explain the Assault Cycle</a:t>
            </a:r>
          </a:p>
          <a:p>
            <a:r>
              <a:rPr lang="en-US"/>
              <a:t>List the different phases of the assault cycle</a:t>
            </a:r>
            <a:endParaRPr lang="en-US">
              <a:cs typeface="Calibri"/>
            </a:endParaRPr>
          </a:p>
          <a:p>
            <a:r>
              <a:rPr lang="en-US"/>
              <a:t>List the signs at the different phases</a:t>
            </a:r>
            <a:endParaRPr lang="en-US">
              <a:cs typeface="Calibri"/>
            </a:endParaRPr>
          </a:p>
          <a:p>
            <a:r>
              <a:rPr lang="en-US"/>
              <a:t>Outline the interventions at the different phases</a:t>
            </a:r>
            <a:endParaRPr lang="en-IE"/>
          </a:p>
        </p:txBody>
      </p:sp>
      <p:pic>
        <p:nvPicPr>
          <p:cNvPr id="4" name="Picture 3">
            <a:extLst>
              <a:ext uri="{FF2B5EF4-FFF2-40B4-BE49-F238E27FC236}">
                <a16:creationId xmlns:a16="http://schemas.microsoft.com/office/drawing/2014/main" id="{F58F5D3C-1D8F-40AF-A33F-D5137335B1DB}"/>
              </a:ext>
            </a:extLst>
          </p:cNvPr>
          <p:cNvPicPr>
            <a:picLocks noChangeAspect="1"/>
          </p:cNvPicPr>
          <p:nvPr/>
        </p:nvPicPr>
        <p:blipFill>
          <a:blip r:embed="rId4"/>
          <a:stretch>
            <a:fillRect/>
          </a:stretch>
        </p:blipFill>
        <p:spPr>
          <a:xfrm>
            <a:off x="11137301" y="0"/>
            <a:ext cx="1054699" cy="1268078"/>
          </a:xfrm>
          <a:prstGeom prst="rect">
            <a:avLst/>
          </a:prstGeom>
        </p:spPr>
      </p:pic>
    </p:spTree>
    <p:custDataLst>
      <p:tags r:id="rId1"/>
    </p:custDataLst>
    <p:extLst>
      <p:ext uri="{BB962C8B-B14F-4D97-AF65-F5344CB8AC3E}">
        <p14:creationId xmlns:p14="http://schemas.microsoft.com/office/powerpoint/2010/main" val="1663577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F2C7-9BD2-9F53-00BC-6823FE84B496}"/>
              </a:ext>
            </a:extLst>
          </p:cNvPr>
          <p:cNvSpPr>
            <a:spLocks noGrp="1"/>
          </p:cNvSpPr>
          <p:nvPr>
            <p:ph type="title"/>
          </p:nvPr>
        </p:nvSpPr>
        <p:spPr/>
        <p:txBody>
          <a:bodyPr/>
          <a:lstStyle/>
          <a:p>
            <a:r>
              <a:rPr lang="en-US"/>
              <a:t>Communication</a:t>
            </a:r>
            <a:endParaRPr lang="en-IE"/>
          </a:p>
        </p:txBody>
      </p:sp>
      <p:sp>
        <p:nvSpPr>
          <p:cNvPr id="3" name="Content Placeholder 2">
            <a:extLst>
              <a:ext uri="{FF2B5EF4-FFF2-40B4-BE49-F238E27FC236}">
                <a16:creationId xmlns:a16="http://schemas.microsoft.com/office/drawing/2014/main" id="{026A534F-DF38-95A2-51A5-D672054AF132}"/>
              </a:ext>
            </a:extLst>
          </p:cNvPr>
          <p:cNvSpPr>
            <a:spLocks noGrp="1"/>
          </p:cNvSpPr>
          <p:nvPr>
            <p:ph idx="1"/>
          </p:nvPr>
        </p:nvSpPr>
        <p:spPr/>
        <p:txBody>
          <a:bodyPr/>
          <a:lstStyle/>
          <a:p>
            <a:pPr marL="0" indent="0">
              <a:buNone/>
            </a:pPr>
            <a:r>
              <a:rPr lang="en-US"/>
              <a:t>At the end of this module, you will be able to:</a:t>
            </a:r>
          </a:p>
          <a:p>
            <a:r>
              <a:rPr lang="en-US"/>
              <a:t>Explain what communication is</a:t>
            </a:r>
          </a:p>
          <a:p>
            <a:r>
              <a:rPr lang="en-US"/>
              <a:t>List the barriers to communication</a:t>
            </a:r>
          </a:p>
          <a:p>
            <a:r>
              <a:rPr lang="en-US"/>
              <a:t>Outline the do’s and don’t of verbal and non-verbal communication</a:t>
            </a:r>
          </a:p>
          <a:p>
            <a:r>
              <a:rPr lang="en-US"/>
              <a:t>Outline the do’s and don’t of active listening</a:t>
            </a:r>
          </a:p>
          <a:p>
            <a:r>
              <a:rPr lang="en-US"/>
              <a:t>Demonstrate good verbal communication skills</a:t>
            </a:r>
          </a:p>
          <a:p>
            <a:r>
              <a:rPr lang="en-US"/>
              <a:t>Demonstrate good non-verbal communication skills</a:t>
            </a:r>
            <a:endParaRPr lang="en-IE"/>
          </a:p>
          <a:p>
            <a:pPr marL="0" indent="0">
              <a:buNone/>
            </a:pPr>
            <a:endParaRPr lang="en-IE"/>
          </a:p>
        </p:txBody>
      </p:sp>
      <p:pic>
        <p:nvPicPr>
          <p:cNvPr id="4" name="Picture 6">
            <a:extLst>
              <a:ext uri="{FF2B5EF4-FFF2-40B4-BE49-F238E27FC236}">
                <a16:creationId xmlns:a16="http://schemas.microsoft.com/office/drawing/2014/main" id="{2285CB6E-A65D-1AE4-FD19-4A3B469A6B0C}"/>
              </a:ext>
            </a:extLst>
          </p:cNvPr>
          <p:cNvPicPr>
            <a:picLocks noChangeAspect="1"/>
          </p:cNvPicPr>
          <p:nvPr/>
        </p:nvPicPr>
        <p:blipFill>
          <a:blip r:embed="rId3"/>
          <a:srcRect/>
          <a:stretch>
            <a:fillRect/>
          </a:stretch>
        </p:blipFill>
        <p:spPr>
          <a:xfrm>
            <a:off x="11283952" y="0"/>
            <a:ext cx="908054" cy="1146172"/>
          </a:xfrm>
          <a:prstGeom prst="rect">
            <a:avLst/>
          </a:prstGeom>
          <a:noFill/>
          <a:ln cap="flat">
            <a:noFill/>
          </a:ln>
        </p:spPr>
      </p:pic>
    </p:spTree>
    <p:custDataLst>
      <p:tags r:id="rId1"/>
    </p:custDataLst>
    <p:extLst>
      <p:ext uri="{BB962C8B-B14F-4D97-AF65-F5344CB8AC3E}">
        <p14:creationId xmlns:p14="http://schemas.microsoft.com/office/powerpoint/2010/main" val="1637543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1">
            <a:extLst>
              <a:ext uri="{FF2B5EF4-FFF2-40B4-BE49-F238E27FC236}">
                <a16:creationId xmlns:a16="http://schemas.microsoft.com/office/drawing/2014/main" id="{42F0F225-D102-4FDE-98A6-EF86D8305BE7}"/>
              </a:ext>
            </a:extLst>
          </p:cNvPr>
          <p:cNvSpPr>
            <a:spLocks noGrp="1"/>
          </p:cNvSpPr>
          <p:nvPr>
            <p:ph idx="1"/>
          </p:nvPr>
        </p:nvSpPr>
        <p:spPr>
          <a:xfrm>
            <a:off x="838200" y="1825624"/>
            <a:ext cx="10515600" cy="5032375"/>
          </a:xfrm>
        </p:spPr>
        <p:txBody>
          <a:bodyPr>
            <a:normAutofit/>
          </a:bodyPr>
          <a:lstStyle/>
          <a:p>
            <a:pPr marL="107950" indent="0">
              <a:buNone/>
              <a:defRPr/>
            </a:pPr>
            <a:r>
              <a:rPr lang="en-IE" altLang="en-US" b="1"/>
              <a:t>What ?</a:t>
            </a:r>
          </a:p>
          <a:p>
            <a:pPr marL="107950" indent="0">
              <a:buNone/>
              <a:defRPr/>
            </a:pPr>
            <a:r>
              <a:rPr lang="en-IE"/>
              <a:t>Sharing, Imparting or exchanging of information</a:t>
            </a:r>
          </a:p>
          <a:p>
            <a:pPr marL="107950" indent="0">
              <a:buNone/>
              <a:defRPr/>
            </a:pPr>
            <a:endParaRPr lang="en-IE"/>
          </a:p>
          <a:p>
            <a:pPr marL="107950" indent="0">
              <a:buNone/>
              <a:defRPr/>
            </a:pPr>
            <a:r>
              <a:rPr lang="en-IE" b="1"/>
              <a:t>Key terms:</a:t>
            </a:r>
          </a:p>
          <a:p>
            <a:pPr marL="107950" indent="0">
              <a:buNone/>
              <a:defRPr/>
            </a:pPr>
            <a:r>
              <a:rPr lang="en-US" altLang="en-US" b="1"/>
              <a:t>Sender: </a:t>
            </a:r>
            <a:r>
              <a:rPr lang="en-US" altLang="en-US"/>
              <a:t>Person sending the message</a:t>
            </a:r>
          </a:p>
          <a:p>
            <a:pPr marL="107950" indent="0">
              <a:buNone/>
              <a:defRPr/>
            </a:pPr>
            <a:r>
              <a:rPr lang="en-US" altLang="en-US" b="1"/>
              <a:t>Receiver: </a:t>
            </a:r>
            <a:r>
              <a:rPr lang="en-US" altLang="en-US"/>
              <a:t>Person receiving message</a:t>
            </a:r>
          </a:p>
          <a:p>
            <a:pPr marL="107950" indent="0">
              <a:buNone/>
              <a:defRPr/>
            </a:pPr>
            <a:r>
              <a:rPr lang="en-US" altLang="en-US" b="1"/>
              <a:t>Channel: </a:t>
            </a:r>
            <a:r>
              <a:rPr lang="en-US" altLang="en-US"/>
              <a:t>Medium for imparting the message</a:t>
            </a:r>
          </a:p>
          <a:p>
            <a:pPr marL="107950" indent="0">
              <a:buNone/>
              <a:defRPr/>
            </a:pPr>
            <a:r>
              <a:rPr lang="en-US" altLang="en-US" b="1"/>
              <a:t>Feedback: </a:t>
            </a:r>
            <a:r>
              <a:rPr lang="en-US" altLang="en-US"/>
              <a:t>Response to the message</a:t>
            </a:r>
          </a:p>
          <a:p>
            <a:pPr marL="107950" indent="0">
              <a:buNone/>
              <a:defRPr/>
            </a:pPr>
            <a:r>
              <a:rPr lang="en-US" altLang="en-US" b="1"/>
              <a:t>Noise: </a:t>
            </a:r>
            <a:r>
              <a:rPr lang="en-US" altLang="en-US"/>
              <a:t>Interference in the with the channel capacity</a:t>
            </a:r>
          </a:p>
          <a:p>
            <a:pPr marL="107950" indent="0">
              <a:buNone/>
              <a:defRPr/>
            </a:pPr>
            <a:endParaRPr lang="en-US" altLang="en-US"/>
          </a:p>
          <a:p>
            <a:pPr marL="107950" indent="0">
              <a:buNone/>
              <a:defRPr/>
            </a:pPr>
            <a:endParaRPr lang="en-IE" altLang="en-US" b="1"/>
          </a:p>
          <a:p>
            <a:pPr marL="565150" indent="-457200">
              <a:defRPr/>
            </a:pPr>
            <a:endParaRPr lang="en-IE" altLang="en-US"/>
          </a:p>
          <a:p>
            <a:pPr marL="107950" indent="0">
              <a:buNone/>
              <a:defRPr/>
            </a:pPr>
            <a:endParaRPr lang="en-IE" altLang="en-US"/>
          </a:p>
          <a:p>
            <a:pPr marL="107950" indent="0">
              <a:buNone/>
              <a:defRPr/>
            </a:pPr>
            <a:endParaRPr lang="en-IE" altLang="en-US"/>
          </a:p>
          <a:p>
            <a:pPr marL="107950" indent="0">
              <a:buNone/>
              <a:defRPr/>
            </a:pPr>
            <a:endParaRPr lang="en-IE" altLang="en-US"/>
          </a:p>
        </p:txBody>
      </p:sp>
      <p:sp>
        <p:nvSpPr>
          <p:cNvPr id="3" name="Title 2">
            <a:extLst>
              <a:ext uri="{FF2B5EF4-FFF2-40B4-BE49-F238E27FC236}">
                <a16:creationId xmlns:a16="http://schemas.microsoft.com/office/drawing/2014/main" id="{A22DA40E-D88A-4E60-BE88-D93EADF72187}"/>
              </a:ext>
            </a:extLst>
          </p:cNvPr>
          <p:cNvSpPr>
            <a:spLocks noGrp="1"/>
          </p:cNvSpPr>
          <p:nvPr>
            <p:ph type="title"/>
          </p:nvPr>
        </p:nvSpPr>
        <p:spPr/>
        <p:txBody>
          <a:bodyPr/>
          <a:lstStyle/>
          <a:p>
            <a:pPr>
              <a:defRPr/>
            </a:pPr>
            <a:r>
              <a:rPr lang="en-IE"/>
              <a:t>Communication</a:t>
            </a:r>
          </a:p>
        </p:txBody>
      </p:sp>
      <p:pic>
        <p:nvPicPr>
          <p:cNvPr id="80900" name="Picture 4">
            <a:extLst>
              <a:ext uri="{FF2B5EF4-FFF2-40B4-BE49-F238E27FC236}">
                <a16:creationId xmlns:a16="http://schemas.microsoft.com/office/drawing/2014/main" id="{B5CB669E-08C0-4AD1-BD93-BEDFA93BE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4447" y="3084511"/>
            <a:ext cx="4177553" cy="214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0E034A2D-D201-5BB3-BB3A-0EF09C6A9516}"/>
              </a:ext>
            </a:extLst>
          </p:cNvPr>
          <p:cNvPicPr>
            <a:picLocks noChangeAspect="1"/>
          </p:cNvPicPr>
          <p:nvPr/>
        </p:nvPicPr>
        <p:blipFill>
          <a:blip r:embed="rId5"/>
          <a:srcRect/>
          <a:stretch>
            <a:fillRect/>
          </a:stretch>
        </p:blipFill>
        <p:spPr>
          <a:xfrm>
            <a:off x="11283952" y="0"/>
            <a:ext cx="908054" cy="1146172"/>
          </a:xfrm>
          <a:prstGeom prst="rect">
            <a:avLst/>
          </a:prstGeom>
          <a:noFill/>
          <a:ln cap="flat">
            <a:noFill/>
          </a:ln>
        </p:spPr>
      </p:pic>
    </p:spTree>
    <p:custDataLst>
      <p:tags r:id="rId1"/>
    </p:custDataLst>
    <p:extLst>
      <p:ext uri="{BB962C8B-B14F-4D97-AF65-F5344CB8AC3E}">
        <p14:creationId xmlns:p14="http://schemas.microsoft.com/office/powerpoint/2010/main" val="879698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27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2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27AF4A-6944-4E6A-931A-6073C0853A62}"/>
              </a:ext>
            </a:extLst>
          </p:cNvPr>
          <p:cNvSpPr txBox="1">
            <a:spLocks noGrp="1"/>
          </p:cNvSpPr>
          <p:nvPr>
            <p:ph idx="1"/>
          </p:nvPr>
        </p:nvSpPr>
        <p:spPr>
          <a:xfrm>
            <a:off x="838203" y="1340528"/>
            <a:ext cx="10515600" cy="4836435"/>
          </a:xfrm>
        </p:spPr>
        <p:txBody>
          <a:bodyPr>
            <a:normAutofit/>
          </a:bodyPr>
          <a:lstStyle/>
          <a:p>
            <a:pPr marL="107954" lvl="0" indent="0">
              <a:lnSpc>
                <a:spcPct val="70000"/>
              </a:lnSpc>
              <a:buNone/>
            </a:pPr>
            <a:r>
              <a:rPr lang="en-US" b="1"/>
              <a:t>What?</a:t>
            </a:r>
          </a:p>
          <a:p>
            <a:r>
              <a:rPr lang="en-US" b="1"/>
              <a:t>38% Verbal:</a:t>
            </a:r>
            <a:r>
              <a:rPr lang="en-US"/>
              <a:t> Tone of voice, pitch, etc.</a:t>
            </a:r>
          </a:p>
          <a:p>
            <a:r>
              <a:rPr lang="en-US" b="1"/>
              <a:t>55% Nonverbal:</a:t>
            </a:r>
            <a:r>
              <a:rPr lang="en-US"/>
              <a:t> Body language, facial expressions, etc.</a:t>
            </a:r>
          </a:p>
          <a:p>
            <a:r>
              <a:rPr lang="en-US"/>
              <a:t>7%: </a:t>
            </a:r>
            <a:r>
              <a:rPr lang="en-US" b="1"/>
              <a:t>Words: </a:t>
            </a:r>
            <a:r>
              <a:rPr lang="en-US"/>
              <a:t>The actual words spoken</a:t>
            </a:r>
            <a:endParaRPr lang="en-US" b="1"/>
          </a:p>
          <a:p>
            <a:pPr marL="107954" lvl="0" indent="0">
              <a:lnSpc>
                <a:spcPct val="70000"/>
              </a:lnSpc>
              <a:buNone/>
            </a:pPr>
            <a:endParaRPr lang="en-US"/>
          </a:p>
          <a:p>
            <a:pPr marL="107954" lvl="0" indent="0">
              <a:lnSpc>
                <a:spcPct val="70000"/>
              </a:lnSpc>
              <a:buNone/>
            </a:pPr>
            <a:endParaRPr lang="en-IE"/>
          </a:p>
        </p:txBody>
      </p:sp>
      <p:sp>
        <p:nvSpPr>
          <p:cNvPr id="3" name="Title 2">
            <a:extLst>
              <a:ext uri="{FF2B5EF4-FFF2-40B4-BE49-F238E27FC236}">
                <a16:creationId xmlns:a16="http://schemas.microsoft.com/office/drawing/2014/main" id="{71719B94-6E63-4FE2-B614-C8277C7D9A40}"/>
              </a:ext>
            </a:extLst>
          </p:cNvPr>
          <p:cNvSpPr txBox="1">
            <a:spLocks noGrp="1"/>
          </p:cNvSpPr>
          <p:nvPr>
            <p:ph type="title"/>
          </p:nvPr>
        </p:nvSpPr>
        <p:spPr>
          <a:xfrm>
            <a:off x="838203" y="365129"/>
            <a:ext cx="10515600" cy="685243"/>
          </a:xfrm>
        </p:spPr>
        <p:txBody>
          <a:bodyPr>
            <a:normAutofit fontScale="90000"/>
          </a:bodyPr>
          <a:lstStyle/>
          <a:p>
            <a:pPr lvl="0"/>
            <a:r>
              <a:rPr lang="en-IE"/>
              <a:t>Verbal and Non-Verbal Communication</a:t>
            </a:r>
          </a:p>
        </p:txBody>
      </p:sp>
      <p:pic>
        <p:nvPicPr>
          <p:cNvPr id="4" name="Picture 6">
            <a:extLst>
              <a:ext uri="{FF2B5EF4-FFF2-40B4-BE49-F238E27FC236}">
                <a16:creationId xmlns:a16="http://schemas.microsoft.com/office/drawing/2014/main" id="{2BBA98D3-2351-4392-A0BE-7A3357444B22}"/>
              </a:ext>
            </a:extLst>
          </p:cNvPr>
          <p:cNvPicPr>
            <a:picLocks noChangeAspect="1"/>
          </p:cNvPicPr>
          <p:nvPr/>
        </p:nvPicPr>
        <p:blipFill>
          <a:blip r:embed="rId4"/>
          <a:srcRect/>
          <a:stretch>
            <a:fillRect/>
          </a:stretch>
        </p:blipFill>
        <p:spPr>
          <a:xfrm>
            <a:off x="11283952" y="0"/>
            <a:ext cx="908054" cy="1146172"/>
          </a:xfrm>
          <a:prstGeom prst="rect">
            <a:avLst/>
          </a:prstGeom>
          <a:noFill/>
          <a:ln cap="flat">
            <a:noFill/>
          </a:ln>
        </p:spPr>
      </p:pic>
      <p:pic>
        <p:nvPicPr>
          <p:cNvPr id="5" name="Picture 2">
            <a:extLst>
              <a:ext uri="{FF2B5EF4-FFF2-40B4-BE49-F238E27FC236}">
                <a16:creationId xmlns:a16="http://schemas.microsoft.com/office/drawing/2014/main" id="{862806D5-F405-4DB4-A9C0-015EA842B6DC}"/>
              </a:ext>
            </a:extLst>
          </p:cNvPr>
          <p:cNvPicPr>
            <a:picLocks noChangeAspect="1"/>
          </p:cNvPicPr>
          <p:nvPr/>
        </p:nvPicPr>
        <p:blipFill>
          <a:blip r:embed="rId5"/>
          <a:stretch>
            <a:fillRect/>
          </a:stretch>
        </p:blipFill>
        <p:spPr>
          <a:xfrm>
            <a:off x="8218735" y="2757487"/>
            <a:ext cx="3973265" cy="4098453"/>
          </a:xfrm>
          <a:prstGeom prst="rect">
            <a:avLst/>
          </a:prstGeom>
          <a:noFill/>
          <a:ln cap="flat">
            <a:noFill/>
          </a:ln>
        </p:spPr>
      </p:pic>
      <p:sp>
        <p:nvSpPr>
          <p:cNvPr id="7" name="TextBox 5">
            <a:extLst>
              <a:ext uri="{FF2B5EF4-FFF2-40B4-BE49-F238E27FC236}">
                <a16:creationId xmlns:a16="http://schemas.microsoft.com/office/drawing/2014/main" id="{BE03F164-FDE7-4559-BB43-85D561DD779E}"/>
              </a:ext>
            </a:extLst>
          </p:cNvPr>
          <p:cNvSpPr txBox="1"/>
          <p:nvPr/>
        </p:nvSpPr>
        <p:spPr>
          <a:xfrm>
            <a:off x="11283952" y="3429000"/>
            <a:ext cx="90805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Verbal</a:t>
            </a:r>
            <a:endParaRPr lang="en-IE" sz="1800" b="0" i="0" u="none" strike="noStrike" kern="1200" cap="none" spc="0" baseline="0">
              <a:solidFill>
                <a:srgbClr val="000000"/>
              </a:solidFill>
              <a:uFillTx/>
              <a:latin typeface="Calibri"/>
            </a:endParaRPr>
          </a:p>
        </p:txBody>
      </p:sp>
      <p:sp>
        <p:nvSpPr>
          <p:cNvPr id="8" name="TextBox 2">
            <a:extLst>
              <a:ext uri="{FF2B5EF4-FFF2-40B4-BE49-F238E27FC236}">
                <a16:creationId xmlns:a16="http://schemas.microsoft.com/office/drawing/2014/main" id="{DF550DE7-E28F-48AD-8D29-F152D1BFA2BD}"/>
              </a:ext>
            </a:extLst>
          </p:cNvPr>
          <p:cNvSpPr txBox="1"/>
          <p:nvPr/>
        </p:nvSpPr>
        <p:spPr>
          <a:xfrm>
            <a:off x="10419561" y="2209839"/>
            <a:ext cx="8643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Words</a:t>
            </a:r>
          </a:p>
        </p:txBody>
      </p:sp>
      <p:sp>
        <p:nvSpPr>
          <p:cNvPr id="9" name="TextBox 8">
            <a:extLst>
              <a:ext uri="{FF2B5EF4-FFF2-40B4-BE49-F238E27FC236}">
                <a16:creationId xmlns:a16="http://schemas.microsoft.com/office/drawing/2014/main" id="{5722A7BF-7729-4C9C-9346-1B1DC6908556}"/>
              </a:ext>
            </a:extLst>
          </p:cNvPr>
          <p:cNvSpPr txBox="1"/>
          <p:nvPr/>
        </p:nvSpPr>
        <p:spPr>
          <a:xfrm>
            <a:off x="6096001" y="4375929"/>
            <a:ext cx="1507816" cy="369332"/>
          </a:xfrm>
          <a:prstGeom prst="rect">
            <a:avLst/>
          </a:prstGeom>
          <a:noFill/>
        </p:spPr>
        <p:txBody>
          <a:bodyPr wrap="square" rtlCol="0">
            <a:spAutoFit/>
          </a:bodyPr>
          <a:lstStyle/>
          <a:p>
            <a:r>
              <a:rPr lang="en-US"/>
              <a:t>Non-verbal</a:t>
            </a:r>
            <a:endParaRPr lang="en-IE"/>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2010-1D83-FCFE-66FA-6A8D66AF2631}"/>
              </a:ext>
            </a:extLst>
          </p:cNvPr>
          <p:cNvSpPr>
            <a:spLocks noGrp="1"/>
          </p:cNvSpPr>
          <p:nvPr>
            <p:ph type="title"/>
          </p:nvPr>
        </p:nvSpPr>
        <p:spPr/>
        <p:txBody>
          <a:bodyPr/>
          <a:lstStyle/>
          <a:p>
            <a:r>
              <a:rPr lang="en-US"/>
              <a:t>Good use of your Voice</a:t>
            </a:r>
            <a:endParaRPr lang="en-IE"/>
          </a:p>
        </p:txBody>
      </p:sp>
      <p:sp>
        <p:nvSpPr>
          <p:cNvPr id="3" name="Content Placeholder 2">
            <a:extLst>
              <a:ext uri="{FF2B5EF4-FFF2-40B4-BE49-F238E27FC236}">
                <a16:creationId xmlns:a16="http://schemas.microsoft.com/office/drawing/2014/main" id="{36D02B41-9ACC-88E0-3EE5-607C61BB02C9}"/>
              </a:ext>
            </a:extLst>
          </p:cNvPr>
          <p:cNvSpPr>
            <a:spLocks noGrp="1"/>
          </p:cNvSpPr>
          <p:nvPr>
            <p:ph idx="1"/>
          </p:nvPr>
        </p:nvSpPr>
        <p:spPr/>
        <p:txBody>
          <a:bodyPr/>
          <a:lstStyle/>
          <a:p>
            <a:r>
              <a:rPr lang="en-US" b="1"/>
              <a:t>Pitch and tone: </a:t>
            </a:r>
            <a:r>
              <a:rPr lang="en-US"/>
              <a:t>Vary your tone and pitch.</a:t>
            </a:r>
          </a:p>
          <a:p>
            <a:r>
              <a:rPr lang="en-US" b="1"/>
              <a:t>Power: </a:t>
            </a:r>
            <a:r>
              <a:rPr lang="en-US"/>
              <a:t>Not too loud or low.</a:t>
            </a:r>
          </a:p>
          <a:p>
            <a:r>
              <a:rPr lang="en-US" b="1"/>
              <a:t>Pace: </a:t>
            </a:r>
            <a:r>
              <a:rPr lang="en-US"/>
              <a:t>Not too fast or slow.</a:t>
            </a:r>
          </a:p>
          <a:p>
            <a:r>
              <a:rPr lang="en-US" b="1"/>
              <a:t>Pronunciation: </a:t>
            </a:r>
            <a:r>
              <a:rPr lang="en-US"/>
              <a:t>Ensure to articulate clearly.</a:t>
            </a:r>
          </a:p>
          <a:p>
            <a:r>
              <a:rPr lang="en-US" b="1"/>
              <a:t>Emphasis</a:t>
            </a:r>
            <a:r>
              <a:rPr lang="en-US"/>
              <a:t>: Ensure to </a:t>
            </a:r>
            <a:r>
              <a:rPr lang="en-US" err="1"/>
              <a:t>emphasise</a:t>
            </a:r>
            <a:r>
              <a:rPr lang="en-US"/>
              <a:t> important words</a:t>
            </a:r>
          </a:p>
          <a:p>
            <a:endParaRPr lang="en-IE"/>
          </a:p>
        </p:txBody>
      </p:sp>
      <p:pic>
        <p:nvPicPr>
          <p:cNvPr id="4" name="Picture 6">
            <a:extLst>
              <a:ext uri="{FF2B5EF4-FFF2-40B4-BE49-F238E27FC236}">
                <a16:creationId xmlns:a16="http://schemas.microsoft.com/office/drawing/2014/main" id="{797C8AD1-0030-E27E-6ADB-1971C58DF885}"/>
              </a:ext>
            </a:extLst>
          </p:cNvPr>
          <p:cNvPicPr>
            <a:picLocks noChangeAspect="1"/>
          </p:cNvPicPr>
          <p:nvPr/>
        </p:nvPicPr>
        <p:blipFill>
          <a:blip r:embed="rId4"/>
          <a:srcRect/>
          <a:stretch>
            <a:fillRect/>
          </a:stretch>
        </p:blipFill>
        <p:spPr>
          <a:xfrm>
            <a:off x="11283952" y="0"/>
            <a:ext cx="908054" cy="1146172"/>
          </a:xfrm>
          <a:prstGeom prst="rect">
            <a:avLst/>
          </a:prstGeom>
          <a:noFill/>
          <a:ln cap="flat">
            <a:noFill/>
          </a:ln>
        </p:spPr>
      </p:pic>
    </p:spTree>
    <p:custDataLst>
      <p:tags r:id="rId1"/>
    </p:custDataLst>
    <p:extLst>
      <p:ext uri="{BB962C8B-B14F-4D97-AF65-F5344CB8AC3E}">
        <p14:creationId xmlns:p14="http://schemas.microsoft.com/office/powerpoint/2010/main" val="366976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F1AC-784D-4382-ACF8-CD2EB2E09BD6}"/>
              </a:ext>
            </a:extLst>
          </p:cNvPr>
          <p:cNvSpPr>
            <a:spLocks noGrp="1"/>
          </p:cNvSpPr>
          <p:nvPr>
            <p:ph type="title"/>
          </p:nvPr>
        </p:nvSpPr>
        <p:spPr/>
        <p:txBody>
          <a:bodyPr/>
          <a:lstStyle/>
          <a:p>
            <a:r>
              <a:rPr lang="en-US"/>
              <a:t>Voice</a:t>
            </a:r>
            <a:endParaRPr lang="en-IE"/>
          </a:p>
        </p:txBody>
      </p:sp>
      <p:sp>
        <p:nvSpPr>
          <p:cNvPr id="3" name="Text Placeholder 2">
            <a:extLst>
              <a:ext uri="{FF2B5EF4-FFF2-40B4-BE49-F238E27FC236}">
                <a16:creationId xmlns:a16="http://schemas.microsoft.com/office/drawing/2014/main" id="{E3561CBD-28F0-43FC-B2FC-221B4222DB0C}"/>
              </a:ext>
            </a:extLst>
          </p:cNvPr>
          <p:cNvSpPr>
            <a:spLocks noGrp="1"/>
          </p:cNvSpPr>
          <p:nvPr>
            <p:ph type="body" idx="1"/>
          </p:nvPr>
        </p:nvSpPr>
        <p:spPr>
          <a:xfrm>
            <a:off x="428721" y="1438183"/>
            <a:ext cx="5568845" cy="550415"/>
          </a:xfrm>
        </p:spPr>
        <p:txBody>
          <a:bodyPr>
            <a:normAutofit/>
          </a:bodyPr>
          <a:lstStyle/>
          <a:p>
            <a:r>
              <a:rPr lang="en-US" sz="2800"/>
              <a:t>Do’s</a:t>
            </a:r>
            <a:endParaRPr lang="en-IE" sz="2800"/>
          </a:p>
        </p:txBody>
      </p:sp>
      <p:sp>
        <p:nvSpPr>
          <p:cNvPr id="4" name="Content Placeholder 3">
            <a:extLst>
              <a:ext uri="{FF2B5EF4-FFF2-40B4-BE49-F238E27FC236}">
                <a16:creationId xmlns:a16="http://schemas.microsoft.com/office/drawing/2014/main" id="{FBC6AEF2-C267-455F-8C06-8087A58C6DE4}"/>
              </a:ext>
            </a:extLst>
          </p:cNvPr>
          <p:cNvSpPr>
            <a:spLocks noGrp="1"/>
          </p:cNvSpPr>
          <p:nvPr>
            <p:ph idx="2"/>
          </p:nvPr>
        </p:nvSpPr>
        <p:spPr>
          <a:xfrm>
            <a:off x="428721" y="2166151"/>
            <a:ext cx="5871411" cy="4023504"/>
          </a:xfrm>
        </p:spPr>
        <p:txBody>
          <a:bodyPr>
            <a:normAutofit/>
          </a:bodyPr>
          <a:lstStyle/>
          <a:p>
            <a:r>
              <a:rPr lang="en-US"/>
              <a:t>Have a calm, friendly tone</a:t>
            </a:r>
          </a:p>
          <a:p>
            <a:r>
              <a:rPr lang="en-US"/>
              <a:t>Project your voice</a:t>
            </a:r>
          </a:p>
          <a:p>
            <a:r>
              <a:rPr lang="en-US"/>
              <a:t>Ensure a good pace</a:t>
            </a:r>
          </a:p>
          <a:p>
            <a:r>
              <a:rPr lang="en-US"/>
              <a:t>Pronounce your words</a:t>
            </a:r>
          </a:p>
          <a:p>
            <a:r>
              <a:rPr lang="en-US"/>
              <a:t>Use simple terms</a:t>
            </a:r>
            <a:endParaRPr lang="en-GB"/>
          </a:p>
          <a:p>
            <a:endParaRPr lang="en-IE"/>
          </a:p>
        </p:txBody>
      </p:sp>
      <p:sp>
        <p:nvSpPr>
          <p:cNvPr id="5" name="Text Placeholder 4">
            <a:extLst>
              <a:ext uri="{FF2B5EF4-FFF2-40B4-BE49-F238E27FC236}">
                <a16:creationId xmlns:a16="http://schemas.microsoft.com/office/drawing/2014/main" id="{2CB22784-E0D7-4922-AFE9-90A57D28C550}"/>
              </a:ext>
            </a:extLst>
          </p:cNvPr>
          <p:cNvSpPr>
            <a:spLocks noGrp="1"/>
          </p:cNvSpPr>
          <p:nvPr>
            <p:ph type="body" idx="3"/>
          </p:nvPr>
        </p:nvSpPr>
        <p:spPr>
          <a:xfrm>
            <a:off x="6392411" y="1484585"/>
            <a:ext cx="3264018" cy="648069"/>
          </a:xfrm>
        </p:spPr>
        <p:txBody>
          <a:bodyPr>
            <a:normAutofit/>
          </a:bodyPr>
          <a:lstStyle/>
          <a:p>
            <a:r>
              <a:rPr lang="en-US" sz="2800"/>
              <a:t>Don’ts</a:t>
            </a:r>
            <a:endParaRPr lang="en-IE" sz="2800"/>
          </a:p>
        </p:txBody>
      </p:sp>
      <p:sp>
        <p:nvSpPr>
          <p:cNvPr id="6" name="Content Placeholder 5">
            <a:extLst>
              <a:ext uri="{FF2B5EF4-FFF2-40B4-BE49-F238E27FC236}">
                <a16:creationId xmlns:a16="http://schemas.microsoft.com/office/drawing/2014/main" id="{159F46CD-FD03-4BF1-BB30-44AAC18C843C}"/>
              </a:ext>
            </a:extLst>
          </p:cNvPr>
          <p:cNvSpPr>
            <a:spLocks noGrp="1"/>
          </p:cNvSpPr>
          <p:nvPr>
            <p:ph idx="4"/>
          </p:nvPr>
        </p:nvSpPr>
        <p:spPr>
          <a:xfrm>
            <a:off x="6392411" y="2166151"/>
            <a:ext cx="5620623" cy="4023504"/>
          </a:xfrm>
        </p:spPr>
        <p:txBody>
          <a:bodyPr>
            <a:normAutofit/>
          </a:bodyPr>
          <a:lstStyle/>
          <a:p>
            <a:r>
              <a:rPr lang="en-US"/>
              <a:t>Whisper, Shout, Monotone</a:t>
            </a:r>
          </a:p>
          <a:p>
            <a:r>
              <a:rPr lang="en-US"/>
              <a:t>Speak too fast or slow, </a:t>
            </a:r>
          </a:p>
          <a:p>
            <a:r>
              <a:rPr lang="en-US"/>
              <a:t>Mumble</a:t>
            </a:r>
            <a:endParaRPr lang="en-IE">
              <a:solidFill>
                <a:srgbClr val="111111"/>
              </a:solidFill>
              <a:cs typeface="Times New Roman" panose="02020603050405020304" pitchFamily="18" charset="0"/>
            </a:endParaRPr>
          </a:p>
          <a:p>
            <a:r>
              <a:rPr lang="en-IE">
                <a:solidFill>
                  <a:srgbClr val="111111"/>
                </a:solidFill>
                <a:ea typeface="Times New Roman" panose="02020603050405020304" pitchFamily="18" charset="0"/>
                <a:cs typeface="Times New Roman" panose="02020603050405020304" pitchFamily="18" charset="0"/>
              </a:rPr>
              <a:t>Use jargon or complex terms</a:t>
            </a:r>
            <a:endParaRPr lang="en-US" b="0"/>
          </a:p>
          <a:p>
            <a:endParaRPr lang="en-IE"/>
          </a:p>
          <a:p>
            <a:pPr marL="0" indent="0">
              <a:buNone/>
            </a:pPr>
            <a:endParaRPr lang="en-IE"/>
          </a:p>
        </p:txBody>
      </p:sp>
      <p:pic>
        <p:nvPicPr>
          <p:cNvPr id="7" name="Picture 6">
            <a:extLst>
              <a:ext uri="{FF2B5EF4-FFF2-40B4-BE49-F238E27FC236}">
                <a16:creationId xmlns:a16="http://schemas.microsoft.com/office/drawing/2014/main" id="{D99599AE-9B27-4187-A235-316903913668}"/>
              </a:ext>
            </a:extLst>
          </p:cNvPr>
          <p:cNvPicPr>
            <a:picLocks noChangeAspect="1"/>
          </p:cNvPicPr>
          <p:nvPr/>
        </p:nvPicPr>
        <p:blipFill>
          <a:blip r:embed="rId4"/>
          <a:stretch>
            <a:fillRect/>
          </a:stretch>
        </p:blipFill>
        <p:spPr>
          <a:xfrm>
            <a:off x="11137301" y="-30435"/>
            <a:ext cx="1054699" cy="1268078"/>
          </a:xfrm>
          <a:prstGeom prst="rect">
            <a:avLst/>
          </a:prstGeom>
        </p:spPr>
      </p:pic>
    </p:spTree>
    <p:custDataLst>
      <p:tags r:id="rId1"/>
    </p:custDataLst>
    <p:extLst>
      <p:ext uri="{BB962C8B-B14F-4D97-AF65-F5344CB8AC3E}">
        <p14:creationId xmlns:p14="http://schemas.microsoft.com/office/powerpoint/2010/main" val="30572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6765-2309-0C05-0715-EAA05BCEA780}"/>
              </a:ext>
            </a:extLst>
          </p:cNvPr>
          <p:cNvSpPr>
            <a:spLocks noGrp="1"/>
          </p:cNvSpPr>
          <p:nvPr>
            <p:ph type="title"/>
          </p:nvPr>
        </p:nvSpPr>
        <p:spPr/>
        <p:txBody>
          <a:bodyPr/>
          <a:lstStyle/>
          <a:p>
            <a:r>
              <a:rPr lang="en-US"/>
              <a:t>Non-Verbal Communication</a:t>
            </a:r>
            <a:endParaRPr lang="en-IE"/>
          </a:p>
        </p:txBody>
      </p:sp>
      <p:sp>
        <p:nvSpPr>
          <p:cNvPr id="3" name="Content Placeholder 2">
            <a:extLst>
              <a:ext uri="{FF2B5EF4-FFF2-40B4-BE49-F238E27FC236}">
                <a16:creationId xmlns:a16="http://schemas.microsoft.com/office/drawing/2014/main" id="{0C1D35CF-65D7-D0DF-7136-B9B5E9EF29F5}"/>
              </a:ext>
            </a:extLst>
          </p:cNvPr>
          <p:cNvSpPr>
            <a:spLocks noGrp="1"/>
          </p:cNvSpPr>
          <p:nvPr>
            <p:ph idx="1"/>
          </p:nvPr>
        </p:nvSpPr>
        <p:spPr>
          <a:xfrm>
            <a:off x="346229" y="1825625"/>
            <a:ext cx="11007571" cy="4351338"/>
          </a:xfrm>
        </p:spPr>
        <p:txBody>
          <a:bodyPr>
            <a:normAutofit lnSpcReduction="10000"/>
          </a:bodyPr>
          <a:lstStyle/>
          <a:p>
            <a:pPr marL="0" indent="0">
              <a:buNone/>
            </a:pPr>
            <a:r>
              <a:rPr lang="en-US" b="1"/>
              <a:t>The following are some of the ways we can communicate non-verbally:</a:t>
            </a:r>
          </a:p>
          <a:p>
            <a:pPr marL="0" indent="0">
              <a:buNone/>
            </a:pPr>
            <a:r>
              <a:rPr lang="en-US" b="1"/>
              <a:t>Eye Contact: </a:t>
            </a:r>
          </a:p>
          <a:p>
            <a:r>
              <a:rPr lang="en-US"/>
              <a:t>Maintain appropriate eye contact. Not too much or too little.</a:t>
            </a:r>
          </a:p>
          <a:p>
            <a:pPr marL="0" indent="0">
              <a:buNone/>
            </a:pPr>
            <a:r>
              <a:rPr lang="en-US" b="1"/>
              <a:t>Facial Expressions: </a:t>
            </a:r>
          </a:p>
          <a:p>
            <a:pPr marL="0" indent="0">
              <a:buNone/>
            </a:pPr>
            <a:r>
              <a:rPr lang="en-US"/>
              <a:t>Smile, raise eyebrows, or nod in acknowledgement</a:t>
            </a:r>
          </a:p>
          <a:p>
            <a:pPr marL="0" indent="0">
              <a:buNone/>
            </a:pPr>
            <a:r>
              <a:rPr lang="en-US" b="1"/>
              <a:t>Posture: </a:t>
            </a:r>
          </a:p>
          <a:p>
            <a:pPr marL="0" indent="0">
              <a:buNone/>
            </a:pPr>
            <a:r>
              <a:rPr lang="en-US"/>
              <a:t>Open posture </a:t>
            </a:r>
          </a:p>
          <a:p>
            <a:pPr marL="0" indent="0">
              <a:buNone/>
            </a:pPr>
            <a:r>
              <a:rPr lang="en-US" b="1"/>
              <a:t>Gestures: </a:t>
            </a:r>
          </a:p>
          <a:p>
            <a:pPr marL="0" indent="0">
              <a:buNone/>
            </a:pPr>
            <a:r>
              <a:rPr lang="en-US"/>
              <a:t>Use appropriate hand gestures</a:t>
            </a:r>
          </a:p>
        </p:txBody>
      </p:sp>
      <p:pic>
        <p:nvPicPr>
          <p:cNvPr id="4" name="Picture 6">
            <a:extLst>
              <a:ext uri="{FF2B5EF4-FFF2-40B4-BE49-F238E27FC236}">
                <a16:creationId xmlns:a16="http://schemas.microsoft.com/office/drawing/2014/main" id="{BB851D48-90EC-1853-4B97-5F1DF30B40C4}"/>
              </a:ext>
            </a:extLst>
          </p:cNvPr>
          <p:cNvPicPr>
            <a:picLocks noChangeAspect="1"/>
          </p:cNvPicPr>
          <p:nvPr/>
        </p:nvPicPr>
        <p:blipFill>
          <a:blip r:embed="rId4"/>
          <a:srcRect/>
          <a:stretch>
            <a:fillRect/>
          </a:stretch>
        </p:blipFill>
        <p:spPr>
          <a:xfrm>
            <a:off x="11283952" y="0"/>
            <a:ext cx="908054" cy="1146172"/>
          </a:xfrm>
          <a:prstGeom prst="rect">
            <a:avLst/>
          </a:prstGeom>
          <a:noFill/>
          <a:ln cap="flat">
            <a:noFill/>
          </a:ln>
        </p:spPr>
      </p:pic>
    </p:spTree>
    <p:custDataLst>
      <p:tags r:id="rId1"/>
    </p:custDataLst>
    <p:extLst>
      <p:ext uri="{BB962C8B-B14F-4D97-AF65-F5344CB8AC3E}">
        <p14:creationId xmlns:p14="http://schemas.microsoft.com/office/powerpoint/2010/main" val="930122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7492D-938F-4BB2-9C5C-DA070EA75DC0}"/>
              </a:ext>
            </a:extLst>
          </p:cNvPr>
          <p:cNvSpPr>
            <a:spLocks noGrp="1"/>
          </p:cNvSpPr>
          <p:nvPr>
            <p:ph type="title"/>
          </p:nvPr>
        </p:nvSpPr>
        <p:spPr/>
        <p:txBody>
          <a:bodyPr/>
          <a:lstStyle/>
          <a:p>
            <a:r>
              <a:rPr lang="en-IE"/>
              <a:t>Eye Contact/Facial expressions</a:t>
            </a:r>
          </a:p>
        </p:txBody>
      </p:sp>
      <p:sp>
        <p:nvSpPr>
          <p:cNvPr id="3" name="Text Placeholder 2">
            <a:extLst>
              <a:ext uri="{FF2B5EF4-FFF2-40B4-BE49-F238E27FC236}">
                <a16:creationId xmlns:a16="http://schemas.microsoft.com/office/drawing/2014/main" id="{8CA1A817-9090-48BD-BBBA-6FB263A9D5C5}"/>
              </a:ext>
            </a:extLst>
          </p:cNvPr>
          <p:cNvSpPr>
            <a:spLocks noGrp="1"/>
          </p:cNvSpPr>
          <p:nvPr>
            <p:ph type="body" idx="1"/>
          </p:nvPr>
        </p:nvSpPr>
        <p:spPr>
          <a:xfrm>
            <a:off x="1972436" y="1456229"/>
            <a:ext cx="4040188" cy="762000"/>
          </a:xfrm>
        </p:spPr>
        <p:txBody>
          <a:bodyPr/>
          <a:lstStyle/>
          <a:p>
            <a:r>
              <a:rPr lang="en-IE"/>
              <a:t>Do’s</a:t>
            </a:r>
          </a:p>
        </p:txBody>
      </p:sp>
      <p:sp>
        <p:nvSpPr>
          <p:cNvPr id="4" name="Text Placeholder 3">
            <a:extLst>
              <a:ext uri="{FF2B5EF4-FFF2-40B4-BE49-F238E27FC236}">
                <a16:creationId xmlns:a16="http://schemas.microsoft.com/office/drawing/2014/main" id="{644E56C0-C06A-4282-8BA2-91D2CAA3348E}"/>
              </a:ext>
            </a:extLst>
          </p:cNvPr>
          <p:cNvSpPr>
            <a:spLocks noGrp="1"/>
          </p:cNvSpPr>
          <p:nvPr>
            <p:ph type="body" sz="half" idx="3"/>
          </p:nvPr>
        </p:nvSpPr>
        <p:spPr>
          <a:xfrm>
            <a:off x="6136909" y="1414859"/>
            <a:ext cx="4041775" cy="762000"/>
          </a:xfrm>
        </p:spPr>
        <p:txBody>
          <a:bodyPr/>
          <a:lstStyle/>
          <a:p>
            <a:r>
              <a:rPr lang="en-IE"/>
              <a:t>Don’ts</a:t>
            </a:r>
          </a:p>
        </p:txBody>
      </p:sp>
      <p:sp>
        <p:nvSpPr>
          <p:cNvPr id="5" name="Content Placeholder 4">
            <a:extLst>
              <a:ext uri="{FF2B5EF4-FFF2-40B4-BE49-F238E27FC236}">
                <a16:creationId xmlns:a16="http://schemas.microsoft.com/office/drawing/2014/main" id="{D3151993-6572-4D29-9AE6-A92992E33C3B}"/>
              </a:ext>
            </a:extLst>
          </p:cNvPr>
          <p:cNvSpPr>
            <a:spLocks noGrp="1"/>
          </p:cNvSpPr>
          <p:nvPr>
            <p:ph sz="quarter" idx="2"/>
          </p:nvPr>
        </p:nvSpPr>
        <p:spPr>
          <a:xfrm>
            <a:off x="1972436" y="2222873"/>
            <a:ext cx="4040188" cy="3941763"/>
          </a:xfrm>
        </p:spPr>
        <p:txBody>
          <a:bodyPr/>
          <a:lstStyle/>
          <a:p>
            <a:r>
              <a:rPr lang="en-IE"/>
              <a:t>Maintain when talking</a:t>
            </a:r>
          </a:p>
          <a:p>
            <a:r>
              <a:rPr lang="en-IE"/>
              <a:t>Look at everyone</a:t>
            </a:r>
          </a:p>
          <a:p>
            <a:r>
              <a:rPr lang="en-IE" altLang="en-US" sz="2400"/>
              <a:t>Smile  &amp; nod</a:t>
            </a:r>
            <a:endParaRPr lang="en-IE" altLang="en-US" sz="2400">
              <a:cs typeface="Calibri"/>
            </a:endParaRPr>
          </a:p>
          <a:p>
            <a:pPr marL="109537" indent="0">
              <a:buNone/>
            </a:pPr>
            <a:r>
              <a:rPr lang="en-IE"/>
              <a:t> </a:t>
            </a:r>
          </a:p>
          <a:p>
            <a:endParaRPr lang="en-IE"/>
          </a:p>
        </p:txBody>
      </p:sp>
      <p:sp>
        <p:nvSpPr>
          <p:cNvPr id="6" name="Content Placeholder 5">
            <a:extLst>
              <a:ext uri="{FF2B5EF4-FFF2-40B4-BE49-F238E27FC236}">
                <a16:creationId xmlns:a16="http://schemas.microsoft.com/office/drawing/2014/main" id="{61523532-9D60-43E7-8D5B-425471FBC662}"/>
              </a:ext>
            </a:extLst>
          </p:cNvPr>
          <p:cNvSpPr>
            <a:spLocks noGrp="1"/>
          </p:cNvSpPr>
          <p:nvPr>
            <p:ph sz="quarter" idx="4"/>
          </p:nvPr>
        </p:nvSpPr>
        <p:spPr>
          <a:xfrm>
            <a:off x="6142679" y="2162828"/>
            <a:ext cx="5167066" cy="3941763"/>
          </a:xfrm>
        </p:spPr>
        <p:txBody>
          <a:bodyPr/>
          <a:lstStyle/>
          <a:p>
            <a:r>
              <a:rPr lang="en-US"/>
              <a:t>Don’t turn your back</a:t>
            </a:r>
          </a:p>
          <a:p>
            <a:r>
              <a:rPr lang="en-US"/>
              <a:t>Stare, Look at one person</a:t>
            </a:r>
          </a:p>
          <a:p>
            <a:pPr>
              <a:spcAft>
                <a:spcPct val="0"/>
              </a:spcAft>
            </a:pPr>
            <a:r>
              <a:rPr lang="en-IE" sz="2400"/>
              <a:t>Roll your eyes,</a:t>
            </a:r>
          </a:p>
          <a:p>
            <a:pPr>
              <a:spcAft>
                <a:spcPct val="0"/>
              </a:spcAft>
            </a:pPr>
            <a:r>
              <a:rPr lang="en-IE" sz="2400"/>
              <a:t>F</a:t>
            </a:r>
            <a:r>
              <a:rPr lang="en-IE" altLang="en-US" sz="2400">
                <a:cs typeface="Arial"/>
              </a:rPr>
              <a:t>rown, </a:t>
            </a:r>
          </a:p>
          <a:p>
            <a:pPr>
              <a:spcAft>
                <a:spcPct val="0"/>
              </a:spcAft>
            </a:pPr>
            <a:r>
              <a:rPr lang="en-IE" altLang="en-US" sz="2400">
                <a:cs typeface="Arial"/>
              </a:rPr>
              <a:t>Shake your head</a:t>
            </a:r>
          </a:p>
          <a:p>
            <a:endParaRPr lang="en-US"/>
          </a:p>
          <a:p>
            <a:endParaRPr lang="en-IE"/>
          </a:p>
        </p:txBody>
      </p:sp>
      <p:pic>
        <p:nvPicPr>
          <p:cNvPr id="7" name="Picture 6">
            <a:extLst>
              <a:ext uri="{FF2B5EF4-FFF2-40B4-BE49-F238E27FC236}">
                <a16:creationId xmlns:a16="http://schemas.microsoft.com/office/drawing/2014/main" id="{2E811EF5-73AF-50EA-3D47-92EE03161527}"/>
              </a:ext>
            </a:extLst>
          </p:cNvPr>
          <p:cNvPicPr>
            <a:picLocks noChangeAspect="1"/>
          </p:cNvPicPr>
          <p:nvPr/>
        </p:nvPicPr>
        <p:blipFill>
          <a:blip r:embed="rId3"/>
          <a:srcRect/>
          <a:stretch>
            <a:fillRect/>
          </a:stretch>
        </p:blipFill>
        <p:spPr>
          <a:xfrm>
            <a:off x="11283952" y="0"/>
            <a:ext cx="908054" cy="1146172"/>
          </a:xfrm>
          <a:prstGeom prst="rect">
            <a:avLst/>
          </a:prstGeom>
          <a:noFill/>
          <a:ln cap="flat">
            <a:noFill/>
          </a:ln>
        </p:spPr>
      </p:pic>
    </p:spTree>
    <p:custDataLst>
      <p:tags r:id="rId1"/>
    </p:custDataLst>
    <p:extLst>
      <p:ext uri="{BB962C8B-B14F-4D97-AF65-F5344CB8AC3E}">
        <p14:creationId xmlns:p14="http://schemas.microsoft.com/office/powerpoint/2010/main" val="2755992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7492D-938F-4BB2-9C5C-DA070EA75DC0}"/>
              </a:ext>
            </a:extLst>
          </p:cNvPr>
          <p:cNvSpPr>
            <a:spLocks noGrp="1"/>
          </p:cNvSpPr>
          <p:nvPr>
            <p:ph type="title"/>
          </p:nvPr>
        </p:nvSpPr>
        <p:spPr/>
        <p:txBody>
          <a:bodyPr/>
          <a:lstStyle/>
          <a:p>
            <a:r>
              <a:rPr lang="en-IE"/>
              <a:t>Hand gestures/ Movement Exercise</a:t>
            </a:r>
          </a:p>
        </p:txBody>
      </p:sp>
      <p:sp>
        <p:nvSpPr>
          <p:cNvPr id="3" name="Text Placeholder 2">
            <a:extLst>
              <a:ext uri="{FF2B5EF4-FFF2-40B4-BE49-F238E27FC236}">
                <a16:creationId xmlns:a16="http://schemas.microsoft.com/office/drawing/2014/main" id="{8CA1A817-9090-48BD-BBBA-6FB263A9D5C5}"/>
              </a:ext>
            </a:extLst>
          </p:cNvPr>
          <p:cNvSpPr>
            <a:spLocks noGrp="1"/>
          </p:cNvSpPr>
          <p:nvPr>
            <p:ph type="body" idx="1"/>
          </p:nvPr>
        </p:nvSpPr>
        <p:spPr>
          <a:xfrm>
            <a:off x="920017" y="1545425"/>
            <a:ext cx="4040188" cy="762000"/>
          </a:xfrm>
        </p:spPr>
        <p:txBody>
          <a:bodyPr/>
          <a:lstStyle/>
          <a:p>
            <a:r>
              <a:rPr lang="en-IE"/>
              <a:t>Do’s</a:t>
            </a:r>
          </a:p>
        </p:txBody>
      </p:sp>
      <p:sp>
        <p:nvSpPr>
          <p:cNvPr id="4" name="Text Placeholder 3">
            <a:extLst>
              <a:ext uri="{FF2B5EF4-FFF2-40B4-BE49-F238E27FC236}">
                <a16:creationId xmlns:a16="http://schemas.microsoft.com/office/drawing/2014/main" id="{644E56C0-C06A-4282-8BA2-91D2CAA3348E}"/>
              </a:ext>
            </a:extLst>
          </p:cNvPr>
          <p:cNvSpPr>
            <a:spLocks noGrp="1"/>
          </p:cNvSpPr>
          <p:nvPr>
            <p:ph type="body" sz="half" idx="3"/>
          </p:nvPr>
        </p:nvSpPr>
        <p:spPr>
          <a:xfrm>
            <a:off x="6136909" y="1414859"/>
            <a:ext cx="4041775" cy="762000"/>
          </a:xfrm>
        </p:spPr>
        <p:txBody>
          <a:bodyPr/>
          <a:lstStyle/>
          <a:p>
            <a:r>
              <a:rPr lang="en-IE"/>
              <a:t>Don’ts</a:t>
            </a:r>
          </a:p>
        </p:txBody>
      </p:sp>
      <p:sp>
        <p:nvSpPr>
          <p:cNvPr id="5" name="Content Placeholder 4">
            <a:extLst>
              <a:ext uri="{FF2B5EF4-FFF2-40B4-BE49-F238E27FC236}">
                <a16:creationId xmlns:a16="http://schemas.microsoft.com/office/drawing/2014/main" id="{D3151993-6572-4D29-9AE6-A92992E33C3B}"/>
              </a:ext>
            </a:extLst>
          </p:cNvPr>
          <p:cNvSpPr>
            <a:spLocks noGrp="1"/>
          </p:cNvSpPr>
          <p:nvPr>
            <p:ph sz="quarter" idx="2"/>
          </p:nvPr>
        </p:nvSpPr>
        <p:spPr>
          <a:xfrm>
            <a:off x="839788" y="2225273"/>
            <a:ext cx="4040188" cy="3941763"/>
          </a:xfrm>
        </p:spPr>
        <p:txBody>
          <a:bodyPr/>
          <a:lstStyle/>
          <a:p>
            <a:r>
              <a:rPr lang="en-IE"/>
              <a:t>Animated &amp; open</a:t>
            </a:r>
          </a:p>
          <a:p>
            <a:r>
              <a:rPr lang="en-IE"/>
              <a:t>Steady stance</a:t>
            </a:r>
          </a:p>
          <a:p>
            <a:r>
              <a:rPr lang="en-IE" altLang="en-US" sz="2400"/>
              <a:t>Move with purpose</a:t>
            </a:r>
            <a:endParaRPr lang="en-IE" altLang="en-US" sz="2400">
              <a:cs typeface="Calibri"/>
            </a:endParaRPr>
          </a:p>
          <a:p>
            <a:endParaRPr lang="en-IE"/>
          </a:p>
          <a:p>
            <a:endParaRPr lang="en-IE"/>
          </a:p>
        </p:txBody>
      </p:sp>
      <p:sp>
        <p:nvSpPr>
          <p:cNvPr id="6" name="Content Placeholder 5">
            <a:extLst>
              <a:ext uri="{FF2B5EF4-FFF2-40B4-BE49-F238E27FC236}">
                <a16:creationId xmlns:a16="http://schemas.microsoft.com/office/drawing/2014/main" id="{61523532-9D60-43E7-8D5B-425471FBC662}"/>
              </a:ext>
            </a:extLst>
          </p:cNvPr>
          <p:cNvSpPr>
            <a:spLocks noGrp="1"/>
          </p:cNvSpPr>
          <p:nvPr>
            <p:ph sz="quarter" idx="4"/>
          </p:nvPr>
        </p:nvSpPr>
        <p:spPr>
          <a:xfrm>
            <a:off x="6142679" y="2162828"/>
            <a:ext cx="4374493" cy="3941763"/>
          </a:xfrm>
        </p:spPr>
        <p:txBody>
          <a:bodyPr/>
          <a:lstStyle/>
          <a:p>
            <a:r>
              <a:rPr lang="en-IE"/>
              <a:t>Point &amp; cross arms</a:t>
            </a:r>
          </a:p>
          <a:p>
            <a:r>
              <a:rPr lang="en-IE"/>
              <a:t>Don’t slouch</a:t>
            </a:r>
          </a:p>
          <a:p>
            <a:r>
              <a:rPr lang="en-IE"/>
              <a:t>Don't put hands in pockets</a:t>
            </a:r>
          </a:p>
          <a:p>
            <a:endParaRPr lang="en-IE"/>
          </a:p>
        </p:txBody>
      </p:sp>
      <p:pic>
        <p:nvPicPr>
          <p:cNvPr id="7" name="Picture 6">
            <a:extLst>
              <a:ext uri="{FF2B5EF4-FFF2-40B4-BE49-F238E27FC236}">
                <a16:creationId xmlns:a16="http://schemas.microsoft.com/office/drawing/2014/main" id="{62EDA7B7-6EC2-C68D-4753-CB2FA3C75C9C}"/>
              </a:ext>
            </a:extLst>
          </p:cNvPr>
          <p:cNvPicPr>
            <a:picLocks noChangeAspect="1"/>
          </p:cNvPicPr>
          <p:nvPr/>
        </p:nvPicPr>
        <p:blipFill>
          <a:blip r:embed="rId3"/>
          <a:srcRect/>
          <a:stretch>
            <a:fillRect/>
          </a:stretch>
        </p:blipFill>
        <p:spPr>
          <a:xfrm>
            <a:off x="11283952" y="0"/>
            <a:ext cx="908054" cy="1146172"/>
          </a:xfrm>
          <a:prstGeom prst="rect">
            <a:avLst/>
          </a:prstGeom>
          <a:noFill/>
          <a:ln cap="flat">
            <a:noFill/>
          </a:ln>
        </p:spPr>
      </p:pic>
    </p:spTree>
    <p:custDataLst>
      <p:tags r:id="rId1"/>
    </p:custDataLst>
    <p:extLst>
      <p:ext uri="{BB962C8B-B14F-4D97-AF65-F5344CB8AC3E}">
        <p14:creationId xmlns:p14="http://schemas.microsoft.com/office/powerpoint/2010/main" val="1083804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8CBA-94FE-40A4-8D99-60A5E1F9B6C9}"/>
              </a:ext>
            </a:extLst>
          </p:cNvPr>
          <p:cNvSpPr>
            <a:spLocks noGrp="1"/>
          </p:cNvSpPr>
          <p:nvPr>
            <p:ph type="title"/>
          </p:nvPr>
        </p:nvSpPr>
        <p:spPr/>
        <p:txBody>
          <a:bodyPr/>
          <a:lstStyle/>
          <a:p>
            <a:r>
              <a:rPr lang="en-US"/>
              <a:t>Non-Verbal Communication</a:t>
            </a:r>
            <a:endParaRPr lang="en-IE"/>
          </a:p>
        </p:txBody>
      </p:sp>
      <p:sp>
        <p:nvSpPr>
          <p:cNvPr id="3" name="Text Placeholder 2">
            <a:extLst>
              <a:ext uri="{FF2B5EF4-FFF2-40B4-BE49-F238E27FC236}">
                <a16:creationId xmlns:a16="http://schemas.microsoft.com/office/drawing/2014/main" id="{9F42792B-DE3C-430D-9B05-2C7E0B364EF1}"/>
              </a:ext>
            </a:extLst>
          </p:cNvPr>
          <p:cNvSpPr>
            <a:spLocks noGrp="1"/>
          </p:cNvSpPr>
          <p:nvPr>
            <p:ph type="body" idx="1"/>
          </p:nvPr>
        </p:nvSpPr>
        <p:spPr>
          <a:xfrm>
            <a:off x="260944" y="1412691"/>
            <a:ext cx="5157782" cy="603682"/>
          </a:xfrm>
        </p:spPr>
        <p:txBody>
          <a:bodyPr>
            <a:normAutofit/>
          </a:bodyPr>
          <a:lstStyle/>
          <a:p>
            <a:r>
              <a:rPr lang="en-US" sz="2800"/>
              <a:t>Do’s </a:t>
            </a:r>
            <a:endParaRPr lang="en-IE" sz="2800"/>
          </a:p>
        </p:txBody>
      </p:sp>
      <p:sp>
        <p:nvSpPr>
          <p:cNvPr id="4" name="Content Placeholder 3">
            <a:extLst>
              <a:ext uri="{FF2B5EF4-FFF2-40B4-BE49-F238E27FC236}">
                <a16:creationId xmlns:a16="http://schemas.microsoft.com/office/drawing/2014/main" id="{458B1E2D-3548-40F9-890C-3D400118F34A}"/>
              </a:ext>
            </a:extLst>
          </p:cNvPr>
          <p:cNvSpPr>
            <a:spLocks noGrp="1"/>
          </p:cNvSpPr>
          <p:nvPr>
            <p:ph idx="2"/>
          </p:nvPr>
        </p:nvSpPr>
        <p:spPr>
          <a:xfrm>
            <a:off x="153880" y="2024110"/>
            <a:ext cx="6172200" cy="4067891"/>
          </a:xfrm>
        </p:spPr>
        <p:txBody>
          <a:bodyPr>
            <a:normAutofit/>
          </a:bodyPr>
          <a:lstStyle/>
          <a:p>
            <a:pPr marL="0" indent="0">
              <a:buNone/>
            </a:pPr>
            <a:r>
              <a:rPr lang="en-US"/>
              <a:t>Good eye contact</a:t>
            </a:r>
          </a:p>
          <a:p>
            <a:pPr marL="0" indent="0">
              <a:buNone/>
            </a:pPr>
            <a:r>
              <a:rPr lang="en-US"/>
              <a:t>Open posture with hands ready</a:t>
            </a:r>
          </a:p>
          <a:p>
            <a:pPr marL="0" indent="0">
              <a:buNone/>
            </a:pPr>
            <a:r>
              <a:rPr lang="en-US"/>
              <a:t>Nod in acknowledgement</a:t>
            </a:r>
          </a:p>
          <a:p>
            <a:pPr marL="0" indent="0">
              <a:buNone/>
            </a:pPr>
            <a:endParaRPr lang="en-US" b="0">
              <a:latin typeface="+mn-lt"/>
            </a:endParaRPr>
          </a:p>
          <a:p>
            <a:pPr marL="0" indent="0">
              <a:buNone/>
            </a:pPr>
            <a:endParaRPr lang="en-US" b="0">
              <a:latin typeface="+mn-lt"/>
            </a:endParaRPr>
          </a:p>
          <a:p>
            <a:pPr marL="0" lvl="0" indent="0">
              <a:lnSpc>
                <a:spcPct val="70000"/>
              </a:lnSpc>
              <a:buNone/>
            </a:pPr>
            <a:endParaRPr lang="en-US" sz="2400">
              <a:latin typeface="+mn-lt"/>
            </a:endParaRPr>
          </a:p>
          <a:p>
            <a:pPr marL="228600" lvl="0" indent="-228600">
              <a:lnSpc>
                <a:spcPct val="70000"/>
              </a:lnSpc>
              <a:buChar char="•"/>
            </a:pPr>
            <a:endParaRPr lang="en-US" sz="2800" b="0">
              <a:latin typeface="Open Sans" pitchFamily="34"/>
            </a:endParaRPr>
          </a:p>
        </p:txBody>
      </p:sp>
      <p:sp>
        <p:nvSpPr>
          <p:cNvPr id="5" name="Text Placeholder 4">
            <a:extLst>
              <a:ext uri="{FF2B5EF4-FFF2-40B4-BE49-F238E27FC236}">
                <a16:creationId xmlns:a16="http://schemas.microsoft.com/office/drawing/2014/main" id="{611BC1A3-9490-43DC-BB92-E1615EBEA30A}"/>
              </a:ext>
            </a:extLst>
          </p:cNvPr>
          <p:cNvSpPr>
            <a:spLocks noGrp="1"/>
          </p:cNvSpPr>
          <p:nvPr>
            <p:ph type="body" idx="3"/>
          </p:nvPr>
        </p:nvSpPr>
        <p:spPr>
          <a:xfrm>
            <a:off x="6172200" y="1420428"/>
            <a:ext cx="5183184" cy="603682"/>
          </a:xfrm>
        </p:spPr>
        <p:txBody>
          <a:bodyPr>
            <a:normAutofit/>
          </a:bodyPr>
          <a:lstStyle/>
          <a:p>
            <a:r>
              <a:rPr lang="en-US" sz="2800" err="1"/>
              <a:t>Dont’s</a:t>
            </a:r>
            <a:endParaRPr lang="en-IE" sz="2800"/>
          </a:p>
        </p:txBody>
      </p:sp>
      <p:sp>
        <p:nvSpPr>
          <p:cNvPr id="6" name="Content Placeholder 5">
            <a:extLst>
              <a:ext uri="{FF2B5EF4-FFF2-40B4-BE49-F238E27FC236}">
                <a16:creationId xmlns:a16="http://schemas.microsoft.com/office/drawing/2014/main" id="{3728E3D1-8115-413B-B3A1-C49C1ACF0C8A}"/>
              </a:ext>
            </a:extLst>
          </p:cNvPr>
          <p:cNvSpPr>
            <a:spLocks noGrp="1"/>
          </p:cNvSpPr>
          <p:nvPr>
            <p:ph idx="4"/>
          </p:nvPr>
        </p:nvSpPr>
        <p:spPr>
          <a:xfrm>
            <a:off x="6096000" y="2176460"/>
            <a:ext cx="5865919" cy="3923278"/>
          </a:xfrm>
        </p:spPr>
        <p:txBody>
          <a:bodyPr>
            <a:normAutofit/>
          </a:bodyPr>
          <a:lstStyle/>
          <a:p>
            <a:pPr marL="0" lvl="0" indent="0">
              <a:lnSpc>
                <a:spcPct val="70000"/>
              </a:lnSpc>
              <a:buNone/>
            </a:pPr>
            <a:r>
              <a:rPr lang="en-IE" b="0">
                <a:latin typeface="+mn-lt"/>
              </a:rPr>
              <a:t>Point or cross arms</a:t>
            </a:r>
          </a:p>
          <a:p>
            <a:pPr marL="0" lvl="0" indent="0">
              <a:lnSpc>
                <a:spcPct val="70000"/>
              </a:lnSpc>
              <a:buNone/>
            </a:pPr>
            <a:r>
              <a:rPr lang="en-IE">
                <a:latin typeface="+mn-lt"/>
              </a:rPr>
              <a:t>Frown/ stare</a:t>
            </a:r>
            <a:endParaRPr lang="en-IE" b="0">
              <a:latin typeface="+mn-lt"/>
            </a:endParaRPr>
          </a:p>
          <a:p>
            <a:pPr marL="0" lvl="0" indent="0">
              <a:lnSpc>
                <a:spcPct val="70000"/>
              </a:lnSpc>
              <a:buNone/>
            </a:pPr>
            <a:r>
              <a:rPr lang="en-IE">
                <a:latin typeface="+mn-lt"/>
              </a:rPr>
              <a:t>Stand in their personal space</a:t>
            </a:r>
            <a:endParaRPr lang="en-IE" b="0">
              <a:latin typeface="+mn-lt"/>
            </a:endParaRPr>
          </a:p>
        </p:txBody>
      </p:sp>
      <p:pic>
        <p:nvPicPr>
          <p:cNvPr id="7" name="Picture 6">
            <a:extLst>
              <a:ext uri="{FF2B5EF4-FFF2-40B4-BE49-F238E27FC236}">
                <a16:creationId xmlns:a16="http://schemas.microsoft.com/office/drawing/2014/main" id="{EE0AF907-2B9F-4FF6-A529-D0CF89D34458}"/>
              </a:ext>
            </a:extLst>
          </p:cNvPr>
          <p:cNvPicPr>
            <a:picLocks noChangeAspect="1"/>
          </p:cNvPicPr>
          <p:nvPr/>
        </p:nvPicPr>
        <p:blipFill>
          <a:blip r:embed="rId3"/>
          <a:stretch>
            <a:fillRect/>
          </a:stretch>
        </p:blipFill>
        <p:spPr>
          <a:xfrm>
            <a:off x="11137301" y="0"/>
            <a:ext cx="1054699" cy="1268078"/>
          </a:xfrm>
          <a:prstGeom prst="rect">
            <a:avLst/>
          </a:prstGeom>
        </p:spPr>
      </p:pic>
    </p:spTree>
    <p:custDataLst>
      <p:tags r:id="rId1"/>
    </p:custDataLst>
    <p:extLst>
      <p:ext uri="{BB962C8B-B14F-4D97-AF65-F5344CB8AC3E}">
        <p14:creationId xmlns:p14="http://schemas.microsoft.com/office/powerpoint/2010/main" val="34461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954C-0F38-4B07-9195-4E55C1897B70}"/>
              </a:ext>
            </a:extLst>
          </p:cNvPr>
          <p:cNvSpPr>
            <a:spLocks noGrp="1"/>
          </p:cNvSpPr>
          <p:nvPr>
            <p:ph type="title"/>
          </p:nvPr>
        </p:nvSpPr>
        <p:spPr/>
        <p:txBody>
          <a:bodyPr/>
          <a:lstStyle/>
          <a:p>
            <a:r>
              <a:rPr lang="en-US"/>
              <a:t>Introduction to PMAV</a:t>
            </a:r>
            <a:endParaRPr lang="en-IE"/>
          </a:p>
        </p:txBody>
      </p:sp>
      <p:sp>
        <p:nvSpPr>
          <p:cNvPr id="3" name="Content Placeholder 2">
            <a:extLst>
              <a:ext uri="{FF2B5EF4-FFF2-40B4-BE49-F238E27FC236}">
                <a16:creationId xmlns:a16="http://schemas.microsoft.com/office/drawing/2014/main" id="{16EEB609-3E2B-4E4F-B951-1275CCF27836}"/>
              </a:ext>
            </a:extLst>
          </p:cNvPr>
          <p:cNvSpPr>
            <a:spLocks noGrp="1"/>
          </p:cNvSpPr>
          <p:nvPr>
            <p:ph idx="1"/>
          </p:nvPr>
        </p:nvSpPr>
        <p:spPr>
          <a:xfrm>
            <a:off x="838203" y="1825627"/>
            <a:ext cx="10851034" cy="4351336"/>
          </a:xfrm>
        </p:spPr>
        <p:txBody>
          <a:bodyPr/>
          <a:lstStyle/>
          <a:p>
            <a:pPr marL="0" indent="0">
              <a:buNone/>
            </a:pPr>
            <a:r>
              <a:rPr lang="en-US"/>
              <a:t>On completion of this module, you will be able to:</a:t>
            </a:r>
          </a:p>
          <a:p>
            <a:r>
              <a:rPr lang="en-IE"/>
              <a:t>Explain the terms Anger, Aggression &amp; Violence</a:t>
            </a:r>
          </a:p>
          <a:p>
            <a:r>
              <a:rPr lang="en-IE"/>
              <a:t>List who is at greatest risk</a:t>
            </a:r>
          </a:p>
          <a:p>
            <a:r>
              <a:rPr lang="en-IE"/>
              <a:t>Explain why Aggression &amp; Violence needs to be managed</a:t>
            </a:r>
          </a:p>
          <a:p>
            <a:r>
              <a:rPr lang="en-IE"/>
              <a:t>State the % of reportable injuries attributable to Violence &amp; Aggression</a:t>
            </a:r>
          </a:p>
          <a:p>
            <a:endParaRPr lang="en-IE"/>
          </a:p>
        </p:txBody>
      </p:sp>
      <p:pic>
        <p:nvPicPr>
          <p:cNvPr id="4" name="Picture 3">
            <a:extLst>
              <a:ext uri="{FF2B5EF4-FFF2-40B4-BE49-F238E27FC236}">
                <a16:creationId xmlns:a16="http://schemas.microsoft.com/office/drawing/2014/main" id="{8A95FD90-CB9C-4C5A-9B43-3EDEBF84C3B8}"/>
              </a:ext>
            </a:extLst>
          </p:cNvPr>
          <p:cNvPicPr>
            <a:picLocks noChangeAspect="1"/>
          </p:cNvPicPr>
          <p:nvPr/>
        </p:nvPicPr>
        <p:blipFill>
          <a:blip r:embed="rId3"/>
          <a:stretch>
            <a:fillRect/>
          </a:stretch>
        </p:blipFill>
        <p:spPr>
          <a:xfrm>
            <a:off x="11137301" y="-29817"/>
            <a:ext cx="1054699" cy="1268078"/>
          </a:xfrm>
          <a:prstGeom prst="rect">
            <a:avLst/>
          </a:prstGeom>
        </p:spPr>
      </p:pic>
    </p:spTree>
    <p:custDataLst>
      <p:tags r:id="rId1"/>
    </p:custDataLst>
    <p:extLst>
      <p:ext uri="{BB962C8B-B14F-4D97-AF65-F5344CB8AC3E}">
        <p14:creationId xmlns:p14="http://schemas.microsoft.com/office/powerpoint/2010/main" val="1684525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C085-FBB7-4551-AB75-ADA615C90B26}"/>
              </a:ext>
            </a:extLst>
          </p:cNvPr>
          <p:cNvSpPr txBox="1">
            <a:spLocks noGrp="1"/>
          </p:cNvSpPr>
          <p:nvPr>
            <p:ph type="title"/>
          </p:nvPr>
        </p:nvSpPr>
        <p:spPr>
          <a:xfrm>
            <a:off x="865186" y="356251"/>
            <a:ext cx="10515600" cy="1325559"/>
          </a:xfrm>
        </p:spPr>
        <p:txBody>
          <a:bodyPr/>
          <a:lstStyle/>
          <a:p>
            <a:pPr lvl="0"/>
            <a:r>
              <a:rPr lang="en-US"/>
              <a:t>Barriers to Effective Communication</a:t>
            </a:r>
            <a:endParaRPr lang="en-IE"/>
          </a:p>
        </p:txBody>
      </p:sp>
      <p:sp>
        <p:nvSpPr>
          <p:cNvPr id="3" name="Text Placeholder 2">
            <a:extLst>
              <a:ext uri="{FF2B5EF4-FFF2-40B4-BE49-F238E27FC236}">
                <a16:creationId xmlns:a16="http://schemas.microsoft.com/office/drawing/2014/main" id="{1E8D5449-D9A9-49C8-8F3B-26246CAC2D99}"/>
              </a:ext>
            </a:extLst>
          </p:cNvPr>
          <p:cNvSpPr txBox="1">
            <a:spLocks noGrp="1"/>
          </p:cNvSpPr>
          <p:nvPr>
            <p:ph type="body" idx="1"/>
          </p:nvPr>
        </p:nvSpPr>
        <p:spPr>
          <a:xfrm>
            <a:off x="836611" y="1370072"/>
            <a:ext cx="5157782" cy="590702"/>
          </a:xfrm>
        </p:spPr>
        <p:txBody>
          <a:bodyPr>
            <a:normAutofit/>
          </a:bodyPr>
          <a:lstStyle/>
          <a:p>
            <a:pPr lvl="0"/>
            <a:r>
              <a:rPr lang="en-US" sz="2800"/>
              <a:t>Physical (External)?</a:t>
            </a:r>
            <a:endParaRPr lang="en-IE" sz="2800"/>
          </a:p>
        </p:txBody>
      </p:sp>
      <p:sp>
        <p:nvSpPr>
          <p:cNvPr id="4" name="Content Placeholder 3">
            <a:extLst>
              <a:ext uri="{FF2B5EF4-FFF2-40B4-BE49-F238E27FC236}">
                <a16:creationId xmlns:a16="http://schemas.microsoft.com/office/drawing/2014/main" id="{D0ABDEEE-E122-43E0-ABA1-51DC052D9DCD}"/>
              </a:ext>
            </a:extLst>
          </p:cNvPr>
          <p:cNvSpPr txBox="1">
            <a:spLocks noGrp="1"/>
          </p:cNvSpPr>
          <p:nvPr>
            <p:ph type="body" idx="3"/>
          </p:nvPr>
        </p:nvSpPr>
        <p:spPr>
          <a:xfrm>
            <a:off x="688782" y="1960774"/>
            <a:ext cx="4864730" cy="4059195"/>
          </a:xfrm>
        </p:spPr>
        <p:txBody>
          <a:bodyPr anchor="t"/>
          <a:lstStyle/>
          <a:p>
            <a:pPr marL="228600" lvl="0" indent="-228600">
              <a:lnSpc>
                <a:spcPct val="70000"/>
              </a:lnSpc>
              <a:buChar char="•"/>
            </a:pPr>
            <a:r>
              <a:rPr lang="en-US" sz="2800" b="0"/>
              <a:t>Language &amp; Culture</a:t>
            </a:r>
          </a:p>
          <a:p>
            <a:pPr marL="228600" indent="-228600">
              <a:lnSpc>
                <a:spcPct val="70000"/>
              </a:lnSpc>
              <a:buFont typeface="Arial" pitchFamily="34"/>
              <a:buChar char="•"/>
            </a:pPr>
            <a:r>
              <a:rPr lang="en-US" sz="2800" b="0"/>
              <a:t>Noise &amp; Distractions</a:t>
            </a:r>
          </a:p>
          <a:p>
            <a:pPr marL="228600" lvl="0" indent="-228600">
              <a:lnSpc>
                <a:spcPct val="70000"/>
              </a:lnSpc>
              <a:buChar char="•"/>
            </a:pPr>
            <a:r>
              <a:rPr lang="en-US" sz="2800" b="0"/>
              <a:t>Temperature </a:t>
            </a:r>
          </a:p>
          <a:p>
            <a:pPr marL="228600" lvl="0" indent="-228600">
              <a:lnSpc>
                <a:spcPct val="70000"/>
              </a:lnSpc>
              <a:buChar char="•"/>
            </a:pPr>
            <a:r>
              <a:rPr lang="en-US" sz="2800" b="0"/>
              <a:t>Pain</a:t>
            </a:r>
          </a:p>
          <a:p>
            <a:pPr marL="228600" lvl="0" indent="-228600">
              <a:lnSpc>
                <a:spcPct val="70000"/>
              </a:lnSpc>
              <a:buChar char="•"/>
            </a:pPr>
            <a:r>
              <a:rPr lang="en-US" sz="2800" b="0"/>
              <a:t>Alcohol or Drugs</a:t>
            </a:r>
          </a:p>
          <a:p>
            <a:pPr marL="228600" lvl="0" indent="-228600">
              <a:lnSpc>
                <a:spcPct val="70000"/>
              </a:lnSpc>
              <a:buChar char="•"/>
            </a:pPr>
            <a:r>
              <a:rPr lang="en-US" sz="2800" b="0"/>
              <a:t>Mental Health</a:t>
            </a:r>
          </a:p>
          <a:p>
            <a:pPr marL="228600" lvl="0" indent="-228600">
              <a:lnSpc>
                <a:spcPct val="70000"/>
              </a:lnSpc>
              <a:buChar char="•"/>
            </a:pPr>
            <a:r>
              <a:rPr lang="en-US" sz="2800" b="0"/>
              <a:t>Intellectual Disabilities</a:t>
            </a:r>
          </a:p>
          <a:p>
            <a:pPr marL="228600" lvl="0" indent="-228600">
              <a:lnSpc>
                <a:spcPct val="70000"/>
              </a:lnSpc>
              <a:buChar char="•"/>
            </a:pPr>
            <a:r>
              <a:rPr lang="en-US" sz="2800" b="0"/>
              <a:t>Physical Disabilities: Hearing, Speech</a:t>
            </a:r>
          </a:p>
          <a:p>
            <a:pPr marL="228600" lvl="0" indent="-228600">
              <a:lnSpc>
                <a:spcPct val="70000"/>
              </a:lnSpc>
              <a:buChar char="•"/>
            </a:pPr>
            <a:endParaRPr lang="en-IE" sz="2200" b="0"/>
          </a:p>
        </p:txBody>
      </p:sp>
      <p:sp>
        <p:nvSpPr>
          <p:cNvPr id="5" name="Text Placeholder 4">
            <a:extLst>
              <a:ext uri="{FF2B5EF4-FFF2-40B4-BE49-F238E27FC236}">
                <a16:creationId xmlns:a16="http://schemas.microsoft.com/office/drawing/2014/main" id="{B8DCCAF4-FBA3-47E8-B417-3216FBAE4B62}"/>
              </a:ext>
            </a:extLst>
          </p:cNvPr>
          <p:cNvSpPr txBox="1">
            <a:spLocks noGrp="1"/>
          </p:cNvSpPr>
          <p:nvPr>
            <p:ph idx="2"/>
          </p:nvPr>
        </p:nvSpPr>
        <p:spPr>
          <a:xfrm>
            <a:off x="5419288" y="1471302"/>
            <a:ext cx="2991796" cy="590702"/>
          </a:xfrm>
        </p:spPr>
        <p:txBody>
          <a:bodyPr anchor="b">
            <a:normAutofit fontScale="85000" lnSpcReduction="10000"/>
          </a:bodyPr>
          <a:lstStyle/>
          <a:p>
            <a:pPr marL="0" lvl="0" indent="0">
              <a:buNone/>
            </a:pPr>
            <a:r>
              <a:rPr lang="en-US" sz="2800" b="1"/>
              <a:t>Emotional (Internal)?</a:t>
            </a:r>
            <a:endParaRPr lang="en-IE" sz="2800" b="1"/>
          </a:p>
        </p:txBody>
      </p:sp>
      <p:sp>
        <p:nvSpPr>
          <p:cNvPr id="6" name="Content Placeholder 5">
            <a:extLst>
              <a:ext uri="{FF2B5EF4-FFF2-40B4-BE49-F238E27FC236}">
                <a16:creationId xmlns:a16="http://schemas.microsoft.com/office/drawing/2014/main" id="{E06A96D8-7CA6-4A75-BCD3-9E3FF3826610}"/>
              </a:ext>
            </a:extLst>
          </p:cNvPr>
          <p:cNvSpPr txBox="1">
            <a:spLocks noGrp="1"/>
          </p:cNvSpPr>
          <p:nvPr>
            <p:ph idx="4"/>
          </p:nvPr>
        </p:nvSpPr>
        <p:spPr>
          <a:xfrm>
            <a:off x="5419288" y="2130460"/>
            <a:ext cx="5936095" cy="4059195"/>
          </a:xfrm>
        </p:spPr>
        <p:txBody>
          <a:bodyPr>
            <a:normAutofit fontScale="85000" lnSpcReduction="10000"/>
          </a:bodyPr>
          <a:lstStyle/>
          <a:p>
            <a:pPr lvl="0">
              <a:lnSpc>
                <a:spcPct val="70000"/>
              </a:lnSpc>
            </a:pPr>
            <a:r>
              <a:rPr lang="en-US"/>
              <a:t>Anxiety</a:t>
            </a:r>
          </a:p>
          <a:p>
            <a:pPr lvl="0">
              <a:lnSpc>
                <a:spcPct val="70000"/>
              </a:lnSpc>
            </a:pPr>
            <a:r>
              <a:rPr lang="en-US"/>
              <a:t>Confusion </a:t>
            </a:r>
          </a:p>
          <a:p>
            <a:pPr lvl="0">
              <a:lnSpc>
                <a:spcPct val="70000"/>
              </a:lnSpc>
            </a:pPr>
            <a:r>
              <a:rPr lang="en-US"/>
              <a:t>Frustration </a:t>
            </a:r>
          </a:p>
          <a:p>
            <a:pPr lvl="0">
              <a:lnSpc>
                <a:spcPct val="70000"/>
              </a:lnSpc>
            </a:pPr>
            <a:r>
              <a:rPr lang="en-US"/>
              <a:t>Anger</a:t>
            </a:r>
          </a:p>
          <a:p>
            <a:pPr lvl="0">
              <a:lnSpc>
                <a:spcPct val="70000"/>
              </a:lnSpc>
            </a:pPr>
            <a:r>
              <a:rPr lang="en-US"/>
              <a:t>Stress</a:t>
            </a:r>
          </a:p>
          <a:p>
            <a:pPr lvl="0">
              <a:lnSpc>
                <a:spcPct val="70000"/>
              </a:lnSpc>
            </a:pPr>
            <a:r>
              <a:rPr lang="en-US"/>
              <a:t>Fear/worry</a:t>
            </a:r>
          </a:p>
          <a:p>
            <a:pPr lvl="0">
              <a:lnSpc>
                <a:spcPct val="70000"/>
              </a:lnSpc>
            </a:pPr>
            <a:r>
              <a:rPr lang="en-US"/>
              <a:t>Bad news</a:t>
            </a:r>
          </a:p>
          <a:p>
            <a:pPr lvl="0">
              <a:lnSpc>
                <a:spcPct val="70000"/>
              </a:lnSpc>
            </a:pPr>
            <a:r>
              <a:rPr lang="en-US"/>
              <a:t>Lack of trust</a:t>
            </a:r>
          </a:p>
          <a:p>
            <a:pPr marL="0" lvl="0" indent="0">
              <a:lnSpc>
                <a:spcPct val="70000"/>
              </a:lnSpc>
              <a:buNone/>
            </a:pPr>
            <a:endParaRPr lang="en-IE"/>
          </a:p>
        </p:txBody>
      </p:sp>
      <p:pic>
        <p:nvPicPr>
          <p:cNvPr id="7" name="Picture 6">
            <a:extLst>
              <a:ext uri="{FF2B5EF4-FFF2-40B4-BE49-F238E27FC236}">
                <a16:creationId xmlns:a16="http://schemas.microsoft.com/office/drawing/2014/main" id="{3D19EC63-7154-470C-A779-6B0E8318B2AD}"/>
              </a:ext>
            </a:extLst>
          </p:cNvPr>
          <p:cNvPicPr>
            <a:picLocks noChangeAspect="1"/>
          </p:cNvPicPr>
          <p:nvPr/>
        </p:nvPicPr>
        <p:blipFill>
          <a:blip r:embed="rId4"/>
          <a:stretch>
            <a:fillRect/>
          </a:stretch>
        </p:blipFill>
        <p:spPr>
          <a:xfrm>
            <a:off x="11137301" y="0"/>
            <a:ext cx="1054699" cy="1268078"/>
          </a:xfrm>
          <a:prstGeom prst="rect">
            <a:avLst/>
          </a:prstGeom>
        </p:spPr>
      </p:pic>
    </p:spTree>
    <p:custDataLst>
      <p:tags r:id="rId1"/>
    </p:custDataLst>
    <p:extLst>
      <p:ext uri="{BB962C8B-B14F-4D97-AF65-F5344CB8AC3E}">
        <p14:creationId xmlns:p14="http://schemas.microsoft.com/office/powerpoint/2010/main" val="14106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5B9D-A759-7B04-AAED-B0D5A100D5AD}"/>
              </a:ext>
            </a:extLst>
          </p:cNvPr>
          <p:cNvSpPr>
            <a:spLocks noGrp="1"/>
          </p:cNvSpPr>
          <p:nvPr>
            <p:ph type="title"/>
          </p:nvPr>
        </p:nvSpPr>
        <p:spPr/>
        <p:txBody>
          <a:bodyPr/>
          <a:lstStyle/>
          <a:p>
            <a:r>
              <a:rPr lang="en-US"/>
              <a:t>Listening</a:t>
            </a:r>
            <a:endParaRPr lang="en-IE"/>
          </a:p>
        </p:txBody>
      </p:sp>
      <p:sp>
        <p:nvSpPr>
          <p:cNvPr id="3" name="Content Placeholder 2">
            <a:extLst>
              <a:ext uri="{FF2B5EF4-FFF2-40B4-BE49-F238E27FC236}">
                <a16:creationId xmlns:a16="http://schemas.microsoft.com/office/drawing/2014/main" id="{A12BA5ED-92C1-CBA5-A5A6-9929C3B5DDC9}"/>
              </a:ext>
            </a:extLst>
          </p:cNvPr>
          <p:cNvSpPr>
            <a:spLocks noGrp="1"/>
          </p:cNvSpPr>
          <p:nvPr>
            <p:ph idx="1"/>
          </p:nvPr>
        </p:nvSpPr>
        <p:spPr/>
        <p:txBody>
          <a:bodyPr/>
          <a:lstStyle/>
          <a:p>
            <a:pPr marL="0" indent="0">
              <a:buNone/>
            </a:pPr>
            <a:r>
              <a:rPr lang="en-US" b="1"/>
              <a:t>What?</a:t>
            </a:r>
          </a:p>
          <a:p>
            <a:pPr marL="0" indent="0">
              <a:buNone/>
            </a:pPr>
            <a:r>
              <a:rPr lang="en-IE">
                <a:latin typeface="Calibri" panose="020F0502020204030204" pitchFamily="34" charset="0"/>
                <a:ea typeface="DengXian" panose="02010600030101010101" pitchFamily="2" charset="-122"/>
              </a:rPr>
              <a:t>L</a:t>
            </a:r>
            <a:r>
              <a:rPr lang="en-IE" sz="2800">
                <a:effectLst/>
                <a:latin typeface="Calibri" panose="020F0502020204030204" pitchFamily="34" charset="0"/>
                <a:ea typeface="DengXian" panose="02010600030101010101" pitchFamily="2" charset="-122"/>
              </a:rPr>
              <a:t>istening is to the process of hearing what the person is saying, encompassing not only the words that are being used, but also the nonverbal aspects of the encounter. </a:t>
            </a:r>
            <a:br>
              <a:rPr lang="en-IE" sz="2800">
                <a:effectLst/>
                <a:latin typeface="Calibri" panose="020F0502020204030204" pitchFamily="34" charset="0"/>
                <a:ea typeface="DengXian" panose="02010600030101010101" pitchFamily="2" charset="-122"/>
              </a:rPr>
            </a:br>
            <a:endParaRPr lang="en-US"/>
          </a:p>
          <a:p>
            <a:pPr marL="0" indent="0">
              <a:buNone/>
            </a:pPr>
            <a:r>
              <a:rPr lang="en-US" b="1"/>
              <a:t>Why?</a:t>
            </a:r>
          </a:p>
          <a:p>
            <a:r>
              <a:rPr lang="en-IE">
                <a:latin typeface="Calibri" panose="020F0502020204030204" pitchFamily="34" charset="0"/>
                <a:ea typeface="DengXian" panose="02010600030101010101" pitchFamily="2" charset="-122"/>
              </a:rPr>
              <a:t>It is essential to good communication</a:t>
            </a:r>
            <a:endParaRPr lang="en-IE"/>
          </a:p>
        </p:txBody>
      </p:sp>
      <p:pic>
        <p:nvPicPr>
          <p:cNvPr id="4" name="Picture 3">
            <a:extLst>
              <a:ext uri="{FF2B5EF4-FFF2-40B4-BE49-F238E27FC236}">
                <a16:creationId xmlns:a16="http://schemas.microsoft.com/office/drawing/2014/main" id="{D8B9571E-FD5E-D225-9D45-B1C0A6DD7BDA}"/>
              </a:ext>
            </a:extLst>
          </p:cNvPr>
          <p:cNvPicPr>
            <a:picLocks noChangeAspect="1"/>
          </p:cNvPicPr>
          <p:nvPr/>
        </p:nvPicPr>
        <p:blipFill>
          <a:blip r:embed="rId4"/>
          <a:stretch>
            <a:fillRect/>
          </a:stretch>
        </p:blipFill>
        <p:spPr>
          <a:xfrm>
            <a:off x="11137301" y="0"/>
            <a:ext cx="1054699" cy="1268078"/>
          </a:xfrm>
          <a:prstGeom prst="rect">
            <a:avLst/>
          </a:prstGeom>
        </p:spPr>
      </p:pic>
    </p:spTree>
    <p:custDataLst>
      <p:tags r:id="rId1"/>
    </p:custDataLst>
    <p:extLst>
      <p:ext uri="{BB962C8B-B14F-4D97-AF65-F5344CB8AC3E}">
        <p14:creationId xmlns:p14="http://schemas.microsoft.com/office/powerpoint/2010/main" val="338599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71B0-378A-DBEC-8305-B2DBDC0F3FE2}"/>
              </a:ext>
            </a:extLst>
          </p:cNvPr>
          <p:cNvSpPr>
            <a:spLocks noGrp="1"/>
          </p:cNvSpPr>
          <p:nvPr>
            <p:ph type="title"/>
          </p:nvPr>
        </p:nvSpPr>
        <p:spPr/>
        <p:txBody>
          <a:bodyPr/>
          <a:lstStyle/>
          <a:p>
            <a:r>
              <a:rPr lang="en-US"/>
              <a:t>Good Listening Skills</a:t>
            </a:r>
            <a:endParaRPr lang="en-IE"/>
          </a:p>
        </p:txBody>
      </p:sp>
      <p:sp>
        <p:nvSpPr>
          <p:cNvPr id="3" name="Content Placeholder 2">
            <a:extLst>
              <a:ext uri="{FF2B5EF4-FFF2-40B4-BE49-F238E27FC236}">
                <a16:creationId xmlns:a16="http://schemas.microsoft.com/office/drawing/2014/main" id="{15EC64B8-8137-05A6-8998-8C135B7004E7}"/>
              </a:ext>
            </a:extLst>
          </p:cNvPr>
          <p:cNvSpPr>
            <a:spLocks noGrp="1"/>
          </p:cNvSpPr>
          <p:nvPr>
            <p:ph idx="1"/>
          </p:nvPr>
        </p:nvSpPr>
        <p:spPr>
          <a:xfrm>
            <a:off x="332509" y="1825625"/>
            <a:ext cx="11859491" cy="4351338"/>
          </a:xfrm>
        </p:spPr>
        <p:txBody>
          <a:bodyPr>
            <a:normAutofit fontScale="92500"/>
          </a:bodyPr>
          <a:lstStyle/>
          <a:p>
            <a:pPr marL="0" indent="0">
              <a:buNone/>
            </a:pPr>
            <a:r>
              <a:rPr lang="en-US"/>
              <a:t>Effective Listening Skills is demonstrated by:</a:t>
            </a:r>
          </a:p>
          <a:p>
            <a:r>
              <a:rPr lang="en-US" b="1"/>
              <a:t>Making Eye Contact: </a:t>
            </a:r>
            <a:r>
              <a:rPr lang="en-US"/>
              <a:t>Maintain appropriate eye contact with the person speaking. </a:t>
            </a:r>
          </a:p>
          <a:p>
            <a:r>
              <a:rPr lang="en-US" b="1"/>
              <a:t>Receiving Information: </a:t>
            </a:r>
            <a:r>
              <a:rPr lang="en-US"/>
              <a:t>Be open and receptive to the information being shared. </a:t>
            </a:r>
          </a:p>
          <a:p>
            <a:r>
              <a:rPr lang="en-US" b="1"/>
              <a:t>Interpreting Information</a:t>
            </a:r>
            <a:r>
              <a:rPr lang="en-US"/>
              <a:t>: Try to understand the underlying message or intent </a:t>
            </a:r>
          </a:p>
          <a:p>
            <a:r>
              <a:rPr lang="en-US" b="1"/>
              <a:t>Control of Personal Response: </a:t>
            </a:r>
            <a:r>
              <a:rPr lang="en-US"/>
              <a:t>Keep your emotions in check</a:t>
            </a:r>
          </a:p>
          <a:p>
            <a:r>
              <a:rPr lang="en-US" b="1"/>
              <a:t>Active Listening: </a:t>
            </a:r>
            <a:r>
              <a:rPr lang="en-US"/>
              <a:t>Nod and use affirmative words, and paraphrasing </a:t>
            </a:r>
          </a:p>
          <a:p>
            <a:r>
              <a:rPr lang="en-US" b="1"/>
              <a:t>Asking Clarifying Questions: </a:t>
            </a:r>
            <a:r>
              <a:rPr lang="en-US"/>
              <a:t>If something is unclear, seek clarification. </a:t>
            </a:r>
          </a:p>
          <a:p>
            <a:r>
              <a:rPr lang="en-US" b="1"/>
              <a:t>Providing Feedback: </a:t>
            </a:r>
            <a:r>
              <a:rPr lang="en-US"/>
              <a:t>Provide constructive feedback when appropriate.</a:t>
            </a:r>
          </a:p>
          <a:p>
            <a:r>
              <a:rPr lang="en-US" b="1"/>
              <a:t>Respect Different Perspectives: </a:t>
            </a:r>
            <a:r>
              <a:rPr lang="en-US"/>
              <a:t>Understand that people may have different views</a:t>
            </a:r>
            <a:endParaRPr lang="en-IE"/>
          </a:p>
        </p:txBody>
      </p:sp>
      <p:pic>
        <p:nvPicPr>
          <p:cNvPr id="4" name="Picture 3">
            <a:extLst>
              <a:ext uri="{FF2B5EF4-FFF2-40B4-BE49-F238E27FC236}">
                <a16:creationId xmlns:a16="http://schemas.microsoft.com/office/drawing/2014/main" id="{B5E11601-A655-ECC9-B30B-D70DBAAA6C4C}"/>
              </a:ext>
            </a:extLst>
          </p:cNvPr>
          <p:cNvPicPr>
            <a:picLocks noChangeAspect="1"/>
          </p:cNvPicPr>
          <p:nvPr/>
        </p:nvPicPr>
        <p:blipFill>
          <a:blip r:embed="rId4"/>
          <a:stretch>
            <a:fillRect/>
          </a:stretch>
        </p:blipFill>
        <p:spPr>
          <a:xfrm>
            <a:off x="11137301" y="0"/>
            <a:ext cx="1054699" cy="1268078"/>
          </a:xfrm>
          <a:prstGeom prst="rect">
            <a:avLst/>
          </a:prstGeom>
        </p:spPr>
      </p:pic>
    </p:spTree>
    <p:custDataLst>
      <p:tags r:id="rId1"/>
    </p:custDataLst>
    <p:extLst>
      <p:ext uri="{BB962C8B-B14F-4D97-AF65-F5344CB8AC3E}">
        <p14:creationId xmlns:p14="http://schemas.microsoft.com/office/powerpoint/2010/main" val="222365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DFFED0-53D2-4F9D-AF48-21DFD1B497E8}"/>
              </a:ext>
            </a:extLst>
          </p:cNvPr>
          <p:cNvSpPr txBox="1">
            <a:spLocks/>
          </p:cNvSpPr>
          <p:nvPr/>
        </p:nvSpPr>
        <p:spPr>
          <a:xfrm>
            <a:off x="348238" y="332440"/>
            <a:ext cx="7929167" cy="540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endParaRPr lang="en-GB" sz="2800" b="0">
              <a:solidFill>
                <a:srgbClr val="375F92"/>
              </a:solidFill>
              <a:effectLst>
                <a:outerShdw blurRad="38100" dist="38100" dir="2700000" algn="tl">
                  <a:srgbClr val="000000">
                    <a:alpha val="43137"/>
                  </a:srgbClr>
                </a:outerShdw>
              </a:effectLst>
              <a:latin typeface="+mn-lt"/>
            </a:endParaRPr>
          </a:p>
        </p:txBody>
      </p:sp>
      <p:pic>
        <p:nvPicPr>
          <p:cNvPr id="5" name="Picture 4">
            <a:extLst>
              <a:ext uri="{FF2B5EF4-FFF2-40B4-BE49-F238E27FC236}">
                <a16:creationId xmlns:a16="http://schemas.microsoft.com/office/drawing/2014/main" id="{3FEEA012-905E-493F-8388-58CD4BA554E4}"/>
              </a:ext>
            </a:extLst>
          </p:cNvPr>
          <p:cNvPicPr>
            <a:picLocks noChangeAspect="1"/>
          </p:cNvPicPr>
          <p:nvPr/>
        </p:nvPicPr>
        <p:blipFill rotWithShape="1">
          <a:blip r:embed="rId4">
            <a:extLst>
              <a:ext uri="{28A0092B-C50C-407E-A947-70E740481C1C}">
                <a14:useLocalDpi xmlns:a14="http://schemas.microsoft.com/office/drawing/2010/main" val="0"/>
              </a:ext>
            </a:extLst>
          </a:blip>
          <a:srcRect l="306" t="5104" r="-306" b="27708"/>
          <a:stretch/>
        </p:blipFill>
        <p:spPr>
          <a:xfrm>
            <a:off x="7151524" y="4605533"/>
            <a:ext cx="5040475" cy="2268608"/>
          </a:xfrm>
          <a:prstGeom prst="rect">
            <a:avLst/>
          </a:prstGeom>
        </p:spPr>
      </p:pic>
      <p:sp>
        <p:nvSpPr>
          <p:cNvPr id="4" name="TextBox 3">
            <a:extLst>
              <a:ext uri="{FF2B5EF4-FFF2-40B4-BE49-F238E27FC236}">
                <a16:creationId xmlns:a16="http://schemas.microsoft.com/office/drawing/2014/main" id="{7E31D730-F561-43AE-BDEE-15087332481F}"/>
              </a:ext>
            </a:extLst>
          </p:cNvPr>
          <p:cNvSpPr txBox="1"/>
          <p:nvPr/>
        </p:nvSpPr>
        <p:spPr>
          <a:xfrm>
            <a:off x="348238" y="1497240"/>
            <a:ext cx="11434790" cy="3108543"/>
          </a:xfrm>
          <a:prstGeom prst="rect">
            <a:avLst/>
          </a:prstGeom>
          <a:noFill/>
        </p:spPr>
        <p:txBody>
          <a:bodyPr wrap="square">
            <a:spAutoFit/>
          </a:bodyPr>
          <a:lstStyle/>
          <a:p>
            <a:pPr marL="285750" indent="-285750">
              <a:buFont typeface="Arial" panose="020B0604020202020204" pitchFamily="34" charset="0"/>
              <a:buChar char="•"/>
              <a:defRPr/>
            </a:pPr>
            <a:r>
              <a:rPr lang="en-GB" sz="2800"/>
              <a:t>Maintain appropriate eye contact</a:t>
            </a:r>
          </a:p>
          <a:p>
            <a:pPr marL="285750" indent="-285750">
              <a:buFont typeface="Arial" panose="020B0604020202020204" pitchFamily="34" charset="0"/>
              <a:buChar char="•"/>
              <a:defRPr/>
            </a:pPr>
            <a:r>
              <a:rPr lang="en-GB" sz="2800"/>
              <a:t>Consider appropriate body language, leaning in generally shows more interest</a:t>
            </a:r>
          </a:p>
          <a:p>
            <a:pPr marL="285750" indent="-285750">
              <a:buFont typeface="Arial" panose="020B0604020202020204" pitchFamily="34" charset="0"/>
              <a:buChar char="•"/>
              <a:defRPr/>
            </a:pPr>
            <a:r>
              <a:rPr lang="en-GB" sz="2800"/>
              <a:t>Listen to the individual</a:t>
            </a:r>
          </a:p>
          <a:p>
            <a:pPr marL="285750" indent="-285750">
              <a:buFont typeface="Arial" panose="020B0604020202020204" pitchFamily="34" charset="0"/>
              <a:buChar char="•"/>
              <a:defRPr/>
            </a:pPr>
            <a:r>
              <a:rPr lang="en-GB" sz="2800"/>
              <a:t>Use appropriate facial expressions, e.g. nodding; show you are listening</a:t>
            </a:r>
          </a:p>
          <a:p>
            <a:pPr marL="285750" indent="-285750">
              <a:buFont typeface="Arial" panose="020B0604020202020204" pitchFamily="34" charset="0"/>
              <a:buChar char="•"/>
              <a:defRPr/>
            </a:pPr>
            <a:r>
              <a:rPr lang="en-GB" sz="2800"/>
              <a:t>Use appropriate confirmation words without interruption; e.g. ok, ah huh</a:t>
            </a:r>
          </a:p>
          <a:p>
            <a:pPr marL="285750" indent="-285750">
              <a:buFont typeface="Arial" panose="020B0604020202020204" pitchFamily="34" charset="0"/>
              <a:buChar char="•"/>
              <a:defRPr/>
            </a:pPr>
            <a:r>
              <a:rPr lang="en-GB" sz="2800"/>
              <a:t>Recap to confirm listening and understanding</a:t>
            </a:r>
          </a:p>
        </p:txBody>
      </p:sp>
      <p:sp>
        <p:nvSpPr>
          <p:cNvPr id="7" name="TextBox 6">
            <a:extLst>
              <a:ext uri="{FF2B5EF4-FFF2-40B4-BE49-F238E27FC236}">
                <a16:creationId xmlns:a16="http://schemas.microsoft.com/office/drawing/2014/main" id="{164CE4B0-6749-40ED-A82F-A165ED9A70A2}"/>
              </a:ext>
            </a:extLst>
          </p:cNvPr>
          <p:cNvSpPr txBox="1"/>
          <p:nvPr/>
        </p:nvSpPr>
        <p:spPr>
          <a:xfrm>
            <a:off x="348238" y="303973"/>
            <a:ext cx="6093372" cy="769441"/>
          </a:xfrm>
          <a:prstGeom prst="rect">
            <a:avLst/>
          </a:prstGeom>
          <a:noFill/>
        </p:spPr>
        <p:txBody>
          <a:bodyPr wrap="square">
            <a:spAutoFit/>
          </a:bodyPr>
          <a:lstStyle/>
          <a:p>
            <a:r>
              <a:rPr lang="en-IE" sz="4400"/>
              <a:t>Active listening</a:t>
            </a:r>
          </a:p>
        </p:txBody>
      </p:sp>
      <p:pic>
        <p:nvPicPr>
          <p:cNvPr id="6" name="Picture 5">
            <a:extLst>
              <a:ext uri="{FF2B5EF4-FFF2-40B4-BE49-F238E27FC236}">
                <a16:creationId xmlns:a16="http://schemas.microsoft.com/office/drawing/2014/main" id="{ABC4E632-EF7C-4B53-A718-6963503D7F5B}"/>
              </a:ext>
            </a:extLst>
          </p:cNvPr>
          <p:cNvPicPr>
            <a:picLocks noChangeAspect="1"/>
          </p:cNvPicPr>
          <p:nvPr/>
        </p:nvPicPr>
        <p:blipFill>
          <a:blip r:embed="rId5"/>
          <a:stretch>
            <a:fillRect/>
          </a:stretch>
        </p:blipFill>
        <p:spPr>
          <a:xfrm>
            <a:off x="11137301" y="-78827"/>
            <a:ext cx="1054699" cy="1268078"/>
          </a:xfrm>
          <a:prstGeom prst="rect">
            <a:avLst/>
          </a:prstGeom>
        </p:spPr>
      </p:pic>
    </p:spTree>
    <p:custDataLst>
      <p:tags r:id="rId1"/>
    </p:custDataLst>
    <p:extLst>
      <p:ext uri="{BB962C8B-B14F-4D97-AF65-F5344CB8AC3E}">
        <p14:creationId xmlns:p14="http://schemas.microsoft.com/office/powerpoint/2010/main" val="464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3741-52E8-33EB-8C84-652274C8E935}"/>
              </a:ext>
            </a:extLst>
          </p:cNvPr>
          <p:cNvSpPr>
            <a:spLocks noGrp="1"/>
          </p:cNvSpPr>
          <p:nvPr>
            <p:ph type="title"/>
          </p:nvPr>
        </p:nvSpPr>
        <p:spPr/>
        <p:txBody>
          <a:bodyPr/>
          <a:lstStyle/>
          <a:p>
            <a:r>
              <a:rPr lang="en-US"/>
              <a:t>Active Listening Exercise</a:t>
            </a:r>
            <a:endParaRPr lang="en-IE"/>
          </a:p>
        </p:txBody>
      </p:sp>
      <p:sp>
        <p:nvSpPr>
          <p:cNvPr id="3" name="Text Placeholder 2">
            <a:extLst>
              <a:ext uri="{FF2B5EF4-FFF2-40B4-BE49-F238E27FC236}">
                <a16:creationId xmlns:a16="http://schemas.microsoft.com/office/drawing/2014/main" id="{AE90513F-CD59-9D51-D59D-B9B9FC9DD6DA}"/>
              </a:ext>
            </a:extLst>
          </p:cNvPr>
          <p:cNvSpPr>
            <a:spLocks noGrp="1"/>
          </p:cNvSpPr>
          <p:nvPr>
            <p:ph type="body" idx="1"/>
          </p:nvPr>
        </p:nvSpPr>
        <p:spPr/>
        <p:txBody>
          <a:bodyPr/>
          <a:lstStyle/>
          <a:p>
            <a:r>
              <a:rPr lang="en-US"/>
              <a:t>Do’s</a:t>
            </a:r>
            <a:endParaRPr lang="en-IE"/>
          </a:p>
        </p:txBody>
      </p:sp>
      <p:sp>
        <p:nvSpPr>
          <p:cNvPr id="4" name="Content Placeholder 3">
            <a:extLst>
              <a:ext uri="{FF2B5EF4-FFF2-40B4-BE49-F238E27FC236}">
                <a16:creationId xmlns:a16="http://schemas.microsoft.com/office/drawing/2014/main" id="{17792C6E-CC0F-F27A-58E5-4A410E3949E2}"/>
              </a:ext>
            </a:extLst>
          </p:cNvPr>
          <p:cNvSpPr>
            <a:spLocks noGrp="1"/>
          </p:cNvSpPr>
          <p:nvPr>
            <p:ph sz="half" idx="2"/>
          </p:nvPr>
        </p:nvSpPr>
        <p:spPr/>
        <p:txBody>
          <a:bodyPr/>
          <a:lstStyle/>
          <a:p>
            <a:r>
              <a:rPr lang="en-US"/>
              <a:t>Respond honestly</a:t>
            </a:r>
          </a:p>
          <a:p>
            <a:r>
              <a:rPr lang="en-US"/>
              <a:t>Paraphrase</a:t>
            </a:r>
          </a:p>
          <a:p>
            <a:r>
              <a:rPr lang="en-US"/>
              <a:t>Show clear interest</a:t>
            </a:r>
          </a:p>
          <a:p>
            <a:r>
              <a:rPr lang="en-US"/>
              <a:t>Give undivided attention</a:t>
            </a:r>
          </a:p>
          <a:p>
            <a:r>
              <a:rPr lang="en-US"/>
              <a:t>Listen to understand</a:t>
            </a:r>
          </a:p>
          <a:p>
            <a:r>
              <a:rPr lang="en-US"/>
              <a:t>Nod in acknowledgement</a:t>
            </a:r>
          </a:p>
          <a:p>
            <a:endParaRPr lang="en-IE"/>
          </a:p>
        </p:txBody>
      </p:sp>
      <p:sp>
        <p:nvSpPr>
          <p:cNvPr id="5" name="Text Placeholder 4">
            <a:extLst>
              <a:ext uri="{FF2B5EF4-FFF2-40B4-BE49-F238E27FC236}">
                <a16:creationId xmlns:a16="http://schemas.microsoft.com/office/drawing/2014/main" id="{BFCB08E9-F535-69C1-30A1-0340F01C50BD}"/>
              </a:ext>
            </a:extLst>
          </p:cNvPr>
          <p:cNvSpPr>
            <a:spLocks noGrp="1"/>
          </p:cNvSpPr>
          <p:nvPr>
            <p:ph type="body" sz="quarter" idx="3"/>
          </p:nvPr>
        </p:nvSpPr>
        <p:spPr/>
        <p:txBody>
          <a:bodyPr/>
          <a:lstStyle/>
          <a:p>
            <a:r>
              <a:rPr lang="en-US"/>
              <a:t>Don’ts</a:t>
            </a:r>
            <a:endParaRPr lang="en-IE"/>
          </a:p>
        </p:txBody>
      </p:sp>
      <p:sp>
        <p:nvSpPr>
          <p:cNvPr id="6" name="Content Placeholder 5">
            <a:extLst>
              <a:ext uri="{FF2B5EF4-FFF2-40B4-BE49-F238E27FC236}">
                <a16:creationId xmlns:a16="http://schemas.microsoft.com/office/drawing/2014/main" id="{F5C6401F-5299-CC9F-675E-9D874A4B1029}"/>
              </a:ext>
            </a:extLst>
          </p:cNvPr>
          <p:cNvSpPr>
            <a:spLocks noGrp="1"/>
          </p:cNvSpPr>
          <p:nvPr>
            <p:ph sz="quarter" idx="4"/>
          </p:nvPr>
        </p:nvSpPr>
        <p:spPr/>
        <p:txBody>
          <a:bodyPr/>
          <a:lstStyle/>
          <a:p>
            <a:r>
              <a:rPr lang="en-US"/>
              <a:t>Argue</a:t>
            </a:r>
          </a:p>
          <a:p>
            <a:r>
              <a:rPr lang="en-US"/>
              <a:t>Interrupt</a:t>
            </a:r>
          </a:p>
          <a:p>
            <a:r>
              <a:rPr lang="en-US"/>
              <a:t>Give advice </a:t>
            </a:r>
          </a:p>
          <a:p>
            <a:r>
              <a:rPr lang="en-US"/>
              <a:t>Discount people’s feelings</a:t>
            </a:r>
          </a:p>
          <a:p>
            <a:endParaRPr lang="en-IE"/>
          </a:p>
        </p:txBody>
      </p:sp>
      <p:pic>
        <p:nvPicPr>
          <p:cNvPr id="7" name="Picture 6">
            <a:extLst>
              <a:ext uri="{FF2B5EF4-FFF2-40B4-BE49-F238E27FC236}">
                <a16:creationId xmlns:a16="http://schemas.microsoft.com/office/drawing/2014/main" id="{BE3F8CA1-DD5C-A642-BB46-2E238C7127E8}"/>
              </a:ext>
            </a:extLst>
          </p:cNvPr>
          <p:cNvPicPr>
            <a:picLocks noChangeAspect="1"/>
          </p:cNvPicPr>
          <p:nvPr/>
        </p:nvPicPr>
        <p:blipFill>
          <a:blip r:embed="rId3"/>
          <a:stretch>
            <a:fillRect/>
          </a:stretch>
        </p:blipFill>
        <p:spPr>
          <a:xfrm>
            <a:off x="11137301" y="-57150"/>
            <a:ext cx="1054699" cy="1268078"/>
          </a:xfrm>
          <a:prstGeom prst="rect">
            <a:avLst/>
          </a:prstGeom>
        </p:spPr>
      </p:pic>
    </p:spTree>
    <p:custDataLst>
      <p:tags r:id="rId1"/>
    </p:custDataLst>
    <p:extLst>
      <p:ext uri="{BB962C8B-B14F-4D97-AF65-F5344CB8AC3E}">
        <p14:creationId xmlns:p14="http://schemas.microsoft.com/office/powerpoint/2010/main" val="258537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4D22-56F6-5BC2-367C-F19FE2800FA9}"/>
              </a:ext>
            </a:extLst>
          </p:cNvPr>
          <p:cNvSpPr>
            <a:spLocks noGrp="1"/>
          </p:cNvSpPr>
          <p:nvPr>
            <p:ph type="title"/>
          </p:nvPr>
        </p:nvSpPr>
        <p:spPr/>
        <p:txBody>
          <a:bodyPr/>
          <a:lstStyle/>
          <a:p>
            <a:r>
              <a:rPr lang="en-US"/>
              <a:t>Listening skills Exercise</a:t>
            </a:r>
            <a:endParaRPr lang="en-IE"/>
          </a:p>
        </p:txBody>
      </p:sp>
      <p:pic>
        <p:nvPicPr>
          <p:cNvPr id="4" name="Open Your Eyes - Conclusion.flv">
            <a:hlinkClick r:id="" action="ppaction://media"/>
            <a:extLst>
              <a:ext uri="{FF2B5EF4-FFF2-40B4-BE49-F238E27FC236}">
                <a16:creationId xmlns:a16="http://schemas.microsoft.com/office/drawing/2014/main" id="{00E93AE9-334C-105F-3ACA-ABB131BCCC4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07165" y="1583031"/>
            <a:ext cx="8495501" cy="4764760"/>
          </a:xfrm>
          <a:prstGeom prst="rect">
            <a:avLst/>
          </a:prstGeom>
        </p:spPr>
      </p:pic>
    </p:spTree>
    <p:custDataLst>
      <p:tags r:id="rId1"/>
    </p:custDataLst>
    <p:extLst>
      <p:ext uri="{BB962C8B-B14F-4D97-AF65-F5344CB8AC3E}">
        <p14:creationId xmlns:p14="http://schemas.microsoft.com/office/powerpoint/2010/main" val="54977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A066-46CB-D64F-9A95-122DCE186ED1}"/>
              </a:ext>
            </a:extLst>
          </p:cNvPr>
          <p:cNvSpPr>
            <a:spLocks noGrp="1"/>
          </p:cNvSpPr>
          <p:nvPr>
            <p:ph type="title"/>
          </p:nvPr>
        </p:nvSpPr>
        <p:spPr/>
        <p:txBody>
          <a:bodyPr/>
          <a:lstStyle/>
          <a:p>
            <a:r>
              <a:rPr lang="en-US"/>
              <a:t>Poor Listening Skills Exercise</a:t>
            </a:r>
            <a:endParaRPr lang="en-IE"/>
          </a:p>
        </p:txBody>
      </p:sp>
      <p:pic>
        <p:nvPicPr>
          <p:cNvPr id="4" name="Poor Listening">
            <a:hlinkClick r:id="" action="ppaction://media"/>
            <a:extLst>
              <a:ext uri="{FF2B5EF4-FFF2-40B4-BE49-F238E27FC236}">
                <a16:creationId xmlns:a16="http://schemas.microsoft.com/office/drawing/2014/main" id="{CA0C1F62-13D5-BB3B-A681-EA3880802E9D}"/>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2233613" y="1825625"/>
            <a:ext cx="7724775" cy="4351338"/>
          </a:xfrm>
        </p:spPr>
      </p:pic>
    </p:spTree>
    <p:custDataLst>
      <p:tags r:id="rId1"/>
    </p:custDataLst>
    <p:extLst>
      <p:ext uri="{BB962C8B-B14F-4D97-AF65-F5344CB8AC3E}">
        <p14:creationId xmlns:p14="http://schemas.microsoft.com/office/powerpoint/2010/main" val="31547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5DF15-49FC-B67A-635E-40667B8AD81C}"/>
              </a:ext>
            </a:extLst>
          </p:cNvPr>
          <p:cNvSpPr>
            <a:spLocks noGrp="1"/>
          </p:cNvSpPr>
          <p:nvPr>
            <p:ph type="title"/>
          </p:nvPr>
        </p:nvSpPr>
        <p:spPr/>
        <p:txBody>
          <a:bodyPr/>
          <a:lstStyle/>
          <a:p>
            <a:r>
              <a:rPr lang="en-US"/>
              <a:t>Verbal Deescalating situations?</a:t>
            </a:r>
            <a:endParaRPr lang="en-IE"/>
          </a:p>
        </p:txBody>
      </p:sp>
      <p:sp>
        <p:nvSpPr>
          <p:cNvPr id="3" name="Content Placeholder 2">
            <a:extLst>
              <a:ext uri="{FF2B5EF4-FFF2-40B4-BE49-F238E27FC236}">
                <a16:creationId xmlns:a16="http://schemas.microsoft.com/office/drawing/2014/main" id="{0E48874F-B20F-8EAC-5EA2-205291E20F1B}"/>
              </a:ext>
            </a:extLst>
          </p:cNvPr>
          <p:cNvSpPr>
            <a:spLocks noGrp="1"/>
          </p:cNvSpPr>
          <p:nvPr>
            <p:ph idx="1"/>
          </p:nvPr>
        </p:nvSpPr>
        <p:spPr/>
        <p:txBody>
          <a:bodyPr>
            <a:normAutofit/>
          </a:bodyPr>
          <a:lstStyle/>
          <a:p>
            <a:pPr marL="0" indent="0">
              <a:buNone/>
            </a:pPr>
            <a:r>
              <a:rPr lang="en-US" b="1"/>
              <a:t>Here are some steps you can take:</a:t>
            </a:r>
          </a:p>
          <a:p>
            <a:r>
              <a:rPr lang="en-US"/>
              <a:t>Stay Calm:</a:t>
            </a:r>
          </a:p>
          <a:p>
            <a:r>
              <a:rPr lang="en-US"/>
              <a:t>Active Listening: </a:t>
            </a:r>
          </a:p>
          <a:p>
            <a:r>
              <a:rPr lang="en-US"/>
              <a:t>Empathize: </a:t>
            </a:r>
          </a:p>
          <a:p>
            <a:r>
              <a:rPr lang="en-US"/>
              <a:t>Avoid Argument:</a:t>
            </a:r>
          </a:p>
          <a:p>
            <a:r>
              <a:rPr lang="en-US"/>
              <a:t>Offer Solutions: </a:t>
            </a:r>
          </a:p>
          <a:p>
            <a:r>
              <a:rPr lang="en-US"/>
              <a:t>Use a Soft Tone: </a:t>
            </a:r>
          </a:p>
          <a:p>
            <a:r>
              <a:rPr lang="en-US"/>
              <a:t>Take a Break:</a:t>
            </a:r>
            <a:endParaRPr lang="en-IE"/>
          </a:p>
        </p:txBody>
      </p:sp>
      <p:pic>
        <p:nvPicPr>
          <p:cNvPr id="4" name="Picture 3">
            <a:extLst>
              <a:ext uri="{FF2B5EF4-FFF2-40B4-BE49-F238E27FC236}">
                <a16:creationId xmlns:a16="http://schemas.microsoft.com/office/drawing/2014/main" id="{D1FC7E32-4E94-F1E0-5198-006A7C118745}"/>
              </a:ext>
            </a:extLst>
          </p:cNvPr>
          <p:cNvPicPr>
            <a:picLocks noChangeAspect="1"/>
          </p:cNvPicPr>
          <p:nvPr/>
        </p:nvPicPr>
        <p:blipFill>
          <a:blip r:embed="rId4"/>
          <a:stretch>
            <a:fillRect/>
          </a:stretch>
        </p:blipFill>
        <p:spPr>
          <a:xfrm>
            <a:off x="11137301" y="-57150"/>
            <a:ext cx="1054699" cy="1268078"/>
          </a:xfrm>
          <a:prstGeom prst="rect">
            <a:avLst/>
          </a:prstGeom>
        </p:spPr>
      </p:pic>
    </p:spTree>
    <p:custDataLst>
      <p:tags r:id="rId1"/>
    </p:custDataLst>
    <p:extLst>
      <p:ext uri="{BB962C8B-B14F-4D97-AF65-F5344CB8AC3E}">
        <p14:creationId xmlns:p14="http://schemas.microsoft.com/office/powerpoint/2010/main" val="7574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4269-3A40-46D5-8732-9144DF1B5A5E}"/>
              </a:ext>
            </a:extLst>
          </p:cNvPr>
          <p:cNvSpPr txBox="1">
            <a:spLocks noGrp="1"/>
          </p:cNvSpPr>
          <p:nvPr>
            <p:ph type="title"/>
          </p:nvPr>
        </p:nvSpPr>
        <p:spPr/>
        <p:txBody>
          <a:bodyPr/>
          <a:lstStyle/>
          <a:p>
            <a:pPr lvl="0"/>
            <a:r>
              <a:rPr lang="en-US"/>
              <a:t>Non-Verbal </a:t>
            </a:r>
            <a:r>
              <a:rPr lang="en-US" err="1"/>
              <a:t>Descalation</a:t>
            </a:r>
            <a:endParaRPr lang="en-IE"/>
          </a:p>
        </p:txBody>
      </p:sp>
      <p:sp>
        <p:nvSpPr>
          <p:cNvPr id="3" name="Content Placeholder 2">
            <a:extLst>
              <a:ext uri="{FF2B5EF4-FFF2-40B4-BE49-F238E27FC236}">
                <a16:creationId xmlns:a16="http://schemas.microsoft.com/office/drawing/2014/main" id="{A9CA8128-D032-42BD-8F00-DAA3CC3D9F5E}"/>
              </a:ext>
            </a:extLst>
          </p:cNvPr>
          <p:cNvSpPr txBox="1">
            <a:spLocks noGrp="1"/>
          </p:cNvSpPr>
          <p:nvPr>
            <p:ph idx="1"/>
          </p:nvPr>
        </p:nvSpPr>
        <p:spPr>
          <a:xfrm>
            <a:off x="94268" y="1825627"/>
            <a:ext cx="12009747" cy="4351336"/>
          </a:xfrm>
        </p:spPr>
        <p:txBody>
          <a:bodyPr>
            <a:normAutofit/>
          </a:bodyPr>
          <a:lstStyle/>
          <a:p>
            <a:pPr lvl="0"/>
            <a:r>
              <a:rPr lang="en-US" b="1"/>
              <a:t>Position</a:t>
            </a:r>
            <a:r>
              <a:rPr lang="en-US"/>
              <a:t>: Avoid blocking their exit or causing them to feel trapped or threatened</a:t>
            </a:r>
          </a:p>
          <a:p>
            <a:pPr lvl="0"/>
            <a:r>
              <a:rPr lang="en-US" b="1"/>
              <a:t>Attitude</a:t>
            </a:r>
            <a:r>
              <a:rPr lang="en-US"/>
              <a:t>. Positive and Supportive</a:t>
            </a:r>
          </a:p>
          <a:p>
            <a:pPr lvl="0"/>
            <a:r>
              <a:rPr lang="en-US" b="1"/>
              <a:t>Look &amp; Listen</a:t>
            </a:r>
            <a:r>
              <a:rPr lang="en-US"/>
              <a:t>: Appropriate eye contact and active/empathic listening</a:t>
            </a:r>
          </a:p>
          <a:p>
            <a:pPr lvl="0"/>
            <a:r>
              <a:rPr lang="en-US" b="1"/>
              <a:t>Make Space: </a:t>
            </a:r>
            <a:r>
              <a:rPr lang="en-US"/>
              <a:t>Maintain a safe distance</a:t>
            </a:r>
          </a:p>
          <a:p>
            <a:pPr lvl="0"/>
            <a:r>
              <a:rPr lang="en-US" b="1"/>
              <a:t>Stance: </a:t>
            </a:r>
            <a:r>
              <a:rPr lang="en-US"/>
              <a:t>Relaxed and non-threatening posture, Side-on, Hands above naval, Natural movements</a:t>
            </a:r>
          </a:p>
          <a:p>
            <a:pPr lvl="0"/>
            <a:endParaRPr lang="en-US"/>
          </a:p>
          <a:p>
            <a:r>
              <a:rPr lang="en-IE"/>
              <a:t>If the situation becomes threatening or violent, seek help immediately. </a:t>
            </a:r>
          </a:p>
          <a:p>
            <a:pPr lvl="0"/>
            <a:endParaRPr lang="en-US"/>
          </a:p>
          <a:p>
            <a:pPr lvl="0"/>
            <a:endParaRPr lang="en-IE"/>
          </a:p>
        </p:txBody>
      </p:sp>
      <p:pic>
        <p:nvPicPr>
          <p:cNvPr id="4" name="Picture 3">
            <a:extLst>
              <a:ext uri="{FF2B5EF4-FFF2-40B4-BE49-F238E27FC236}">
                <a16:creationId xmlns:a16="http://schemas.microsoft.com/office/drawing/2014/main" id="{A9286D26-3142-4982-A987-081AC83EEE27}"/>
              </a:ext>
            </a:extLst>
          </p:cNvPr>
          <p:cNvPicPr>
            <a:picLocks noChangeAspect="1"/>
          </p:cNvPicPr>
          <p:nvPr/>
        </p:nvPicPr>
        <p:blipFill>
          <a:blip r:embed="rId4"/>
          <a:stretch>
            <a:fillRect/>
          </a:stretch>
        </p:blipFill>
        <p:spPr>
          <a:xfrm>
            <a:off x="11137301" y="0"/>
            <a:ext cx="1054699" cy="1268078"/>
          </a:xfrm>
          <a:prstGeom prst="rect">
            <a:avLst/>
          </a:prstGeom>
        </p:spPr>
      </p:pic>
    </p:spTree>
    <p:custDataLst>
      <p:tags r:id="rId1"/>
    </p:custDataLst>
    <p:extLst>
      <p:ext uri="{BB962C8B-B14F-4D97-AF65-F5344CB8AC3E}">
        <p14:creationId xmlns:p14="http://schemas.microsoft.com/office/powerpoint/2010/main" val="33705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9CDA-8F85-C7B7-15F0-40BB0B7AC9F8}"/>
              </a:ext>
            </a:extLst>
          </p:cNvPr>
          <p:cNvSpPr>
            <a:spLocks noGrp="1"/>
          </p:cNvSpPr>
          <p:nvPr>
            <p:ph type="title"/>
          </p:nvPr>
        </p:nvSpPr>
        <p:spPr/>
        <p:txBody>
          <a:bodyPr/>
          <a:lstStyle/>
          <a:p>
            <a:r>
              <a:rPr lang="en-US"/>
              <a:t>Recap</a:t>
            </a:r>
            <a:endParaRPr lang="en-IE"/>
          </a:p>
        </p:txBody>
      </p:sp>
      <p:sp>
        <p:nvSpPr>
          <p:cNvPr id="3" name="Content Placeholder 2">
            <a:extLst>
              <a:ext uri="{FF2B5EF4-FFF2-40B4-BE49-F238E27FC236}">
                <a16:creationId xmlns:a16="http://schemas.microsoft.com/office/drawing/2014/main" id="{ABB5FD51-354B-2767-03D6-70EE14D9320A}"/>
              </a:ext>
            </a:extLst>
          </p:cNvPr>
          <p:cNvSpPr>
            <a:spLocks noGrp="1"/>
          </p:cNvSpPr>
          <p:nvPr>
            <p:ph idx="1"/>
          </p:nvPr>
        </p:nvSpPr>
        <p:spPr/>
        <p:txBody>
          <a:bodyPr/>
          <a:lstStyle/>
          <a:p>
            <a:r>
              <a:rPr lang="en-US"/>
              <a:t>Explain what communication is</a:t>
            </a:r>
          </a:p>
          <a:p>
            <a:r>
              <a:rPr lang="en-US"/>
              <a:t>List the barriers to communication</a:t>
            </a:r>
          </a:p>
          <a:p>
            <a:r>
              <a:rPr lang="en-US"/>
              <a:t>Outline the do’s and don’t of verbal and non-verbal communication</a:t>
            </a:r>
          </a:p>
          <a:p>
            <a:r>
              <a:rPr lang="en-US"/>
              <a:t>Outline the do’s and don’t of active listening</a:t>
            </a:r>
          </a:p>
          <a:p>
            <a:r>
              <a:rPr lang="en-US"/>
              <a:t>Demonstrate good verbal communication skills</a:t>
            </a:r>
          </a:p>
          <a:p>
            <a:r>
              <a:rPr lang="en-US"/>
              <a:t>Demonstrate good non-verbal communication skills</a:t>
            </a:r>
            <a:endParaRPr lang="en-IE"/>
          </a:p>
          <a:p>
            <a:endParaRPr lang="en-IE"/>
          </a:p>
        </p:txBody>
      </p:sp>
    </p:spTree>
    <p:custDataLst>
      <p:tags r:id="rId1"/>
    </p:custDataLst>
    <p:extLst>
      <p:ext uri="{BB962C8B-B14F-4D97-AF65-F5344CB8AC3E}">
        <p14:creationId xmlns:p14="http://schemas.microsoft.com/office/powerpoint/2010/main" val="896213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030B-8CFF-4805-98FB-4F8F8456BE00}"/>
              </a:ext>
            </a:extLst>
          </p:cNvPr>
          <p:cNvSpPr txBox="1">
            <a:spLocks noGrp="1"/>
          </p:cNvSpPr>
          <p:nvPr>
            <p:ph type="title"/>
          </p:nvPr>
        </p:nvSpPr>
        <p:spPr/>
        <p:txBody>
          <a:bodyPr/>
          <a:lstStyle/>
          <a:p>
            <a:pPr lvl="0"/>
            <a:r>
              <a:rPr lang="en-US"/>
              <a:t>Anger</a:t>
            </a:r>
            <a:endParaRPr lang="en-IE"/>
          </a:p>
        </p:txBody>
      </p:sp>
      <p:sp>
        <p:nvSpPr>
          <p:cNvPr id="3" name="Content Placeholder 2">
            <a:extLst>
              <a:ext uri="{FF2B5EF4-FFF2-40B4-BE49-F238E27FC236}">
                <a16:creationId xmlns:a16="http://schemas.microsoft.com/office/drawing/2014/main" id="{7ADDDE60-7975-419B-B383-37FB78B88EA0}"/>
              </a:ext>
            </a:extLst>
          </p:cNvPr>
          <p:cNvSpPr txBox="1">
            <a:spLocks noGrp="1"/>
          </p:cNvSpPr>
          <p:nvPr>
            <p:ph idx="1"/>
          </p:nvPr>
        </p:nvSpPr>
        <p:spPr>
          <a:xfrm>
            <a:off x="337349" y="2055817"/>
            <a:ext cx="8303317" cy="4121146"/>
          </a:xfrm>
        </p:spPr>
        <p:txBody>
          <a:bodyPr>
            <a:normAutofit/>
          </a:bodyPr>
          <a:lstStyle/>
          <a:p>
            <a:pPr marL="0" indent="0">
              <a:buNone/>
            </a:pPr>
            <a:r>
              <a:rPr lang="en-US" sz="2400" b="1">
                <a:solidFill>
                  <a:srgbClr val="000000"/>
                </a:solidFill>
                <a:latin typeface="Calibri" panose="020F0502020204030204" pitchFamily="34" charset="0"/>
              </a:rPr>
              <a:t>What anger is</a:t>
            </a:r>
          </a:p>
          <a:p>
            <a:pPr marL="0" indent="0">
              <a:buNone/>
            </a:pPr>
            <a:r>
              <a:rPr lang="en-US" sz="2400">
                <a:solidFill>
                  <a:srgbClr val="000000"/>
                </a:solidFill>
                <a:latin typeface="Calibri" panose="020F0502020204030204" pitchFamily="34" charset="0"/>
              </a:rPr>
              <a:t>Anger is an emotional state that sometimes leads to aggression.</a:t>
            </a:r>
          </a:p>
          <a:p>
            <a:pPr marL="0" indent="0">
              <a:buNone/>
            </a:pPr>
            <a:endParaRPr lang="en-US" sz="2400" b="1">
              <a:solidFill>
                <a:srgbClr val="000000"/>
              </a:solidFill>
              <a:latin typeface="Calibri" panose="020F0502020204030204" pitchFamily="34" charset="0"/>
            </a:endParaRPr>
          </a:p>
          <a:p>
            <a:pPr marL="0" indent="0">
              <a:buNone/>
            </a:pPr>
            <a:r>
              <a:rPr lang="en-US" sz="2400" b="1">
                <a:solidFill>
                  <a:srgbClr val="000000"/>
                </a:solidFill>
                <a:latin typeface="Calibri" panose="020F0502020204030204" pitchFamily="34" charset="0"/>
              </a:rPr>
              <a:t>Symptoms</a:t>
            </a:r>
          </a:p>
          <a:p>
            <a:pPr marL="0" indent="0">
              <a:buNone/>
            </a:pPr>
            <a:r>
              <a:rPr lang="en-US" sz="2400">
                <a:latin typeface="Calibri" panose="020F0502020204030204" pitchFamily="34" charset="0"/>
              </a:rPr>
              <a:t>H</a:t>
            </a:r>
            <a:r>
              <a:rPr lang="en-US" sz="2400">
                <a:solidFill>
                  <a:srgbClr val="000000"/>
                </a:solidFill>
                <a:latin typeface="Calibri" panose="020F0502020204030204" pitchFamily="34" charset="0"/>
              </a:rPr>
              <a:t>eart thumping, tense muscles, fast breathing, raised blood pressure.</a:t>
            </a:r>
          </a:p>
          <a:p>
            <a:pPr marL="0" indent="0">
              <a:buNone/>
            </a:pPr>
            <a:endParaRPr lang="en-US" sz="2400" b="1">
              <a:solidFill>
                <a:srgbClr val="000000"/>
              </a:solidFill>
              <a:latin typeface="Calibri" panose="020F0502020204030204" pitchFamily="34" charset="0"/>
            </a:endParaRPr>
          </a:p>
          <a:p>
            <a:pPr marL="0" indent="0">
              <a:buNone/>
            </a:pPr>
            <a:r>
              <a:rPr lang="en-US" sz="2400" b="1">
                <a:solidFill>
                  <a:srgbClr val="000000"/>
                </a:solidFill>
                <a:latin typeface="Calibri" panose="020F0502020204030204" pitchFamily="34" charset="0"/>
              </a:rPr>
              <a:t>Signs </a:t>
            </a:r>
          </a:p>
          <a:p>
            <a:pPr marL="0" indent="0">
              <a:buNone/>
            </a:pPr>
            <a:r>
              <a:rPr lang="en-US" sz="2400">
                <a:latin typeface="Calibri" panose="020F0502020204030204" pitchFamily="34" charset="0"/>
              </a:rPr>
              <a:t>F</a:t>
            </a:r>
            <a:r>
              <a:rPr lang="en-US" sz="2400">
                <a:solidFill>
                  <a:srgbClr val="000000"/>
                </a:solidFill>
                <a:latin typeface="Calibri" panose="020F0502020204030204" pitchFamily="34" charset="0"/>
              </a:rPr>
              <a:t>ast and loud speech, drumming fingers on a table, rocking etc.</a:t>
            </a:r>
            <a:endParaRPr lang="en-US" sz="2400">
              <a:solidFill>
                <a:prstClr val="black"/>
              </a:solidFill>
              <a:latin typeface="Microsoft Sans Serif" panose="020B0604020202020204" pitchFamily="34" charset="0"/>
            </a:endParaRPr>
          </a:p>
        </p:txBody>
      </p:sp>
      <p:pic>
        <p:nvPicPr>
          <p:cNvPr id="4" name="Picture 3">
            <a:extLst>
              <a:ext uri="{FF2B5EF4-FFF2-40B4-BE49-F238E27FC236}">
                <a16:creationId xmlns:a16="http://schemas.microsoft.com/office/drawing/2014/main" id="{1009365C-9575-40D1-BE61-55C412008606}"/>
              </a:ext>
            </a:extLst>
          </p:cNvPr>
          <p:cNvPicPr>
            <a:picLocks noChangeAspect="1"/>
          </p:cNvPicPr>
          <p:nvPr/>
        </p:nvPicPr>
        <p:blipFill>
          <a:blip r:embed="rId3"/>
          <a:stretch>
            <a:fillRect/>
          </a:stretch>
        </p:blipFill>
        <p:spPr>
          <a:xfrm>
            <a:off x="11137300" y="0"/>
            <a:ext cx="1054696" cy="1268080"/>
          </a:xfrm>
          <a:prstGeom prst="rect">
            <a:avLst/>
          </a:prstGeom>
          <a:noFill/>
          <a:ln cap="flat">
            <a:noFill/>
          </a:ln>
        </p:spPr>
      </p:pic>
      <p:pic>
        <p:nvPicPr>
          <p:cNvPr id="6" name="Picture 5" descr="Diagram&#10;&#10;Description automatically generated">
            <a:extLst>
              <a:ext uri="{FF2B5EF4-FFF2-40B4-BE49-F238E27FC236}">
                <a16:creationId xmlns:a16="http://schemas.microsoft.com/office/drawing/2014/main" id="{604EBE01-481A-4710-9ADF-ABDCCB94A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666" y="2055817"/>
            <a:ext cx="3455790" cy="454263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9D22-AEB3-473E-8165-080B9BCDE7CB}"/>
              </a:ext>
            </a:extLst>
          </p:cNvPr>
          <p:cNvSpPr>
            <a:spLocks noGrp="1"/>
          </p:cNvSpPr>
          <p:nvPr>
            <p:ph type="ctrTitle"/>
          </p:nvPr>
        </p:nvSpPr>
        <p:spPr/>
        <p:txBody>
          <a:bodyPr/>
          <a:lstStyle/>
          <a:p>
            <a:r>
              <a:rPr lang="en-US"/>
              <a:t>PMAV Skills</a:t>
            </a:r>
            <a:endParaRPr lang="en-IE"/>
          </a:p>
        </p:txBody>
      </p:sp>
      <p:sp>
        <p:nvSpPr>
          <p:cNvPr id="3" name="Subtitle 2">
            <a:extLst>
              <a:ext uri="{FF2B5EF4-FFF2-40B4-BE49-F238E27FC236}">
                <a16:creationId xmlns:a16="http://schemas.microsoft.com/office/drawing/2014/main" id="{EC7D051F-3291-44E1-9D33-78BDB2F914C6}"/>
              </a:ext>
            </a:extLst>
          </p:cNvPr>
          <p:cNvSpPr>
            <a:spLocks noGrp="1"/>
          </p:cNvSpPr>
          <p:nvPr>
            <p:ph type="subTitle" idx="1"/>
          </p:nvPr>
        </p:nvSpPr>
        <p:spPr/>
        <p:txBody>
          <a:bodyPr/>
          <a:lstStyle/>
          <a:p>
            <a:endParaRPr lang="en-IE"/>
          </a:p>
        </p:txBody>
      </p:sp>
    </p:spTree>
    <p:custDataLst>
      <p:tags r:id="rId1"/>
    </p:custDataLst>
    <p:extLst>
      <p:ext uri="{BB962C8B-B14F-4D97-AF65-F5344CB8AC3E}">
        <p14:creationId xmlns:p14="http://schemas.microsoft.com/office/powerpoint/2010/main" val="1929347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5E69-FEDF-494D-9AE1-D8CE11DF10A4}"/>
              </a:ext>
            </a:extLst>
          </p:cNvPr>
          <p:cNvSpPr>
            <a:spLocks noGrp="1"/>
          </p:cNvSpPr>
          <p:nvPr>
            <p:ph type="title"/>
          </p:nvPr>
        </p:nvSpPr>
        <p:spPr/>
        <p:txBody>
          <a:bodyPr/>
          <a:lstStyle/>
          <a:p>
            <a:r>
              <a:rPr lang="en-US"/>
              <a:t>Basic Housekeeping Rules</a:t>
            </a:r>
            <a:endParaRPr lang="en-IE"/>
          </a:p>
        </p:txBody>
      </p:sp>
      <p:sp>
        <p:nvSpPr>
          <p:cNvPr id="3" name="Content Placeholder 2">
            <a:extLst>
              <a:ext uri="{FF2B5EF4-FFF2-40B4-BE49-F238E27FC236}">
                <a16:creationId xmlns:a16="http://schemas.microsoft.com/office/drawing/2014/main" id="{1289D2C8-EF2A-46E9-93FA-3815124477DF}"/>
              </a:ext>
            </a:extLst>
          </p:cNvPr>
          <p:cNvSpPr>
            <a:spLocks noGrp="1"/>
          </p:cNvSpPr>
          <p:nvPr>
            <p:ph idx="1"/>
          </p:nvPr>
        </p:nvSpPr>
        <p:spPr>
          <a:xfrm>
            <a:off x="292231" y="1545136"/>
            <a:ext cx="11679810" cy="3263504"/>
          </a:xfrm>
        </p:spPr>
        <p:txBody>
          <a:bodyPr>
            <a:normAutofit/>
          </a:bodyPr>
          <a:lstStyle/>
          <a:p>
            <a:r>
              <a:rPr lang="en-US" b="1"/>
              <a:t>Phones: </a:t>
            </a:r>
            <a:r>
              <a:rPr lang="en-US"/>
              <a:t>Please keeping on silent and leaving meeting if necessary</a:t>
            </a:r>
          </a:p>
          <a:p>
            <a:r>
              <a:rPr lang="en-US" b="1"/>
              <a:t>Health &amp; Safety: </a:t>
            </a:r>
            <a:r>
              <a:rPr lang="en-US"/>
              <a:t>Leave immediately using fire exits and go to assembly point</a:t>
            </a:r>
          </a:p>
          <a:p>
            <a:r>
              <a:rPr lang="en-US" b="1"/>
              <a:t>Schedule and breaks: </a:t>
            </a:r>
            <a:r>
              <a:rPr lang="en-US"/>
              <a:t>Course times are 9.30 to 3.30. Breaks at 11am and 1pm</a:t>
            </a:r>
          </a:p>
          <a:p>
            <a:r>
              <a:rPr lang="en-US" b="1"/>
              <a:t>Participation: </a:t>
            </a:r>
            <a:r>
              <a:rPr lang="en-US"/>
              <a:t>Participation is expected, and questions used to check progress</a:t>
            </a:r>
          </a:p>
          <a:p>
            <a:r>
              <a:rPr lang="en-US" b="1"/>
              <a:t>Assessment: </a:t>
            </a:r>
            <a:r>
              <a:rPr lang="en-US"/>
              <a:t>Presentations, Test, Skills assessment</a:t>
            </a:r>
          </a:p>
          <a:p>
            <a:r>
              <a:rPr lang="en-IE" b="1"/>
              <a:t>Resources: </a:t>
            </a:r>
            <a:r>
              <a:rPr lang="en-IE"/>
              <a:t>Resource folder containing videos and guides</a:t>
            </a:r>
          </a:p>
        </p:txBody>
      </p:sp>
      <p:pic>
        <p:nvPicPr>
          <p:cNvPr id="4" name="Picture 4" descr="qualtec logo.jpg">
            <a:extLst>
              <a:ext uri="{FF2B5EF4-FFF2-40B4-BE49-F238E27FC236}">
                <a16:creationId xmlns:a16="http://schemas.microsoft.com/office/drawing/2014/main" id="{5AA7E747-92B2-475F-B1CB-843DD3B726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5044" y="0"/>
            <a:ext cx="792956" cy="95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6832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E7ED-B3FF-4FD5-9875-FE1FB78F42E6}"/>
              </a:ext>
            </a:extLst>
          </p:cNvPr>
          <p:cNvSpPr>
            <a:spLocks noGrp="1"/>
          </p:cNvSpPr>
          <p:nvPr>
            <p:ph type="title"/>
          </p:nvPr>
        </p:nvSpPr>
        <p:spPr>
          <a:xfrm>
            <a:off x="195310" y="365125"/>
            <a:ext cx="11158490" cy="1325563"/>
          </a:xfrm>
        </p:spPr>
        <p:txBody>
          <a:bodyPr>
            <a:normAutofit fontScale="90000"/>
          </a:bodyPr>
          <a:lstStyle/>
          <a:p>
            <a:r>
              <a:rPr lang="en-US"/>
              <a:t>On completion of this module learners will be able to:</a:t>
            </a:r>
            <a:br>
              <a:rPr lang="en-US"/>
            </a:br>
            <a:endParaRPr lang="en-IE"/>
          </a:p>
        </p:txBody>
      </p:sp>
      <p:sp>
        <p:nvSpPr>
          <p:cNvPr id="3" name="Content Placeholder 2">
            <a:extLst>
              <a:ext uri="{FF2B5EF4-FFF2-40B4-BE49-F238E27FC236}">
                <a16:creationId xmlns:a16="http://schemas.microsoft.com/office/drawing/2014/main" id="{6DB82CA3-2B27-41FE-9BA3-230D3CA4B5C3}"/>
              </a:ext>
            </a:extLst>
          </p:cNvPr>
          <p:cNvSpPr>
            <a:spLocks noGrp="1"/>
          </p:cNvSpPr>
          <p:nvPr>
            <p:ph idx="1"/>
          </p:nvPr>
        </p:nvSpPr>
        <p:spPr>
          <a:xfrm>
            <a:off x="838200" y="1367161"/>
            <a:ext cx="10515600" cy="4809802"/>
          </a:xfrm>
        </p:spPr>
        <p:txBody>
          <a:bodyPr/>
          <a:lstStyle/>
          <a:p>
            <a:pPr marL="0" indent="0">
              <a:buNone/>
            </a:pPr>
            <a:r>
              <a:rPr lang="en-IE"/>
              <a:t>List the Safety Principles </a:t>
            </a:r>
          </a:p>
          <a:p>
            <a:pPr marL="0" indent="0">
              <a:buNone/>
            </a:pPr>
            <a:r>
              <a:rPr lang="en-IE"/>
              <a:t>Explain the 3 P’s</a:t>
            </a:r>
          </a:p>
          <a:p>
            <a:pPr marL="0" indent="0">
              <a:buNone/>
            </a:pPr>
            <a:r>
              <a:rPr lang="en-IE"/>
              <a:t>Explain ARC</a:t>
            </a:r>
          </a:p>
          <a:p>
            <a:pPr marL="0" indent="0">
              <a:buNone/>
            </a:pPr>
            <a:r>
              <a:rPr lang="en-IE"/>
              <a:t>List the vulnerable areas</a:t>
            </a:r>
          </a:p>
          <a:p>
            <a:pPr marL="0" indent="0">
              <a:buNone/>
            </a:pPr>
            <a:r>
              <a:rPr lang="en-IE"/>
              <a:t>Defend against kicks, slaps or punches</a:t>
            </a:r>
          </a:p>
          <a:p>
            <a:pPr marL="0" indent="0">
              <a:buNone/>
            </a:pPr>
            <a:r>
              <a:rPr lang="en-IE"/>
              <a:t>Breakaway from holds to clothing, wrists, hair or body</a:t>
            </a:r>
          </a:p>
          <a:p>
            <a:pPr marL="0" indent="0">
              <a:buNone/>
            </a:pPr>
            <a:r>
              <a:rPr lang="en-IE"/>
              <a:t>Restraint a service user safely</a:t>
            </a:r>
          </a:p>
        </p:txBody>
      </p:sp>
      <p:pic>
        <p:nvPicPr>
          <p:cNvPr id="4" name="Picture 3">
            <a:extLst>
              <a:ext uri="{FF2B5EF4-FFF2-40B4-BE49-F238E27FC236}">
                <a16:creationId xmlns:a16="http://schemas.microsoft.com/office/drawing/2014/main" id="{6CE1BE08-F8FC-4AB5-B226-F300D0406F02}"/>
              </a:ext>
            </a:extLst>
          </p:cNvPr>
          <p:cNvPicPr>
            <a:picLocks noChangeAspect="1"/>
          </p:cNvPicPr>
          <p:nvPr/>
        </p:nvPicPr>
        <p:blipFill>
          <a:blip r:embed="rId3"/>
          <a:stretch>
            <a:fillRect/>
          </a:stretch>
        </p:blipFill>
        <p:spPr>
          <a:xfrm>
            <a:off x="11301995" y="0"/>
            <a:ext cx="890005" cy="1118586"/>
          </a:xfrm>
          <a:prstGeom prst="rect">
            <a:avLst/>
          </a:prstGeom>
        </p:spPr>
      </p:pic>
    </p:spTree>
    <p:custDataLst>
      <p:tags r:id="rId1"/>
    </p:custDataLst>
    <p:extLst>
      <p:ext uri="{BB962C8B-B14F-4D97-AF65-F5344CB8AC3E}">
        <p14:creationId xmlns:p14="http://schemas.microsoft.com/office/powerpoint/2010/main" val="3841467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BCCB-6CC5-00F5-FC32-294347E0963F}"/>
              </a:ext>
            </a:extLst>
          </p:cNvPr>
          <p:cNvSpPr>
            <a:spLocks noGrp="1"/>
          </p:cNvSpPr>
          <p:nvPr>
            <p:ph type="title"/>
          </p:nvPr>
        </p:nvSpPr>
        <p:spPr/>
        <p:txBody>
          <a:bodyPr/>
          <a:lstStyle/>
          <a:p>
            <a:r>
              <a:rPr lang="en-IE"/>
              <a:t>Safety Checks</a:t>
            </a:r>
          </a:p>
        </p:txBody>
      </p:sp>
      <p:sp>
        <p:nvSpPr>
          <p:cNvPr id="3" name="Content Placeholder 2">
            <a:extLst>
              <a:ext uri="{FF2B5EF4-FFF2-40B4-BE49-F238E27FC236}">
                <a16:creationId xmlns:a16="http://schemas.microsoft.com/office/drawing/2014/main" id="{AA8ED6DA-4A2E-72B9-8EEE-B78540F65221}"/>
              </a:ext>
            </a:extLst>
          </p:cNvPr>
          <p:cNvSpPr>
            <a:spLocks noGrp="1"/>
          </p:cNvSpPr>
          <p:nvPr>
            <p:ph idx="1"/>
          </p:nvPr>
        </p:nvSpPr>
        <p:spPr/>
        <p:txBody>
          <a:bodyPr/>
          <a:lstStyle/>
          <a:p>
            <a:r>
              <a:rPr lang="en-IE"/>
              <a:t>Let the instructor know of any limitations</a:t>
            </a:r>
          </a:p>
          <a:p>
            <a:r>
              <a:rPr lang="en-IE"/>
              <a:t>Remove jewellery, bracelets &amp; watches</a:t>
            </a:r>
          </a:p>
          <a:p>
            <a:r>
              <a:rPr lang="en-IE"/>
              <a:t>No force to be used</a:t>
            </a:r>
          </a:p>
          <a:p>
            <a:r>
              <a:rPr lang="en-IE"/>
              <a:t>Respect each other</a:t>
            </a:r>
          </a:p>
        </p:txBody>
      </p:sp>
    </p:spTree>
    <p:custDataLst>
      <p:tags r:id="rId1"/>
    </p:custDataLst>
    <p:extLst>
      <p:ext uri="{BB962C8B-B14F-4D97-AF65-F5344CB8AC3E}">
        <p14:creationId xmlns:p14="http://schemas.microsoft.com/office/powerpoint/2010/main" val="351586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70BB-4728-4384-AFB1-BC6CBAC1F5AC}"/>
              </a:ext>
            </a:extLst>
          </p:cNvPr>
          <p:cNvSpPr>
            <a:spLocks noGrp="1"/>
          </p:cNvSpPr>
          <p:nvPr>
            <p:ph type="title"/>
          </p:nvPr>
        </p:nvSpPr>
        <p:spPr/>
        <p:txBody>
          <a:bodyPr/>
          <a:lstStyle/>
          <a:p>
            <a:r>
              <a:rPr lang="en-US"/>
              <a:t>Safety Principles</a:t>
            </a:r>
            <a:endParaRPr lang="en-IE"/>
          </a:p>
        </p:txBody>
      </p:sp>
      <p:sp>
        <p:nvSpPr>
          <p:cNvPr id="3" name="Content Placeholder 2">
            <a:extLst>
              <a:ext uri="{FF2B5EF4-FFF2-40B4-BE49-F238E27FC236}">
                <a16:creationId xmlns:a16="http://schemas.microsoft.com/office/drawing/2014/main" id="{64BF07F0-987B-4E6A-AC73-72808DE57624}"/>
              </a:ext>
            </a:extLst>
          </p:cNvPr>
          <p:cNvSpPr>
            <a:spLocks noGrp="1"/>
          </p:cNvSpPr>
          <p:nvPr>
            <p:ph sz="half" idx="1"/>
          </p:nvPr>
        </p:nvSpPr>
        <p:spPr>
          <a:xfrm>
            <a:off x="207388" y="1825625"/>
            <a:ext cx="11528891" cy="4351338"/>
          </a:xfrm>
        </p:spPr>
        <p:txBody>
          <a:bodyPr>
            <a:normAutofit/>
          </a:bodyPr>
          <a:lstStyle/>
          <a:p>
            <a:pPr marL="0" indent="0">
              <a:buNone/>
            </a:pPr>
            <a:r>
              <a:rPr lang="en-US" b="1"/>
              <a:t>Risk Assess: </a:t>
            </a:r>
            <a:r>
              <a:rPr lang="en-US"/>
              <a:t>Person.</a:t>
            </a:r>
            <a:r>
              <a:rPr lang="en-US" b="1"/>
              <a:t> </a:t>
            </a:r>
            <a:r>
              <a:rPr lang="en-US"/>
              <a:t>Assess immediate risk to you and others</a:t>
            </a:r>
          </a:p>
          <a:p>
            <a:pPr marL="0" indent="0">
              <a:buNone/>
            </a:pPr>
            <a:r>
              <a:rPr lang="en-US" b="1"/>
              <a:t>Respond: </a:t>
            </a:r>
            <a:r>
              <a:rPr lang="en-US"/>
              <a:t>Retreat and Raise alarm. Always consider your own safety first</a:t>
            </a:r>
          </a:p>
          <a:p>
            <a:pPr marL="0" indent="0">
              <a:buNone/>
            </a:pPr>
            <a:r>
              <a:rPr lang="en-US" b="1"/>
              <a:t>3 P’s</a:t>
            </a:r>
          </a:p>
          <a:p>
            <a:r>
              <a:rPr lang="en-US"/>
              <a:t>Position: Exits, obstacles &amp; others</a:t>
            </a:r>
          </a:p>
          <a:p>
            <a:r>
              <a:rPr lang="en-US"/>
              <a:t>Posture: Broad stable base, side on, Hands open, looking forward</a:t>
            </a:r>
          </a:p>
          <a:p>
            <a:r>
              <a:rPr lang="en-US"/>
              <a:t>Proximity: Outside personal space/Arc (accounts for 70% of injuries). </a:t>
            </a:r>
          </a:p>
        </p:txBody>
      </p:sp>
      <p:pic>
        <p:nvPicPr>
          <p:cNvPr id="4" name="Picture 3">
            <a:extLst>
              <a:ext uri="{FF2B5EF4-FFF2-40B4-BE49-F238E27FC236}">
                <a16:creationId xmlns:a16="http://schemas.microsoft.com/office/drawing/2014/main" id="{078E0C47-D286-45C1-B749-D3810E809ED2}"/>
              </a:ext>
            </a:extLst>
          </p:cNvPr>
          <p:cNvPicPr>
            <a:picLocks noChangeAspect="1"/>
          </p:cNvPicPr>
          <p:nvPr/>
        </p:nvPicPr>
        <p:blipFill>
          <a:blip r:embed="rId3"/>
          <a:stretch>
            <a:fillRect/>
          </a:stretch>
        </p:blipFill>
        <p:spPr>
          <a:xfrm>
            <a:off x="11112550" y="0"/>
            <a:ext cx="1115665" cy="1402202"/>
          </a:xfrm>
          <a:prstGeom prst="rect">
            <a:avLst/>
          </a:prstGeom>
        </p:spPr>
      </p:pic>
    </p:spTree>
    <p:custDataLst>
      <p:tags r:id="rId1"/>
    </p:custDataLst>
    <p:extLst>
      <p:ext uri="{BB962C8B-B14F-4D97-AF65-F5344CB8AC3E}">
        <p14:creationId xmlns:p14="http://schemas.microsoft.com/office/powerpoint/2010/main" val="1846236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3434-274A-4F88-A588-22BE4A62BD41}"/>
              </a:ext>
            </a:extLst>
          </p:cNvPr>
          <p:cNvSpPr txBox="1">
            <a:spLocks noGrp="1"/>
          </p:cNvSpPr>
          <p:nvPr>
            <p:ph type="title"/>
          </p:nvPr>
        </p:nvSpPr>
        <p:spPr/>
        <p:txBody>
          <a:bodyPr/>
          <a:lstStyle/>
          <a:p>
            <a:pPr lvl="0"/>
            <a:r>
              <a:rPr lang="en-US"/>
              <a:t>Vulnerable Areas</a:t>
            </a:r>
            <a:endParaRPr lang="en-IE"/>
          </a:p>
        </p:txBody>
      </p:sp>
      <p:sp>
        <p:nvSpPr>
          <p:cNvPr id="3" name="Content Placeholder 2">
            <a:extLst>
              <a:ext uri="{FF2B5EF4-FFF2-40B4-BE49-F238E27FC236}">
                <a16:creationId xmlns:a16="http://schemas.microsoft.com/office/drawing/2014/main" id="{7FA42379-5EFB-49C5-BE1F-7D1305D51417}"/>
              </a:ext>
            </a:extLst>
          </p:cNvPr>
          <p:cNvSpPr txBox="1">
            <a:spLocks noGrp="1"/>
          </p:cNvSpPr>
          <p:nvPr>
            <p:ph idx="1"/>
          </p:nvPr>
        </p:nvSpPr>
        <p:spPr/>
        <p:txBody>
          <a:bodyPr/>
          <a:lstStyle/>
          <a:p>
            <a:pPr marL="0" lvl="0" indent="0">
              <a:buNone/>
            </a:pPr>
            <a:r>
              <a:rPr lang="en-US"/>
              <a:t>Vulnerable areas include:</a:t>
            </a:r>
          </a:p>
          <a:p>
            <a:r>
              <a:rPr lang="en-US"/>
              <a:t>A: Neck &amp; Head (High risk area)</a:t>
            </a:r>
          </a:p>
          <a:p>
            <a:pPr lvl="0"/>
            <a:r>
              <a:rPr lang="en-US"/>
              <a:t>B: Torso  (Medium Risk Area)</a:t>
            </a:r>
          </a:p>
          <a:p>
            <a:pPr lvl="0"/>
            <a:r>
              <a:rPr lang="en-US"/>
              <a:t>C: Groin (High Risk Area)</a:t>
            </a:r>
          </a:p>
          <a:p>
            <a:pPr lvl="0"/>
            <a:r>
              <a:rPr lang="en-US"/>
              <a:t>D: Legs (Low Risk Area)</a:t>
            </a:r>
          </a:p>
          <a:p>
            <a:pPr lvl="0"/>
            <a:endParaRPr lang="en-US"/>
          </a:p>
        </p:txBody>
      </p:sp>
      <p:pic>
        <p:nvPicPr>
          <p:cNvPr id="4" name="Picture 3">
            <a:extLst>
              <a:ext uri="{FF2B5EF4-FFF2-40B4-BE49-F238E27FC236}">
                <a16:creationId xmlns:a16="http://schemas.microsoft.com/office/drawing/2014/main" id="{35D1C957-44F5-4959-8420-0CADF4F05728}"/>
              </a:ext>
            </a:extLst>
          </p:cNvPr>
          <p:cNvPicPr>
            <a:picLocks noChangeAspect="1"/>
          </p:cNvPicPr>
          <p:nvPr/>
        </p:nvPicPr>
        <p:blipFill>
          <a:blip r:embed="rId3"/>
          <a:stretch>
            <a:fillRect/>
          </a:stretch>
        </p:blipFill>
        <p:spPr>
          <a:xfrm>
            <a:off x="11112550" y="0"/>
            <a:ext cx="1115665" cy="140220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E3F5E-50E4-42F7-BAD6-3B82069CB0BA}"/>
              </a:ext>
            </a:extLst>
          </p:cNvPr>
          <p:cNvSpPr>
            <a:spLocks noGrp="1"/>
          </p:cNvSpPr>
          <p:nvPr>
            <p:ph type="title"/>
          </p:nvPr>
        </p:nvSpPr>
        <p:spPr/>
        <p:txBody>
          <a:bodyPr/>
          <a:lstStyle/>
          <a:p>
            <a:r>
              <a:rPr lang="en-US" err="1"/>
              <a:t>Defence</a:t>
            </a:r>
            <a:r>
              <a:rPr lang="en-US"/>
              <a:t> against Kicks, Slaps &amp; Punches</a:t>
            </a:r>
            <a:endParaRPr lang="en-IE"/>
          </a:p>
        </p:txBody>
      </p:sp>
      <p:sp>
        <p:nvSpPr>
          <p:cNvPr id="3" name="Content Placeholder 2">
            <a:extLst>
              <a:ext uri="{FF2B5EF4-FFF2-40B4-BE49-F238E27FC236}">
                <a16:creationId xmlns:a16="http://schemas.microsoft.com/office/drawing/2014/main" id="{356D6968-14ED-4547-96E6-A94CDF01EBA4}"/>
              </a:ext>
            </a:extLst>
          </p:cNvPr>
          <p:cNvSpPr>
            <a:spLocks noGrp="1"/>
          </p:cNvSpPr>
          <p:nvPr>
            <p:ph idx="1"/>
          </p:nvPr>
        </p:nvSpPr>
        <p:spPr>
          <a:xfrm>
            <a:off x="433633" y="1825627"/>
            <a:ext cx="11660958" cy="4351336"/>
          </a:xfrm>
        </p:spPr>
        <p:txBody>
          <a:bodyPr>
            <a:normAutofit lnSpcReduction="10000"/>
          </a:bodyPr>
          <a:lstStyle/>
          <a:p>
            <a:pPr marL="0" indent="0">
              <a:buNone/>
            </a:pPr>
            <a:r>
              <a:rPr lang="en-US" b="1"/>
              <a:t>Risk Assess: </a:t>
            </a:r>
            <a:r>
              <a:rPr lang="en-US"/>
              <a:t>Assess immediate risk to you and others</a:t>
            </a:r>
          </a:p>
          <a:p>
            <a:pPr marL="0" indent="0">
              <a:buNone/>
            </a:pPr>
            <a:r>
              <a:rPr lang="en-US" b="1"/>
              <a:t>Respond: </a:t>
            </a:r>
            <a:r>
              <a:rPr lang="en-US"/>
              <a:t>Retreat. Seek assistance. Always consider your own safety first</a:t>
            </a:r>
          </a:p>
          <a:p>
            <a:pPr marL="0" indent="0">
              <a:buNone/>
            </a:pPr>
            <a:r>
              <a:rPr lang="en-US" b="1"/>
              <a:t>3’Ps:</a:t>
            </a:r>
          </a:p>
          <a:p>
            <a:pPr marL="0" indent="0">
              <a:buNone/>
            </a:pPr>
            <a:r>
              <a:rPr lang="en-US"/>
              <a:t>Position: Exits, obstacles &amp; others</a:t>
            </a:r>
          </a:p>
          <a:p>
            <a:pPr marL="0" indent="0">
              <a:buNone/>
            </a:pPr>
            <a:r>
              <a:rPr lang="en-US"/>
              <a:t>Posture: Broad stable base, side on, Hands in defensive position, looking forward</a:t>
            </a:r>
          </a:p>
          <a:p>
            <a:pPr marL="0" indent="0">
              <a:buNone/>
            </a:pPr>
            <a:r>
              <a:rPr lang="en-US"/>
              <a:t>Proximity: Outside personal space/ARC</a:t>
            </a:r>
          </a:p>
          <a:p>
            <a:pPr marL="0" indent="0">
              <a:buNone/>
            </a:pPr>
            <a:endParaRPr lang="en-US"/>
          </a:p>
          <a:p>
            <a:pPr marL="0" indent="0">
              <a:buNone/>
            </a:pPr>
            <a:r>
              <a:rPr lang="en-US" b="1"/>
              <a:t>Defend</a:t>
            </a:r>
            <a:r>
              <a:rPr lang="en-US"/>
              <a:t>. Move and back into </a:t>
            </a:r>
            <a:r>
              <a:rPr lang="en-US" err="1"/>
              <a:t>defence</a:t>
            </a:r>
            <a:endParaRPr lang="en-IE"/>
          </a:p>
        </p:txBody>
      </p:sp>
      <p:pic>
        <p:nvPicPr>
          <p:cNvPr id="4" name="Picture 3">
            <a:extLst>
              <a:ext uri="{FF2B5EF4-FFF2-40B4-BE49-F238E27FC236}">
                <a16:creationId xmlns:a16="http://schemas.microsoft.com/office/drawing/2014/main" id="{C78868C6-F551-4474-A55D-8138A826CB0B}"/>
              </a:ext>
            </a:extLst>
          </p:cNvPr>
          <p:cNvPicPr>
            <a:picLocks noChangeAspect="1"/>
          </p:cNvPicPr>
          <p:nvPr/>
        </p:nvPicPr>
        <p:blipFill>
          <a:blip r:embed="rId3"/>
          <a:stretch>
            <a:fillRect/>
          </a:stretch>
        </p:blipFill>
        <p:spPr>
          <a:xfrm>
            <a:off x="11112550" y="0"/>
            <a:ext cx="1115665" cy="1402202"/>
          </a:xfrm>
          <a:prstGeom prst="rect">
            <a:avLst/>
          </a:prstGeom>
        </p:spPr>
      </p:pic>
    </p:spTree>
    <p:custDataLst>
      <p:tags r:id="rId1"/>
    </p:custDataLst>
    <p:extLst>
      <p:ext uri="{BB962C8B-B14F-4D97-AF65-F5344CB8AC3E}">
        <p14:creationId xmlns:p14="http://schemas.microsoft.com/office/powerpoint/2010/main" val="78616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674A-76B1-4FD4-A6A6-EF7FB9C0BDB7}"/>
              </a:ext>
            </a:extLst>
          </p:cNvPr>
          <p:cNvSpPr>
            <a:spLocks noGrp="1"/>
          </p:cNvSpPr>
          <p:nvPr>
            <p:ph type="title"/>
          </p:nvPr>
        </p:nvSpPr>
        <p:spPr/>
        <p:txBody>
          <a:bodyPr/>
          <a:lstStyle/>
          <a:p>
            <a:r>
              <a:rPr lang="en-US"/>
              <a:t>Breakaways</a:t>
            </a:r>
            <a:endParaRPr lang="en-IE"/>
          </a:p>
        </p:txBody>
      </p:sp>
      <p:sp>
        <p:nvSpPr>
          <p:cNvPr id="3" name="Content Placeholder 2">
            <a:extLst>
              <a:ext uri="{FF2B5EF4-FFF2-40B4-BE49-F238E27FC236}">
                <a16:creationId xmlns:a16="http://schemas.microsoft.com/office/drawing/2014/main" id="{32ED3E49-AA6F-477F-B690-706D2AD10926}"/>
              </a:ext>
            </a:extLst>
          </p:cNvPr>
          <p:cNvSpPr>
            <a:spLocks noGrp="1"/>
          </p:cNvSpPr>
          <p:nvPr>
            <p:ph idx="1"/>
          </p:nvPr>
        </p:nvSpPr>
        <p:spPr>
          <a:xfrm>
            <a:off x="235670" y="1825627"/>
            <a:ext cx="11745797" cy="4351336"/>
          </a:xfrm>
        </p:spPr>
        <p:txBody>
          <a:bodyPr>
            <a:normAutofit lnSpcReduction="10000"/>
          </a:bodyPr>
          <a:lstStyle/>
          <a:p>
            <a:pPr marL="0" indent="0">
              <a:buNone/>
            </a:pPr>
            <a:r>
              <a:rPr lang="en-US" b="1"/>
              <a:t>Risk Assess: </a:t>
            </a:r>
            <a:r>
              <a:rPr lang="en-US"/>
              <a:t>Assess immediate risk to you and others</a:t>
            </a:r>
          </a:p>
          <a:p>
            <a:pPr marL="0" indent="0">
              <a:buNone/>
            </a:pPr>
            <a:r>
              <a:rPr lang="en-US" b="1"/>
              <a:t>Respond: </a:t>
            </a:r>
            <a:r>
              <a:rPr lang="en-US"/>
              <a:t>Retreat to secure safety. Always consider your own safety first</a:t>
            </a:r>
          </a:p>
          <a:p>
            <a:pPr marL="0" indent="0">
              <a:buNone/>
            </a:pPr>
            <a:r>
              <a:rPr lang="en-US" b="1"/>
              <a:t>3 P’s:</a:t>
            </a:r>
          </a:p>
          <a:p>
            <a:r>
              <a:rPr lang="en-US"/>
              <a:t>Position: Exits, obstacles &amp; others</a:t>
            </a:r>
          </a:p>
          <a:p>
            <a:r>
              <a:rPr lang="en-US"/>
              <a:t>Posture: Broad stable base, side on, Hands open &amp; looking forward</a:t>
            </a:r>
          </a:p>
          <a:p>
            <a:r>
              <a:rPr lang="en-US"/>
              <a:t>Proximity: Outside personal space/Arc (accounts for 70% or injuries).</a:t>
            </a:r>
          </a:p>
          <a:p>
            <a:pPr marL="0" indent="0">
              <a:buNone/>
            </a:pPr>
            <a:r>
              <a:rPr lang="en-US" b="1"/>
              <a:t>Release: </a:t>
            </a:r>
          </a:p>
          <a:p>
            <a:pPr marL="0" indent="0">
              <a:buNone/>
            </a:pPr>
            <a:r>
              <a:rPr lang="en-US"/>
              <a:t>Prompt/ cue,  Firm Palm grip, Push/Pull, Rotate, levers, emergency response</a:t>
            </a:r>
          </a:p>
          <a:p>
            <a:pPr marL="0" indent="0">
              <a:buNone/>
            </a:pPr>
            <a:r>
              <a:rPr lang="en-US"/>
              <a:t>Move and defend </a:t>
            </a:r>
          </a:p>
          <a:p>
            <a:pPr marL="0" indent="0">
              <a:buNone/>
            </a:pPr>
            <a:endParaRPr lang="en-US"/>
          </a:p>
          <a:p>
            <a:endParaRPr lang="en-IE"/>
          </a:p>
        </p:txBody>
      </p:sp>
      <p:pic>
        <p:nvPicPr>
          <p:cNvPr id="4" name="Picture 3">
            <a:extLst>
              <a:ext uri="{FF2B5EF4-FFF2-40B4-BE49-F238E27FC236}">
                <a16:creationId xmlns:a16="http://schemas.microsoft.com/office/drawing/2014/main" id="{FB31D7D7-CC87-4645-8F92-FD9758BC4D74}"/>
              </a:ext>
            </a:extLst>
          </p:cNvPr>
          <p:cNvPicPr>
            <a:picLocks noChangeAspect="1"/>
          </p:cNvPicPr>
          <p:nvPr/>
        </p:nvPicPr>
        <p:blipFill>
          <a:blip r:embed="rId3"/>
          <a:stretch>
            <a:fillRect/>
          </a:stretch>
        </p:blipFill>
        <p:spPr>
          <a:xfrm>
            <a:off x="11112550" y="0"/>
            <a:ext cx="1115665" cy="1402202"/>
          </a:xfrm>
          <a:prstGeom prst="rect">
            <a:avLst/>
          </a:prstGeom>
        </p:spPr>
      </p:pic>
    </p:spTree>
    <p:custDataLst>
      <p:tags r:id="rId1"/>
    </p:custDataLst>
    <p:extLst>
      <p:ext uri="{BB962C8B-B14F-4D97-AF65-F5344CB8AC3E}">
        <p14:creationId xmlns:p14="http://schemas.microsoft.com/office/powerpoint/2010/main" val="3632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9D5-EAA2-450C-9653-66347A53BD73}"/>
              </a:ext>
            </a:extLst>
          </p:cNvPr>
          <p:cNvSpPr>
            <a:spLocks noGrp="1"/>
          </p:cNvSpPr>
          <p:nvPr>
            <p:ph type="title"/>
          </p:nvPr>
        </p:nvSpPr>
        <p:spPr/>
        <p:txBody>
          <a:bodyPr/>
          <a:lstStyle/>
          <a:p>
            <a:r>
              <a:rPr lang="en-IE"/>
              <a:t>Recap</a:t>
            </a:r>
          </a:p>
        </p:txBody>
      </p:sp>
      <p:sp>
        <p:nvSpPr>
          <p:cNvPr id="3" name="Content Placeholder 2">
            <a:extLst>
              <a:ext uri="{FF2B5EF4-FFF2-40B4-BE49-F238E27FC236}">
                <a16:creationId xmlns:a16="http://schemas.microsoft.com/office/drawing/2014/main" id="{3095EF42-DDC9-462C-B434-03512CC3544B}"/>
              </a:ext>
            </a:extLst>
          </p:cNvPr>
          <p:cNvSpPr>
            <a:spLocks noGrp="1"/>
          </p:cNvSpPr>
          <p:nvPr>
            <p:ph idx="1"/>
          </p:nvPr>
        </p:nvSpPr>
        <p:spPr/>
        <p:txBody>
          <a:bodyPr/>
          <a:lstStyle/>
          <a:p>
            <a:r>
              <a:rPr lang="en-IE"/>
              <a:t>What are the 2 R’s &amp; 3 P’s?</a:t>
            </a:r>
          </a:p>
          <a:p>
            <a:r>
              <a:rPr lang="en-IE"/>
              <a:t>What is the ARC?</a:t>
            </a:r>
          </a:p>
          <a:p>
            <a:r>
              <a:rPr lang="en-IE"/>
              <a:t>What are the vulnerable areas that should be protected?</a:t>
            </a:r>
          </a:p>
          <a:p>
            <a:endParaRPr lang="en-IE"/>
          </a:p>
        </p:txBody>
      </p:sp>
    </p:spTree>
    <p:custDataLst>
      <p:tags r:id="rId1"/>
    </p:custDataLst>
    <p:extLst>
      <p:ext uri="{BB962C8B-B14F-4D97-AF65-F5344CB8AC3E}">
        <p14:creationId xmlns:p14="http://schemas.microsoft.com/office/powerpoint/2010/main" val="3457848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6171-D69E-4216-A3A2-1BC37BC2FAD1}"/>
              </a:ext>
            </a:extLst>
          </p:cNvPr>
          <p:cNvSpPr>
            <a:spLocks noGrp="1"/>
          </p:cNvSpPr>
          <p:nvPr>
            <p:ph type="ctrTitle"/>
          </p:nvPr>
        </p:nvSpPr>
        <p:spPr/>
        <p:txBody>
          <a:bodyPr/>
          <a:lstStyle/>
          <a:p>
            <a:r>
              <a:rPr lang="en-US"/>
              <a:t>Physical Intervention</a:t>
            </a:r>
            <a:endParaRPr lang="en-IE"/>
          </a:p>
        </p:txBody>
      </p:sp>
      <p:sp>
        <p:nvSpPr>
          <p:cNvPr id="3" name="Subtitle 2">
            <a:extLst>
              <a:ext uri="{FF2B5EF4-FFF2-40B4-BE49-F238E27FC236}">
                <a16:creationId xmlns:a16="http://schemas.microsoft.com/office/drawing/2014/main" id="{9E3147EF-94DE-49BE-9C0B-50E2C514DCC2}"/>
              </a:ext>
            </a:extLst>
          </p:cNvPr>
          <p:cNvSpPr>
            <a:spLocks noGrp="1"/>
          </p:cNvSpPr>
          <p:nvPr>
            <p:ph type="subTitle" idx="1"/>
          </p:nvPr>
        </p:nvSpPr>
        <p:spPr/>
        <p:txBody>
          <a:bodyPr/>
          <a:lstStyle/>
          <a:p>
            <a:endParaRPr lang="en-IE"/>
          </a:p>
        </p:txBody>
      </p:sp>
      <p:pic>
        <p:nvPicPr>
          <p:cNvPr id="4" name="Picture 3">
            <a:extLst>
              <a:ext uri="{FF2B5EF4-FFF2-40B4-BE49-F238E27FC236}">
                <a16:creationId xmlns:a16="http://schemas.microsoft.com/office/drawing/2014/main" id="{DB88840A-FC39-4267-BE32-BB61DD93D6DA}"/>
              </a:ext>
            </a:extLst>
          </p:cNvPr>
          <p:cNvPicPr>
            <a:picLocks noChangeAspect="1"/>
          </p:cNvPicPr>
          <p:nvPr/>
        </p:nvPicPr>
        <p:blipFill>
          <a:blip r:embed="rId3"/>
          <a:stretch>
            <a:fillRect/>
          </a:stretch>
        </p:blipFill>
        <p:spPr>
          <a:xfrm>
            <a:off x="11112550" y="-13855"/>
            <a:ext cx="1115665" cy="1402202"/>
          </a:xfrm>
          <a:prstGeom prst="rect">
            <a:avLst/>
          </a:prstGeom>
        </p:spPr>
      </p:pic>
    </p:spTree>
    <p:custDataLst>
      <p:tags r:id="rId1"/>
    </p:custDataLst>
    <p:extLst>
      <p:ext uri="{BB962C8B-B14F-4D97-AF65-F5344CB8AC3E}">
        <p14:creationId xmlns:p14="http://schemas.microsoft.com/office/powerpoint/2010/main" val="236226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09EB-355E-41B7-AD2E-2DF836CFE83B}"/>
              </a:ext>
            </a:extLst>
          </p:cNvPr>
          <p:cNvSpPr txBox="1">
            <a:spLocks noGrp="1"/>
          </p:cNvSpPr>
          <p:nvPr>
            <p:ph type="title"/>
          </p:nvPr>
        </p:nvSpPr>
        <p:spPr/>
        <p:txBody>
          <a:bodyPr/>
          <a:lstStyle/>
          <a:p>
            <a:pPr lvl="0"/>
            <a:r>
              <a:rPr lang="en-US"/>
              <a:t>Definition of Aggression and Violence</a:t>
            </a:r>
            <a:endParaRPr lang="en-IE"/>
          </a:p>
        </p:txBody>
      </p:sp>
      <p:sp>
        <p:nvSpPr>
          <p:cNvPr id="3" name="Content Placeholder 2">
            <a:extLst>
              <a:ext uri="{FF2B5EF4-FFF2-40B4-BE49-F238E27FC236}">
                <a16:creationId xmlns:a16="http://schemas.microsoft.com/office/drawing/2014/main" id="{F34A579C-6CD4-4493-A586-D50EFB4E32A3}"/>
              </a:ext>
            </a:extLst>
          </p:cNvPr>
          <p:cNvSpPr txBox="1">
            <a:spLocks noGrp="1"/>
          </p:cNvSpPr>
          <p:nvPr>
            <p:ph idx="1"/>
          </p:nvPr>
        </p:nvSpPr>
        <p:spPr/>
        <p:txBody>
          <a:bodyPr/>
          <a:lstStyle/>
          <a:p>
            <a:pPr lvl="0"/>
            <a:endParaRPr lang="en-IE">
              <a:latin typeface="Calibri" pitchFamily="34"/>
            </a:endParaRPr>
          </a:p>
          <a:p>
            <a:pPr marL="0" lvl="0" indent="0">
              <a:buNone/>
            </a:pPr>
            <a:r>
              <a:rPr lang="en-US" b="1">
                <a:latin typeface="Calibri" pitchFamily="34"/>
              </a:rPr>
              <a:t>“any incident where staff are abused, threatened or assaulted in circumstances related to their work, involving an explicit or implicit challenge to their safety, wellbeing or health.” HSE/EU</a:t>
            </a:r>
          </a:p>
          <a:p>
            <a:pPr marL="0" lvl="0" indent="0">
              <a:buNone/>
            </a:pPr>
            <a:r>
              <a:rPr lang="en-US" sz="1800" b="1">
                <a:latin typeface="Calibri" pitchFamily="34"/>
              </a:rPr>
              <a:t> </a:t>
            </a:r>
            <a:endParaRPr lang="en-IE"/>
          </a:p>
        </p:txBody>
      </p:sp>
      <p:pic>
        <p:nvPicPr>
          <p:cNvPr id="4" name="Picture 4">
            <a:extLst>
              <a:ext uri="{FF2B5EF4-FFF2-40B4-BE49-F238E27FC236}">
                <a16:creationId xmlns:a16="http://schemas.microsoft.com/office/drawing/2014/main" id="{FA0AB268-8011-49A6-BB03-3AC30491CB47}"/>
              </a:ext>
            </a:extLst>
          </p:cNvPr>
          <p:cNvPicPr>
            <a:picLocks noChangeAspect="1"/>
          </p:cNvPicPr>
          <p:nvPr/>
        </p:nvPicPr>
        <p:blipFill>
          <a:blip r:embed="rId3"/>
          <a:stretch>
            <a:fillRect/>
          </a:stretch>
        </p:blipFill>
        <p:spPr>
          <a:xfrm>
            <a:off x="7215553" y="3799005"/>
            <a:ext cx="3436735" cy="2838709"/>
          </a:xfrm>
          <a:prstGeom prst="rect">
            <a:avLst/>
          </a:prstGeom>
          <a:noFill/>
          <a:ln cap="flat">
            <a:noFill/>
          </a:ln>
        </p:spPr>
      </p:pic>
      <p:pic>
        <p:nvPicPr>
          <p:cNvPr id="5" name="Picture 4">
            <a:extLst>
              <a:ext uri="{FF2B5EF4-FFF2-40B4-BE49-F238E27FC236}">
                <a16:creationId xmlns:a16="http://schemas.microsoft.com/office/drawing/2014/main" id="{BBFB51B0-4704-4C6B-80A4-654346BC45BF}"/>
              </a:ext>
            </a:extLst>
          </p:cNvPr>
          <p:cNvPicPr>
            <a:picLocks noChangeAspect="1"/>
          </p:cNvPicPr>
          <p:nvPr/>
        </p:nvPicPr>
        <p:blipFill>
          <a:blip r:embed="rId4"/>
          <a:stretch>
            <a:fillRect/>
          </a:stretch>
        </p:blipFill>
        <p:spPr>
          <a:xfrm>
            <a:off x="11137300" y="0"/>
            <a:ext cx="1054696" cy="1268080"/>
          </a:xfrm>
          <a:prstGeom prst="rect">
            <a:avLst/>
          </a:prstGeom>
          <a:noFill/>
          <a:ln cap="flat">
            <a:noFill/>
          </a:ln>
        </p:spPr>
      </p:pic>
      <p:pic>
        <p:nvPicPr>
          <p:cNvPr id="7" name="Picture 6" descr="Two people playing video games&#10;&#10;Description automatically generated with medium confidence">
            <a:extLst>
              <a:ext uri="{FF2B5EF4-FFF2-40B4-BE49-F238E27FC236}">
                <a16:creationId xmlns:a16="http://schemas.microsoft.com/office/drawing/2014/main" id="{E9AFF5BF-2E68-4420-92D2-F4C2047E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806" y="3742114"/>
            <a:ext cx="4514850" cy="2895600"/>
          </a:xfrm>
          <a:prstGeom prst="rect">
            <a:avLst/>
          </a:prstGeom>
        </p:spPr>
      </p:pic>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83D3E-42C2-4A9B-AA92-2991BB42F8DF}"/>
              </a:ext>
            </a:extLst>
          </p:cNvPr>
          <p:cNvSpPr>
            <a:spLocks noGrp="1"/>
          </p:cNvSpPr>
          <p:nvPr>
            <p:ph type="title"/>
          </p:nvPr>
        </p:nvSpPr>
        <p:spPr/>
        <p:txBody>
          <a:bodyPr/>
          <a:lstStyle/>
          <a:p>
            <a:r>
              <a:rPr lang="en-US"/>
              <a:t>Learning Outcomes</a:t>
            </a:r>
            <a:endParaRPr lang="en-IE"/>
          </a:p>
        </p:txBody>
      </p:sp>
      <p:sp>
        <p:nvSpPr>
          <p:cNvPr id="3" name="Content Placeholder 2">
            <a:extLst>
              <a:ext uri="{FF2B5EF4-FFF2-40B4-BE49-F238E27FC236}">
                <a16:creationId xmlns:a16="http://schemas.microsoft.com/office/drawing/2014/main" id="{76EEFA3F-FE66-406E-913B-1CE0318E8B1A}"/>
              </a:ext>
            </a:extLst>
          </p:cNvPr>
          <p:cNvSpPr>
            <a:spLocks noGrp="1"/>
          </p:cNvSpPr>
          <p:nvPr>
            <p:ph idx="1"/>
          </p:nvPr>
        </p:nvSpPr>
        <p:spPr/>
        <p:txBody>
          <a:bodyPr/>
          <a:lstStyle/>
          <a:p>
            <a:pPr marL="0" indent="0" algn="l" fontAlgn="base">
              <a:buNone/>
            </a:pPr>
            <a:r>
              <a:rPr lang="en-US" b="1" i="0">
                <a:solidFill>
                  <a:srgbClr val="313537"/>
                </a:solidFill>
                <a:effectLst/>
              </a:rPr>
              <a:t>By the end of this module, you will be able to:</a:t>
            </a:r>
            <a:endParaRPr lang="en-US" b="0" i="0">
              <a:solidFill>
                <a:srgbClr val="313537"/>
              </a:solidFill>
              <a:effectLst/>
            </a:endParaRPr>
          </a:p>
          <a:p>
            <a:pPr algn="l" fontAlgn="base">
              <a:buFont typeface="Arial" panose="020B0604020202020204" pitchFamily="34" charset="0"/>
              <a:buChar char="•"/>
            </a:pPr>
            <a:r>
              <a:rPr lang="en-US">
                <a:solidFill>
                  <a:srgbClr val="313537"/>
                </a:solidFill>
              </a:rPr>
              <a:t>Explain what restraint is</a:t>
            </a:r>
          </a:p>
          <a:p>
            <a:pPr algn="l" fontAlgn="base">
              <a:buFont typeface="Arial" panose="020B0604020202020204" pitchFamily="34" charset="0"/>
              <a:buChar char="•"/>
            </a:pPr>
            <a:r>
              <a:rPr lang="en-US">
                <a:solidFill>
                  <a:srgbClr val="313537"/>
                </a:solidFill>
              </a:rPr>
              <a:t>List the principles of restraint</a:t>
            </a:r>
          </a:p>
          <a:p>
            <a:pPr algn="l" fontAlgn="base">
              <a:buFont typeface="Arial" panose="020B0604020202020204" pitchFamily="34" charset="0"/>
              <a:buChar char="•"/>
            </a:pPr>
            <a:r>
              <a:rPr lang="en-US">
                <a:solidFill>
                  <a:srgbClr val="313537"/>
                </a:solidFill>
              </a:rPr>
              <a:t>List the MHC rules on restraint</a:t>
            </a:r>
          </a:p>
          <a:p>
            <a:pPr algn="l" fontAlgn="base">
              <a:buFont typeface="Arial" panose="020B0604020202020204" pitchFamily="34" charset="0"/>
              <a:buChar char="•"/>
            </a:pPr>
            <a:r>
              <a:rPr lang="en-US">
                <a:solidFill>
                  <a:srgbClr val="313537"/>
                </a:solidFill>
              </a:rPr>
              <a:t>List the risks associated with restraint</a:t>
            </a:r>
          </a:p>
          <a:p>
            <a:pPr algn="l" fontAlgn="base">
              <a:buFont typeface="Arial" panose="020B0604020202020204" pitchFamily="34" charset="0"/>
              <a:buChar char="•"/>
            </a:pPr>
            <a:r>
              <a:rPr lang="en-US">
                <a:solidFill>
                  <a:srgbClr val="313537"/>
                </a:solidFill>
              </a:rPr>
              <a:t>List the controls and precautions associated with restraint</a:t>
            </a:r>
            <a:endParaRPr lang="en-IE"/>
          </a:p>
        </p:txBody>
      </p:sp>
      <p:pic>
        <p:nvPicPr>
          <p:cNvPr id="4" name="Picture 3">
            <a:extLst>
              <a:ext uri="{FF2B5EF4-FFF2-40B4-BE49-F238E27FC236}">
                <a16:creationId xmlns:a16="http://schemas.microsoft.com/office/drawing/2014/main" id="{2AC95B7E-C6FC-4EE7-9645-A654A917CF79}"/>
              </a:ext>
            </a:extLst>
          </p:cNvPr>
          <p:cNvPicPr>
            <a:picLocks noChangeAspect="1"/>
          </p:cNvPicPr>
          <p:nvPr/>
        </p:nvPicPr>
        <p:blipFill>
          <a:blip r:embed="rId4"/>
          <a:stretch>
            <a:fillRect/>
          </a:stretch>
        </p:blipFill>
        <p:spPr>
          <a:xfrm>
            <a:off x="11112550" y="-13855"/>
            <a:ext cx="1115665" cy="1402202"/>
          </a:xfrm>
          <a:prstGeom prst="rect">
            <a:avLst/>
          </a:prstGeom>
        </p:spPr>
      </p:pic>
    </p:spTree>
    <p:custDataLst>
      <p:tags r:id="rId1"/>
    </p:custDataLst>
    <p:extLst>
      <p:ext uri="{BB962C8B-B14F-4D97-AF65-F5344CB8AC3E}">
        <p14:creationId xmlns:p14="http://schemas.microsoft.com/office/powerpoint/2010/main" val="2074986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82AB-DE2E-48DF-8807-2D1C5DD9925A}"/>
              </a:ext>
            </a:extLst>
          </p:cNvPr>
          <p:cNvSpPr>
            <a:spLocks noGrp="1"/>
          </p:cNvSpPr>
          <p:nvPr>
            <p:ph type="title"/>
          </p:nvPr>
        </p:nvSpPr>
        <p:spPr/>
        <p:txBody>
          <a:bodyPr/>
          <a:lstStyle/>
          <a:p>
            <a:r>
              <a:rPr lang="en-US"/>
              <a:t>Physical Restraint</a:t>
            </a:r>
            <a:endParaRPr lang="en-IE"/>
          </a:p>
        </p:txBody>
      </p:sp>
      <p:sp>
        <p:nvSpPr>
          <p:cNvPr id="3" name="Content Placeholder 2">
            <a:extLst>
              <a:ext uri="{FF2B5EF4-FFF2-40B4-BE49-F238E27FC236}">
                <a16:creationId xmlns:a16="http://schemas.microsoft.com/office/drawing/2014/main" id="{1354AAFB-6F3C-4D1B-B9E2-8ACC6C1D1B6A}"/>
              </a:ext>
            </a:extLst>
          </p:cNvPr>
          <p:cNvSpPr>
            <a:spLocks noGrp="1"/>
          </p:cNvSpPr>
          <p:nvPr>
            <p:ph idx="1"/>
          </p:nvPr>
        </p:nvSpPr>
        <p:spPr/>
        <p:txBody>
          <a:bodyPr/>
          <a:lstStyle/>
          <a:p>
            <a:pPr marL="0" indent="0">
              <a:buNone/>
            </a:pPr>
            <a:r>
              <a:rPr lang="en-US"/>
              <a:t>“the use of physical force (by one or more persons) for the purpose of preventing the free movement of a resident’s body when he or she poses an immediate threat of serious harm to self or others”. </a:t>
            </a:r>
            <a:r>
              <a:rPr lang="en-US" b="1"/>
              <a:t>MHC</a:t>
            </a:r>
          </a:p>
          <a:p>
            <a:pPr marL="0" indent="0">
              <a:buNone/>
            </a:pPr>
            <a:endParaRPr lang="en-US" b="1"/>
          </a:p>
          <a:p>
            <a:pPr marL="0" indent="0">
              <a:buNone/>
            </a:pPr>
            <a:r>
              <a:rPr lang="en-US"/>
              <a:t>Physical Intervention must be:</a:t>
            </a:r>
          </a:p>
          <a:p>
            <a:pPr lvl="0"/>
            <a:r>
              <a:rPr lang="en-US"/>
              <a:t>Justifiable</a:t>
            </a:r>
          </a:p>
          <a:p>
            <a:pPr lvl="0"/>
            <a:r>
              <a:rPr lang="en-US"/>
              <a:t>Reasonable</a:t>
            </a:r>
          </a:p>
          <a:p>
            <a:pPr lvl="0"/>
            <a:r>
              <a:rPr lang="en-US"/>
              <a:t>Proportionate</a:t>
            </a:r>
          </a:p>
          <a:p>
            <a:pPr lvl="0"/>
            <a:r>
              <a:rPr lang="en-US"/>
              <a:t>Time limited</a:t>
            </a:r>
          </a:p>
          <a:p>
            <a:pPr marL="0" indent="0">
              <a:buNone/>
            </a:pPr>
            <a:endParaRPr lang="en-IE" b="1"/>
          </a:p>
        </p:txBody>
      </p:sp>
      <p:pic>
        <p:nvPicPr>
          <p:cNvPr id="4" name="Picture 3">
            <a:extLst>
              <a:ext uri="{FF2B5EF4-FFF2-40B4-BE49-F238E27FC236}">
                <a16:creationId xmlns:a16="http://schemas.microsoft.com/office/drawing/2014/main" id="{48D92CB6-A950-4C44-9FD8-473962F731B7}"/>
              </a:ext>
            </a:extLst>
          </p:cNvPr>
          <p:cNvPicPr>
            <a:picLocks noChangeAspect="1"/>
          </p:cNvPicPr>
          <p:nvPr/>
        </p:nvPicPr>
        <p:blipFill>
          <a:blip r:embed="rId3"/>
          <a:stretch>
            <a:fillRect/>
          </a:stretch>
        </p:blipFill>
        <p:spPr>
          <a:xfrm>
            <a:off x="11112550" y="-13855"/>
            <a:ext cx="1115665" cy="1402202"/>
          </a:xfrm>
          <a:prstGeom prst="rect">
            <a:avLst/>
          </a:prstGeom>
        </p:spPr>
      </p:pic>
    </p:spTree>
    <p:custDataLst>
      <p:tags r:id="rId1"/>
    </p:custDataLst>
    <p:extLst>
      <p:ext uri="{BB962C8B-B14F-4D97-AF65-F5344CB8AC3E}">
        <p14:creationId xmlns:p14="http://schemas.microsoft.com/office/powerpoint/2010/main" val="26845933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A121-E7F8-4E3B-A0CE-4B063F4624A9}"/>
              </a:ext>
            </a:extLst>
          </p:cNvPr>
          <p:cNvSpPr>
            <a:spLocks noGrp="1"/>
          </p:cNvSpPr>
          <p:nvPr>
            <p:ph type="title"/>
          </p:nvPr>
        </p:nvSpPr>
        <p:spPr/>
        <p:txBody>
          <a:bodyPr/>
          <a:lstStyle/>
          <a:p>
            <a:r>
              <a:rPr lang="en-US"/>
              <a:t>MHC Principles of Physical Restraint</a:t>
            </a:r>
            <a:endParaRPr lang="en-IE"/>
          </a:p>
        </p:txBody>
      </p:sp>
      <p:sp>
        <p:nvSpPr>
          <p:cNvPr id="3" name="Content Placeholder 2">
            <a:extLst>
              <a:ext uri="{FF2B5EF4-FFF2-40B4-BE49-F238E27FC236}">
                <a16:creationId xmlns:a16="http://schemas.microsoft.com/office/drawing/2014/main" id="{866FD46E-4A6E-4C8E-A455-5CA18F7A7584}"/>
              </a:ext>
            </a:extLst>
          </p:cNvPr>
          <p:cNvSpPr>
            <a:spLocks noGrp="1"/>
          </p:cNvSpPr>
          <p:nvPr>
            <p:ph idx="1"/>
          </p:nvPr>
        </p:nvSpPr>
        <p:spPr>
          <a:xfrm>
            <a:off x="71021" y="1420428"/>
            <a:ext cx="12046998" cy="5362112"/>
          </a:xfrm>
        </p:spPr>
        <p:txBody>
          <a:bodyPr>
            <a:normAutofit/>
          </a:bodyPr>
          <a:lstStyle/>
          <a:p>
            <a:r>
              <a:rPr lang="en-US"/>
              <a:t>Used in rare/exceptional circumstances and only in the best interests of resident </a:t>
            </a:r>
          </a:p>
          <a:p>
            <a:r>
              <a:rPr lang="en-US"/>
              <a:t>When he or she poses an immediate threat of serious harm to self or others. </a:t>
            </a:r>
          </a:p>
          <a:p>
            <a:r>
              <a:rPr lang="en-US"/>
              <a:t>Only be used after all alternative interventions have been considered. </a:t>
            </a:r>
          </a:p>
          <a:p>
            <a:r>
              <a:rPr lang="en-US"/>
              <a:t>Not prolonged beyond period necessary to prevent harm to resident or others. </a:t>
            </a:r>
          </a:p>
          <a:p>
            <a:r>
              <a:rPr lang="en-US"/>
              <a:t>Should be proportional and minimal force should be applied. </a:t>
            </a:r>
          </a:p>
          <a:p>
            <a:r>
              <a:rPr lang="en-US"/>
              <a:t>Used in a professional manner and based within an ethical and legal framework. </a:t>
            </a:r>
          </a:p>
          <a:p>
            <a:r>
              <a:rPr lang="en-US"/>
              <a:t>Used where the safety of service users, staff and visitors is essential and equal. </a:t>
            </a:r>
          </a:p>
          <a:p>
            <a:r>
              <a:rPr lang="en-US"/>
              <a:t>Based on a risk assessment. </a:t>
            </a:r>
          </a:p>
          <a:p>
            <a:r>
              <a:rPr lang="en-US"/>
              <a:t>Based on best available evidence and contemporary practice. </a:t>
            </a:r>
          </a:p>
          <a:p>
            <a:r>
              <a:rPr lang="en-US"/>
              <a:t>Cultural awareness and gender sensitivity are demonstrated </a:t>
            </a:r>
            <a:r>
              <a:rPr lang="en-US" b="1"/>
              <a:t>MHC 2009</a:t>
            </a:r>
            <a:endParaRPr lang="en-IE" b="1"/>
          </a:p>
        </p:txBody>
      </p:sp>
    </p:spTree>
    <p:custDataLst>
      <p:tags r:id="rId1"/>
    </p:custDataLst>
    <p:extLst>
      <p:ext uri="{BB962C8B-B14F-4D97-AF65-F5344CB8AC3E}">
        <p14:creationId xmlns:p14="http://schemas.microsoft.com/office/powerpoint/2010/main" val="1682881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C06C-62CD-4400-ABC0-2F3AD6D8C6CE}"/>
              </a:ext>
            </a:extLst>
          </p:cNvPr>
          <p:cNvSpPr>
            <a:spLocks noGrp="1"/>
          </p:cNvSpPr>
          <p:nvPr>
            <p:ph type="title"/>
          </p:nvPr>
        </p:nvSpPr>
        <p:spPr>
          <a:xfrm>
            <a:off x="168676" y="365125"/>
            <a:ext cx="11185124" cy="1325563"/>
          </a:xfrm>
        </p:spPr>
        <p:txBody>
          <a:bodyPr/>
          <a:lstStyle/>
          <a:p>
            <a:r>
              <a:rPr lang="en-US"/>
              <a:t>Why?</a:t>
            </a:r>
            <a:endParaRPr lang="en-IE"/>
          </a:p>
        </p:txBody>
      </p:sp>
      <p:sp>
        <p:nvSpPr>
          <p:cNvPr id="3" name="Content Placeholder 2">
            <a:extLst>
              <a:ext uri="{FF2B5EF4-FFF2-40B4-BE49-F238E27FC236}">
                <a16:creationId xmlns:a16="http://schemas.microsoft.com/office/drawing/2014/main" id="{CBB03304-8B6C-40B6-B609-15018DEE8A30}"/>
              </a:ext>
            </a:extLst>
          </p:cNvPr>
          <p:cNvSpPr>
            <a:spLocks noGrp="1"/>
          </p:cNvSpPr>
          <p:nvPr>
            <p:ph idx="1"/>
          </p:nvPr>
        </p:nvSpPr>
        <p:spPr>
          <a:xfrm>
            <a:off x="168676" y="1825625"/>
            <a:ext cx="11825056" cy="4351338"/>
          </a:xfrm>
        </p:spPr>
        <p:txBody>
          <a:bodyPr>
            <a:normAutofit/>
          </a:bodyPr>
          <a:lstStyle/>
          <a:p>
            <a:pPr marL="0" indent="0" algn="l">
              <a:buNone/>
            </a:pPr>
            <a:r>
              <a:rPr lang="en-US" sz="2400"/>
              <a:t>“</a:t>
            </a:r>
            <a:r>
              <a:rPr lang="en-US" sz="2400" b="0" i="0" u="none" strike="noStrike" baseline="0">
                <a:solidFill>
                  <a:srgbClr val="1F1D21"/>
                </a:solidFill>
              </a:rPr>
              <a:t>The use of physical interventions is an inherently hazardous procedure which poses potential risks of both physical and psychological trauma to both service users and staff. </a:t>
            </a:r>
            <a:r>
              <a:rPr lang="en-US" sz="2400" b="1" i="0" u="none" strike="noStrike" baseline="0">
                <a:solidFill>
                  <a:srgbClr val="1F1D21"/>
                </a:solidFill>
              </a:rPr>
              <a:t>HSE 2008</a:t>
            </a:r>
            <a:endParaRPr lang="en-US" sz="2000" b="1" i="0" u="none" strike="noStrike" baseline="0">
              <a:solidFill>
                <a:srgbClr val="1F1D21"/>
              </a:solidFill>
            </a:endParaRPr>
          </a:p>
          <a:p>
            <a:pPr marL="0" indent="0" algn="l">
              <a:buNone/>
            </a:pPr>
            <a:endParaRPr lang="en-US" sz="2400">
              <a:solidFill>
                <a:srgbClr val="1F1D21"/>
              </a:solidFill>
            </a:endParaRPr>
          </a:p>
          <a:p>
            <a:pPr marL="0" indent="0" algn="l">
              <a:buNone/>
            </a:pPr>
            <a:r>
              <a:rPr lang="en-US" sz="2400">
                <a:solidFill>
                  <a:srgbClr val="1F1D21"/>
                </a:solidFill>
              </a:rPr>
              <a:t>“Educational responses should focus on the risks associated with PI”  </a:t>
            </a:r>
            <a:r>
              <a:rPr lang="en-US" sz="2400" b="1" i="0" u="none" strike="noStrike" baseline="0">
                <a:solidFill>
                  <a:srgbClr val="1F1D21"/>
                </a:solidFill>
              </a:rPr>
              <a:t>HSE 2008</a:t>
            </a:r>
            <a:endParaRPr lang="en-US" sz="2400" b="1">
              <a:solidFill>
                <a:srgbClr val="1F1D21"/>
              </a:solidFill>
            </a:endParaRPr>
          </a:p>
          <a:p>
            <a:pPr marL="0" indent="0">
              <a:buNone/>
            </a:pPr>
            <a:endParaRPr lang="en-IE" sz="2400" b="1"/>
          </a:p>
        </p:txBody>
      </p:sp>
      <p:pic>
        <p:nvPicPr>
          <p:cNvPr id="4" name="Picture 3">
            <a:extLst>
              <a:ext uri="{FF2B5EF4-FFF2-40B4-BE49-F238E27FC236}">
                <a16:creationId xmlns:a16="http://schemas.microsoft.com/office/drawing/2014/main" id="{44F19F3B-BBE1-4267-9686-671DCD7AA7F3}"/>
              </a:ext>
            </a:extLst>
          </p:cNvPr>
          <p:cNvPicPr>
            <a:picLocks noChangeAspect="1"/>
          </p:cNvPicPr>
          <p:nvPr/>
        </p:nvPicPr>
        <p:blipFill>
          <a:blip r:embed="rId4"/>
          <a:stretch>
            <a:fillRect/>
          </a:stretch>
        </p:blipFill>
        <p:spPr>
          <a:xfrm>
            <a:off x="11122276" y="9271"/>
            <a:ext cx="1068984" cy="1343532"/>
          </a:xfrm>
          <a:prstGeom prst="rect">
            <a:avLst/>
          </a:prstGeom>
        </p:spPr>
      </p:pic>
    </p:spTree>
    <p:custDataLst>
      <p:tags r:id="rId1"/>
    </p:custDataLst>
    <p:extLst>
      <p:ext uri="{BB962C8B-B14F-4D97-AF65-F5344CB8AC3E}">
        <p14:creationId xmlns:p14="http://schemas.microsoft.com/office/powerpoint/2010/main" val="4066346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2B24-8AD6-4292-B11C-B32A73957F52}"/>
              </a:ext>
            </a:extLst>
          </p:cNvPr>
          <p:cNvSpPr>
            <a:spLocks noGrp="1"/>
          </p:cNvSpPr>
          <p:nvPr>
            <p:ph type="title"/>
          </p:nvPr>
        </p:nvSpPr>
        <p:spPr/>
        <p:txBody>
          <a:bodyPr/>
          <a:lstStyle/>
          <a:p>
            <a:r>
              <a:rPr lang="en-US"/>
              <a:t>MHC Rules on Restraint</a:t>
            </a:r>
            <a:endParaRPr lang="en-IE"/>
          </a:p>
        </p:txBody>
      </p:sp>
      <p:sp>
        <p:nvSpPr>
          <p:cNvPr id="3" name="Content Placeholder 2">
            <a:extLst>
              <a:ext uri="{FF2B5EF4-FFF2-40B4-BE49-F238E27FC236}">
                <a16:creationId xmlns:a16="http://schemas.microsoft.com/office/drawing/2014/main" id="{87DBD731-2A07-48B8-A7DD-C48BF05C7191}"/>
              </a:ext>
            </a:extLst>
          </p:cNvPr>
          <p:cNvSpPr>
            <a:spLocks noGrp="1"/>
          </p:cNvSpPr>
          <p:nvPr>
            <p:ph idx="1"/>
          </p:nvPr>
        </p:nvSpPr>
        <p:spPr>
          <a:xfrm>
            <a:off x="301840" y="1825625"/>
            <a:ext cx="11890159" cy="4351338"/>
          </a:xfrm>
        </p:spPr>
        <p:txBody>
          <a:bodyPr>
            <a:normAutofit/>
          </a:bodyPr>
          <a:lstStyle/>
          <a:p>
            <a:pPr marL="0" indent="0">
              <a:lnSpc>
                <a:spcPct val="120000"/>
              </a:lnSpc>
              <a:buNone/>
            </a:pPr>
            <a:r>
              <a:rPr lang="en-IE" sz="2400"/>
              <a:t>Service user should only be restrained for a maximum of 30 minutes </a:t>
            </a:r>
          </a:p>
          <a:p>
            <a:pPr marL="0" indent="0">
              <a:lnSpc>
                <a:spcPct val="120000"/>
              </a:lnSpc>
              <a:buNone/>
            </a:pPr>
            <a:r>
              <a:rPr lang="en-IE" sz="2400"/>
              <a:t>Renewal order from a doctor following a review should be made of intervals of 30 minutes</a:t>
            </a:r>
          </a:p>
          <a:p>
            <a:pPr marL="0" indent="0">
              <a:lnSpc>
                <a:spcPct val="150000"/>
              </a:lnSpc>
              <a:buNone/>
            </a:pPr>
            <a:r>
              <a:rPr lang="en-IE" sz="2400"/>
              <a:t>Must end when the service user is no longer a serious threat to themselves and/or others</a:t>
            </a:r>
          </a:p>
          <a:p>
            <a:endParaRPr lang="en-IE"/>
          </a:p>
        </p:txBody>
      </p:sp>
      <p:pic>
        <p:nvPicPr>
          <p:cNvPr id="4" name="Picture 3">
            <a:extLst>
              <a:ext uri="{FF2B5EF4-FFF2-40B4-BE49-F238E27FC236}">
                <a16:creationId xmlns:a16="http://schemas.microsoft.com/office/drawing/2014/main" id="{65352706-E18C-4A1E-89FE-D73F6C2EB25F}"/>
              </a:ext>
            </a:extLst>
          </p:cNvPr>
          <p:cNvPicPr>
            <a:picLocks noChangeAspect="1"/>
          </p:cNvPicPr>
          <p:nvPr/>
        </p:nvPicPr>
        <p:blipFill>
          <a:blip r:embed="rId3"/>
          <a:stretch>
            <a:fillRect/>
          </a:stretch>
        </p:blipFill>
        <p:spPr>
          <a:xfrm>
            <a:off x="11125107" y="10419"/>
            <a:ext cx="1066892" cy="1341236"/>
          </a:xfrm>
          <a:prstGeom prst="rect">
            <a:avLst/>
          </a:prstGeom>
        </p:spPr>
      </p:pic>
    </p:spTree>
    <p:custDataLst>
      <p:tags r:id="rId1"/>
    </p:custDataLst>
    <p:extLst>
      <p:ext uri="{BB962C8B-B14F-4D97-AF65-F5344CB8AC3E}">
        <p14:creationId xmlns:p14="http://schemas.microsoft.com/office/powerpoint/2010/main" val="1634141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9CA8-8824-4C86-AF02-4A5510DB6369}"/>
              </a:ext>
            </a:extLst>
          </p:cNvPr>
          <p:cNvSpPr>
            <a:spLocks noGrp="1"/>
          </p:cNvSpPr>
          <p:nvPr>
            <p:ph type="title"/>
          </p:nvPr>
        </p:nvSpPr>
        <p:spPr/>
        <p:txBody>
          <a:bodyPr/>
          <a:lstStyle/>
          <a:p>
            <a:r>
              <a:rPr lang="en-US"/>
              <a:t>Physical Intervention Risk Assessment</a:t>
            </a:r>
            <a:endParaRPr lang="en-IE"/>
          </a:p>
        </p:txBody>
      </p:sp>
      <p:sp>
        <p:nvSpPr>
          <p:cNvPr id="3" name="Text Placeholder 2">
            <a:extLst>
              <a:ext uri="{FF2B5EF4-FFF2-40B4-BE49-F238E27FC236}">
                <a16:creationId xmlns:a16="http://schemas.microsoft.com/office/drawing/2014/main" id="{40AC029C-E14F-40A8-82B4-5A2436741CD5}"/>
              </a:ext>
            </a:extLst>
          </p:cNvPr>
          <p:cNvSpPr>
            <a:spLocks noGrp="1"/>
          </p:cNvSpPr>
          <p:nvPr>
            <p:ph type="body" idx="1"/>
          </p:nvPr>
        </p:nvSpPr>
        <p:spPr>
          <a:xfrm>
            <a:off x="839784" y="1823852"/>
            <a:ext cx="5157782" cy="548053"/>
          </a:xfrm>
        </p:spPr>
        <p:txBody>
          <a:bodyPr/>
          <a:lstStyle/>
          <a:p>
            <a:r>
              <a:rPr lang="en-US"/>
              <a:t>Hazards/ Risk factors</a:t>
            </a:r>
            <a:endParaRPr lang="en-IE"/>
          </a:p>
        </p:txBody>
      </p:sp>
      <p:sp>
        <p:nvSpPr>
          <p:cNvPr id="4" name="Content Placeholder 3">
            <a:extLst>
              <a:ext uri="{FF2B5EF4-FFF2-40B4-BE49-F238E27FC236}">
                <a16:creationId xmlns:a16="http://schemas.microsoft.com/office/drawing/2014/main" id="{C76E67E4-7657-432A-A018-E1D699760977}"/>
              </a:ext>
            </a:extLst>
          </p:cNvPr>
          <p:cNvSpPr>
            <a:spLocks noGrp="1"/>
          </p:cNvSpPr>
          <p:nvPr>
            <p:ph sz="half" idx="2"/>
          </p:nvPr>
        </p:nvSpPr>
        <p:spPr>
          <a:xfrm>
            <a:off x="839784" y="2505071"/>
            <a:ext cx="4380286" cy="3684583"/>
          </a:xfrm>
        </p:spPr>
        <p:txBody>
          <a:bodyPr>
            <a:normAutofit/>
          </a:bodyPr>
          <a:lstStyle/>
          <a:p>
            <a:r>
              <a:rPr lang="en-US" sz="2400"/>
              <a:t>Osteoporosis, age, weight</a:t>
            </a:r>
          </a:p>
          <a:p>
            <a:r>
              <a:rPr lang="en-US" sz="2400"/>
              <a:t>Medical history/ conditions</a:t>
            </a:r>
          </a:p>
          <a:p>
            <a:r>
              <a:rPr lang="en-US" sz="2400"/>
              <a:t>Medications, drugs, Obesity</a:t>
            </a:r>
          </a:p>
          <a:p>
            <a:r>
              <a:rPr lang="en-US" sz="2400"/>
              <a:t>Dangerous PI techniques</a:t>
            </a:r>
          </a:p>
        </p:txBody>
      </p:sp>
      <p:sp>
        <p:nvSpPr>
          <p:cNvPr id="5" name="Text Placeholder 4">
            <a:extLst>
              <a:ext uri="{FF2B5EF4-FFF2-40B4-BE49-F238E27FC236}">
                <a16:creationId xmlns:a16="http://schemas.microsoft.com/office/drawing/2014/main" id="{79E6C4F4-2D8B-45E5-A475-78DEDC376176}"/>
              </a:ext>
            </a:extLst>
          </p:cNvPr>
          <p:cNvSpPr>
            <a:spLocks noGrp="1"/>
          </p:cNvSpPr>
          <p:nvPr>
            <p:ph type="body" sz="quarter" idx="3"/>
          </p:nvPr>
        </p:nvSpPr>
        <p:spPr>
          <a:xfrm>
            <a:off x="5124635" y="1681159"/>
            <a:ext cx="3673136" cy="690746"/>
          </a:xfrm>
        </p:spPr>
        <p:txBody>
          <a:bodyPr/>
          <a:lstStyle/>
          <a:p>
            <a:r>
              <a:rPr lang="en-IE"/>
              <a:t>Harm/injuries</a:t>
            </a:r>
          </a:p>
        </p:txBody>
      </p:sp>
      <p:sp>
        <p:nvSpPr>
          <p:cNvPr id="6" name="Content Placeholder 5">
            <a:extLst>
              <a:ext uri="{FF2B5EF4-FFF2-40B4-BE49-F238E27FC236}">
                <a16:creationId xmlns:a16="http://schemas.microsoft.com/office/drawing/2014/main" id="{59A286C8-F469-44BF-B1FF-A472FB610476}"/>
              </a:ext>
            </a:extLst>
          </p:cNvPr>
          <p:cNvSpPr>
            <a:spLocks noGrp="1"/>
          </p:cNvSpPr>
          <p:nvPr>
            <p:ph sz="quarter" idx="4"/>
          </p:nvPr>
        </p:nvSpPr>
        <p:spPr>
          <a:xfrm>
            <a:off x="5220070" y="2505070"/>
            <a:ext cx="3932808" cy="3684583"/>
          </a:xfrm>
        </p:spPr>
        <p:txBody>
          <a:bodyPr>
            <a:normAutofit/>
          </a:bodyPr>
          <a:lstStyle/>
          <a:p>
            <a:r>
              <a:rPr lang="en-IE" sz="2400"/>
              <a:t>Musculoskeletal injuries</a:t>
            </a:r>
          </a:p>
          <a:p>
            <a:r>
              <a:rPr lang="en-IE" sz="2400"/>
              <a:t>Heart Issues (BP raised)</a:t>
            </a:r>
          </a:p>
          <a:p>
            <a:r>
              <a:rPr lang="en-IE" sz="2400"/>
              <a:t>Breathing issues</a:t>
            </a:r>
          </a:p>
          <a:p>
            <a:r>
              <a:rPr lang="en-IE" sz="2400"/>
              <a:t>Positional asphyxia</a:t>
            </a:r>
          </a:p>
        </p:txBody>
      </p:sp>
      <p:pic>
        <p:nvPicPr>
          <p:cNvPr id="7" name="Picture 6">
            <a:extLst>
              <a:ext uri="{FF2B5EF4-FFF2-40B4-BE49-F238E27FC236}">
                <a16:creationId xmlns:a16="http://schemas.microsoft.com/office/drawing/2014/main" id="{DAFE6908-9963-4A37-B8E4-3CCAA1363ACC}"/>
              </a:ext>
            </a:extLst>
          </p:cNvPr>
          <p:cNvPicPr>
            <a:picLocks noChangeAspect="1"/>
          </p:cNvPicPr>
          <p:nvPr/>
        </p:nvPicPr>
        <p:blipFill>
          <a:blip r:embed="rId3"/>
          <a:stretch>
            <a:fillRect/>
          </a:stretch>
        </p:blipFill>
        <p:spPr>
          <a:xfrm>
            <a:off x="11112550" y="0"/>
            <a:ext cx="1115665" cy="1402202"/>
          </a:xfrm>
          <a:prstGeom prst="rect">
            <a:avLst/>
          </a:prstGeom>
        </p:spPr>
      </p:pic>
      <p:sp>
        <p:nvSpPr>
          <p:cNvPr id="8" name="Content Placeholder 5">
            <a:extLst>
              <a:ext uri="{FF2B5EF4-FFF2-40B4-BE49-F238E27FC236}">
                <a16:creationId xmlns:a16="http://schemas.microsoft.com/office/drawing/2014/main" id="{A5DFC768-6EBC-4FD2-8B14-54D962DFAF74}"/>
              </a:ext>
            </a:extLst>
          </p:cNvPr>
          <p:cNvSpPr txBox="1">
            <a:spLocks/>
          </p:cNvSpPr>
          <p:nvPr/>
        </p:nvSpPr>
        <p:spPr>
          <a:xfrm>
            <a:off x="8646850" y="2577571"/>
            <a:ext cx="3545150" cy="3684583"/>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a:t>Correct technique</a:t>
            </a:r>
          </a:p>
          <a:p>
            <a:r>
              <a:rPr lang="en-IE" sz="2400"/>
              <a:t>Avoid weight on chest</a:t>
            </a:r>
          </a:p>
          <a:p>
            <a:r>
              <a:rPr lang="en-IE" sz="2400"/>
              <a:t>Avoid Hyper flexing neck</a:t>
            </a:r>
          </a:p>
          <a:p>
            <a:r>
              <a:rPr lang="en-IE" sz="2400"/>
              <a:t>Monitor vital signs</a:t>
            </a:r>
          </a:p>
          <a:p>
            <a:r>
              <a:rPr lang="en-IE" sz="2400"/>
              <a:t>Response level</a:t>
            </a:r>
          </a:p>
          <a:p>
            <a:r>
              <a:rPr lang="en-IE" sz="2400"/>
              <a:t>Stop if distressed</a:t>
            </a:r>
          </a:p>
        </p:txBody>
      </p:sp>
      <p:sp>
        <p:nvSpPr>
          <p:cNvPr id="9" name="Text Placeholder 4">
            <a:extLst>
              <a:ext uri="{FF2B5EF4-FFF2-40B4-BE49-F238E27FC236}">
                <a16:creationId xmlns:a16="http://schemas.microsoft.com/office/drawing/2014/main" id="{75600899-05F9-4722-BF06-4F2BCBD37F80}"/>
              </a:ext>
            </a:extLst>
          </p:cNvPr>
          <p:cNvSpPr txBox="1">
            <a:spLocks/>
          </p:cNvSpPr>
          <p:nvPr/>
        </p:nvSpPr>
        <p:spPr>
          <a:xfrm>
            <a:off x="8877524" y="1885757"/>
            <a:ext cx="3673136" cy="486148"/>
          </a:xfrm>
          <a:prstGeom prst="rect">
            <a:avLst/>
          </a:prstGeom>
          <a:noFill/>
          <a:ln>
            <a:noFill/>
          </a:ln>
        </p:spPr>
        <p:txBody>
          <a:bodyPr vert="horz" wrap="square" lIns="91440" tIns="45720" rIns="91440" bIns="45720" anchor="b" anchorCtr="0" compatLnSpc="1">
            <a:normAutofit/>
          </a:bodyPr>
          <a:lstStyle>
            <a:lvl1pPr marL="0" marR="0" lvl="0" indent="0" algn="l" defTabSz="914400" rtl="0" fontAlgn="auto" hangingPunct="1">
              <a:lnSpc>
                <a:spcPct val="90000"/>
              </a:lnSpc>
              <a:spcBef>
                <a:spcPts val="1000"/>
              </a:spcBef>
              <a:spcAft>
                <a:spcPts val="0"/>
              </a:spcAft>
              <a:buSzPct val="100000"/>
              <a:buFont typeface="Arial" pitchFamily="34"/>
              <a:buNone/>
              <a:tabLst/>
              <a:defRPr lang="en-US" sz="2400" b="1"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Controls</a:t>
            </a:r>
          </a:p>
        </p:txBody>
      </p:sp>
    </p:spTree>
    <p:custDataLst>
      <p:tags r:id="rId1"/>
    </p:custDataLst>
    <p:extLst>
      <p:ext uri="{BB962C8B-B14F-4D97-AF65-F5344CB8AC3E}">
        <p14:creationId xmlns:p14="http://schemas.microsoft.com/office/powerpoint/2010/main" val="228808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C1F9E-43A9-4334-9357-380256A88B93}"/>
              </a:ext>
            </a:extLst>
          </p:cNvPr>
          <p:cNvSpPr>
            <a:spLocks noGrp="1"/>
          </p:cNvSpPr>
          <p:nvPr>
            <p:ph type="title"/>
          </p:nvPr>
        </p:nvSpPr>
        <p:spPr>
          <a:xfrm>
            <a:off x="838200" y="107951"/>
            <a:ext cx="10515600" cy="1021446"/>
          </a:xfrm>
        </p:spPr>
        <p:txBody>
          <a:bodyPr/>
          <a:lstStyle/>
          <a:p>
            <a:r>
              <a:rPr lang="en-US"/>
              <a:t>Steps in Physical Restraint Process</a:t>
            </a:r>
            <a:endParaRPr lang="en-IE"/>
          </a:p>
        </p:txBody>
      </p:sp>
      <p:pic>
        <p:nvPicPr>
          <p:cNvPr id="5" name="Content Placeholder 4">
            <a:extLst>
              <a:ext uri="{FF2B5EF4-FFF2-40B4-BE49-F238E27FC236}">
                <a16:creationId xmlns:a16="http://schemas.microsoft.com/office/drawing/2014/main" id="{A3C5500A-1B07-46F4-988A-247BE33E4E58}"/>
              </a:ext>
            </a:extLst>
          </p:cNvPr>
          <p:cNvPicPr>
            <a:picLocks noGrp="1" noChangeAspect="1"/>
          </p:cNvPicPr>
          <p:nvPr>
            <p:ph idx="1"/>
          </p:nvPr>
        </p:nvPicPr>
        <p:blipFill>
          <a:blip r:embed="rId3"/>
          <a:stretch>
            <a:fillRect/>
          </a:stretch>
        </p:blipFill>
        <p:spPr>
          <a:xfrm>
            <a:off x="3838576" y="1129396"/>
            <a:ext cx="4502908" cy="5728603"/>
          </a:xfrm>
        </p:spPr>
      </p:pic>
      <p:pic>
        <p:nvPicPr>
          <p:cNvPr id="4" name="Picture 3">
            <a:extLst>
              <a:ext uri="{FF2B5EF4-FFF2-40B4-BE49-F238E27FC236}">
                <a16:creationId xmlns:a16="http://schemas.microsoft.com/office/drawing/2014/main" id="{FA70B4E6-DDF9-4021-9C4F-E340D1804FAA}"/>
              </a:ext>
            </a:extLst>
          </p:cNvPr>
          <p:cNvPicPr>
            <a:picLocks noChangeAspect="1"/>
          </p:cNvPicPr>
          <p:nvPr/>
        </p:nvPicPr>
        <p:blipFill>
          <a:blip r:embed="rId4"/>
          <a:stretch>
            <a:fillRect/>
          </a:stretch>
        </p:blipFill>
        <p:spPr>
          <a:xfrm>
            <a:off x="11112550" y="-13855"/>
            <a:ext cx="1115665" cy="1402202"/>
          </a:xfrm>
          <a:prstGeom prst="rect">
            <a:avLst/>
          </a:prstGeom>
        </p:spPr>
      </p:pic>
    </p:spTree>
    <p:custDataLst>
      <p:tags r:id="rId1"/>
    </p:custDataLst>
    <p:extLst>
      <p:ext uri="{BB962C8B-B14F-4D97-AF65-F5344CB8AC3E}">
        <p14:creationId xmlns:p14="http://schemas.microsoft.com/office/powerpoint/2010/main" val="4184075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971D-7591-481C-97DE-3BE17B1E7ABF}"/>
              </a:ext>
            </a:extLst>
          </p:cNvPr>
          <p:cNvSpPr>
            <a:spLocks noGrp="1"/>
          </p:cNvSpPr>
          <p:nvPr>
            <p:ph type="title"/>
          </p:nvPr>
        </p:nvSpPr>
        <p:spPr/>
        <p:txBody>
          <a:bodyPr/>
          <a:lstStyle/>
          <a:p>
            <a:r>
              <a:rPr lang="en-US"/>
              <a:t>Team Intervention</a:t>
            </a:r>
            <a:endParaRPr lang="en-IE"/>
          </a:p>
        </p:txBody>
      </p:sp>
      <p:sp>
        <p:nvSpPr>
          <p:cNvPr id="3" name="Content Placeholder 2">
            <a:extLst>
              <a:ext uri="{FF2B5EF4-FFF2-40B4-BE49-F238E27FC236}">
                <a16:creationId xmlns:a16="http://schemas.microsoft.com/office/drawing/2014/main" id="{F5E89028-C847-44B1-8F54-6D2F264C5CB7}"/>
              </a:ext>
            </a:extLst>
          </p:cNvPr>
          <p:cNvSpPr>
            <a:spLocks noGrp="1"/>
          </p:cNvSpPr>
          <p:nvPr>
            <p:ph idx="1"/>
          </p:nvPr>
        </p:nvSpPr>
        <p:spPr/>
        <p:txBody>
          <a:bodyPr>
            <a:normAutofit/>
          </a:bodyPr>
          <a:lstStyle/>
          <a:p>
            <a:pPr marL="0" indent="0">
              <a:buNone/>
            </a:pPr>
            <a:r>
              <a:rPr lang="en-US" b="1"/>
              <a:t>Why?</a:t>
            </a:r>
          </a:p>
          <a:p>
            <a:pPr marL="0" indent="0">
              <a:buNone/>
            </a:pPr>
            <a:r>
              <a:rPr lang="en-US"/>
              <a:t>Safety in numbers</a:t>
            </a:r>
          </a:p>
          <a:p>
            <a:pPr marL="0" indent="0">
              <a:buNone/>
            </a:pPr>
            <a:r>
              <a:rPr lang="en-US"/>
              <a:t>Professionalism</a:t>
            </a:r>
          </a:p>
          <a:p>
            <a:pPr marL="0" indent="0">
              <a:buNone/>
            </a:pPr>
            <a:r>
              <a:rPr lang="en-US"/>
              <a:t>Witnesses</a:t>
            </a:r>
          </a:p>
          <a:p>
            <a:pPr marL="0" indent="0">
              <a:buNone/>
            </a:pPr>
            <a:endParaRPr lang="en-US" b="1"/>
          </a:p>
          <a:p>
            <a:pPr marL="0" indent="0">
              <a:buNone/>
            </a:pPr>
            <a:r>
              <a:rPr lang="en-US" b="1"/>
              <a:t>How?</a:t>
            </a:r>
          </a:p>
          <a:p>
            <a:pPr marL="0" indent="0">
              <a:buNone/>
            </a:pPr>
            <a:r>
              <a:rPr lang="en-US"/>
              <a:t>One leader: Assess, Plan, Direct other team leaders (agree  call)</a:t>
            </a:r>
          </a:p>
          <a:p>
            <a:pPr marL="0" indent="0">
              <a:buNone/>
            </a:pPr>
            <a:r>
              <a:rPr lang="en-US"/>
              <a:t>Communication with Team &amp; individual</a:t>
            </a:r>
            <a:endParaRPr lang="en-IE"/>
          </a:p>
        </p:txBody>
      </p:sp>
      <p:pic>
        <p:nvPicPr>
          <p:cNvPr id="4" name="Picture 3">
            <a:extLst>
              <a:ext uri="{FF2B5EF4-FFF2-40B4-BE49-F238E27FC236}">
                <a16:creationId xmlns:a16="http://schemas.microsoft.com/office/drawing/2014/main" id="{CD1FB15A-9BBF-4282-B5BA-E707B1E607B5}"/>
              </a:ext>
            </a:extLst>
          </p:cNvPr>
          <p:cNvPicPr>
            <a:picLocks noChangeAspect="1"/>
          </p:cNvPicPr>
          <p:nvPr/>
        </p:nvPicPr>
        <p:blipFill>
          <a:blip r:embed="rId3"/>
          <a:stretch>
            <a:fillRect/>
          </a:stretch>
        </p:blipFill>
        <p:spPr>
          <a:xfrm>
            <a:off x="11112550" y="0"/>
            <a:ext cx="1115665" cy="1402202"/>
          </a:xfrm>
          <a:prstGeom prst="rect">
            <a:avLst/>
          </a:prstGeom>
        </p:spPr>
      </p:pic>
    </p:spTree>
    <p:custDataLst>
      <p:tags r:id="rId1"/>
    </p:custDataLst>
    <p:extLst>
      <p:ext uri="{BB962C8B-B14F-4D97-AF65-F5344CB8AC3E}">
        <p14:creationId xmlns:p14="http://schemas.microsoft.com/office/powerpoint/2010/main" val="23083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B592-5207-4674-BF17-FB46D54D60CB}"/>
              </a:ext>
            </a:extLst>
          </p:cNvPr>
          <p:cNvSpPr>
            <a:spLocks noGrp="1"/>
          </p:cNvSpPr>
          <p:nvPr>
            <p:ph type="title"/>
          </p:nvPr>
        </p:nvSpPr>
        <p:spPr/>
        <p:txBody>
          <a:bodyPr/>
          <a:lstStyle/>
          <a:p>
            <a:r>
              <a:rPr lang="en-IE"/>
              <a:t>Restraint</a:t>
            </a:r>
          </a:p>
        </p:txBody>
      </p:sp>
      <p:sp>
        <p:nvSpPr>
          <p:cNvPr id="3" name="Content Placeholder 2">
            <a:extLst>
              <a:ext uri="{FF2B5EF4-FFF2-40B4-BE49-F238E27FC236}">
                <a16:creationId xmlns:a16="http://schemas.microsoft.com/office/drawing/2014/main" id="{0010C508-3704-4E95-9EE6-613702583C46}"/>
              </a:ext>
            </a:extLst>
          </p:cNvPr>
          <p:cNvSpPr>
            <a:spLocks noGrp="1"/>
          </p:cNvSpPr>
          <p:nvPr>
            <p:ph idx="1"/>
          </p:nvPr>
        </p:nvSpPr>
        <p:spPr>
          <a:xfrm>
            <a:off x="838202" y="1825627"/>
            <a:ext cx="10879315" cy="4351336"/>
          </a:xfrm>
        </p:spPr>
        <p:txBody>
          <a:bodyPr/>
          <a:lstStyle/>
          <a:p>
            <a:pPr marL="0" indent="0">
              <a:buNone/>
            </a:pPr>
            <a:r>
              <a:rPr lang="en-US" b="1"/>
              <a:t>Risk Assess: </a:t>
            </a:r>
            <a:r>
              <a:rPr lang="en-US"/>
              <a:t>Assess immediate risk to you and others</a:t>
            </a:r>
          </a:p>
          <a:p>
            <a:pPr marL="0" indent="0">
              <a:buNone/>
            </a:pPr>
            <a:r>
              <a:rPr lang="en-US" b="1"/>
              <a:t>Respond: </a:t>
            </a:r>
            <a:r>
              <a:rPr lang="en-US"/>
              <a:t>Retreat and Raise alarm. Always consider your own safety first</a:t>
            </a:r>
          </a:p>
          <a:p>
            <a:pPr marL="0" indent="0">
              <a:buNone/>
            </a:pPr>
            <a:r>
              <a:rPr lang="en-US" b="1"/>
              <a:t>3 P’s</a:t>
            </a:r>
          </a:p>
          <a:p>
            <a:r>
              <a:rPr lang="en-US"/>
              <a:t>Position: Exits, obstacles &amp; others</a:t>
            </a:r>
          </a:p>
          <a:p>
            <a:r>
              <a:rPr lang="en-US"/>
              <a:t>Posture: Broad stable base, side on, Hands open &amp; looking forward</a:t>
            </a:r>
          </a:p>
          <a:p>
            <a:r>
              <a:rPr lang="en-US"/>
              <a:t>Proximity: Outside personal space/ARC (accounts for 70% or injuries).</a:t>
            </a:r>
          </a:p>
          <a:p>
            <a:pPr marL="0" indent="0">
              <a:buNone/>
            </a:pPr>
            <a:r>
              <a:rPr lang="en-US" b="1"/>
              <a:t>Restraint: </a:t>
            </a:r>
            <a:r>
              <a:rPr lang="en-US"/>
              <a:t>In close, broad Stable Base, Firm Palm Grip, Looking Forward</a:t>
            </a:r>
          </a:p>
        </p:txBody>
      </p:sp>
    </p:spTree>
    <p:custDataLst>
      <p:tags r:id="rId1"/>
    </p:custDataLst>
    <p:extLst>
      <p:ext uri="{BB962C8B-B14F-4D97-AF65-F5344CB8AC3E}">
        <p14:creationId xmlns:p14="http://schemas.microsoft.com/office/powerpoint/2010/main" val="26686497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FF0C-F74E-49AE-A6B6-BD77A909FB72}"/>
              </a:ext>
            </a:extLst>
          </p:cNvPr>
          <p:cNvSpPr>
            <a:spLocks noGrp="1"/>
          </p:cNvSpPr>
          <p:nvPr>
            <p:ph type="title"/>
          </p:nvPr>
        </p:nvSpPr>
        <p:spPr/>
        <p:txBody>
          <a:bodyPr/>
          <a:lstStyle/>
          <a:p>
            <a:r>
              <a:rPr lang="en-US"/>
              <a:t>Recap</a:t>
            </a:r>
            <a:endParaRPr lang="en-IE"/>
          </a:p>
        </p:txBody>
      </p:sp>
      <p:sp>
        <p:nvSpPr>
          <p:cNvPr id="3" name="Content Placeholder 2">
            <a:extLst>
              <a:ext uri="{FF2B5EF4-FFF2-40B4-BE49-F238E27FC236}">
                <a16:creationId xmlns:a16="http://schemas.microsoft.com/office/drawing/2014/main" id="{6B83D659-D6BC-4B70-AA46-BC35F39ACEFF}"/>
              </a:ext>
            </a:extLst>
          </p:cNvPr>
          <p:cNvSpPr>
            <a:spLocks noGrp="1"/>
          </p:cNvSpPr>
          <p:nvPr>
            <p:ph idx="1"/>
          </p:nvPr>
        </p:nvSpPr>
        <p:spPr/>
        <p:txBody>
          <a:bodyPr>
            <a:normAutofit/>
          </a:bodyPr>
          <a:lstStyle/>
          <a:p>
            <a:pPr algn="l" fontAlgn="base">
              <a:buFont typeface="Arial" panose="020B0604020202020204" pitchFamily="34" charset="0"/>
              <a:buChar char="•"/>
            </a:pPr>
            <a:r>
              <a:rPr lang="en-US">
                <a:solidFill>
                  <a:srgbClr val="313537"/>
                </a:solidFill>
              </a:rPr>
              <a:t>What is Restraint?</a:t>
            </a:r>
          </a:p>
          <a:p>
            <a:pPr algn="l" fontAlgn="base">
              <a:buFont typeface="Arial" panose="020B0604020202020204" pitchFamily="34" charset="0"/>
              <a:buChar char="•"/>
            </a:pPr>
            <a:r>
              <a:rPr lang="en-US">
                <a:solidFill>
                  <a:srgbClr val="313537"/>
                </a:solidFill>
              </a:rPr>
              <a:t>What are the principles of restraint?</a:t>
            </a:r>
          </a:p>
          <a:p>
            <a:pPr algn="l" fontAlgn="base">
              <a:buFont typeface="Arial" panose="020B0604020202020204" pitchFamily="34" charset="0"/>
              <a:buChar char="•"/>
            </a:pPr>
            <a:r>
              <a:rPr lang="en-US">
                <a:solidFill>
                  <a:srgbClr val="313537"/>
                </a:solidFill>
              </a:rPr>
              <a:t>What are the </a:t>
            </a:r>
            <a:r>
              <a:rPr lang="en-IE"/>
              <a:t>MHC Rules on restraint?</a:t>
            </a:r>
          </a:p>
          <a:p>
            <a:pPr algn="l" fontAlgn="base">
              <a:buFont typeface="Arial" panose="020B0604020202020204" pitchFamily="34" charset="0"/>
              <a:buChar char="•"/>
            </a:pPr>
            <a:r>
              <a:rPr lang="en-US">
                <a:solidFill>
                  <a:srgbClr val="313537"/>
                </a:solidFill>
              </a:rPr>
              <a:t>R</a:t>
            </a:r>
            <a:r>
              <a:rPr lang="en-US" b="0" i="0">
                <a:solidFill>
                  <a:srgbClr val="313537"/>
                </a:solidFill>
                <a:effectLst/>
              </a:rPr>
              <a:t>isk factors associated with PI</a:t>
            </a:r>
          </a:p>
          <a:p>
            <a:pPr algn="l" fontAlgn="base">
              <a:buFont typeface="Arial" panose="020B0604020202020204" pitchFamily="34" charset="0"/>
              <a:buChar char="•"/>
            </a:pPr>
            <a:r>
              <a:rPr lang="en-US">
                <a:solidFill>
                  <a:srgbClr val="313537"/>
                </a:solidFill>
              </a:rPr>
              <a:t>Harm associated with PI</a:t>
            </a:r>
            <a:endParaRPr lang="en-US" b="0" i="0">
              <a:solidFill>
                <a:srgbClr val="313537"/>
              </a:solidFill>
              <a:effectLst/>
            </a:endParaRPr>
          </a:p>
          <a:p>
            <a:pPr algn="l" fontAlgn="base">
              <a:buFont typeface="Arial" panose="020B0604020202020204" pitchFamily="34" charset="0"/>
              <a:buChar char="•"/>
            </a:pPr>
            <a:r>
              <a:rPr lang="en-US">
                <a:solidFill>
                  <a:srgbClr val="313537"/>
                </a:solidFill>
              </a:rPr>
              <a:t>P</a:t>
            </a:r>
            <a:r>
              <a:rPr lang="en-US" b="0" i="0">
                <a:solidFill>
                  <a:srgbClr val="313537"/>
                </a:solidFill>
                <a:effectLst/>
              </a:rPr>
              <a:t>recautions and controls required to reduce the risk.</a:t>
            </a:r>
          </a:p>
          <a:p>
            <a:pPr algn="l" fontAlgn="base">
              <a:buFont typeface="Arial" panose="020B0604020202020204" pitchFamily="34" charset="0"/>
              <a:buChar char="•"/>
            </a:pPr>
            <a:r>
              <a:rPr lang="en-US" b="0" i="0">
                <a:solidFill>
                  <a:srgbClr val="313537"/>
                </a:solidFill>
                <a:effectLst/>
              </a:rPr>
              <a:t>Signs and symptoms of distress.</a:t>
            </a:r>
          </a:p>
          <a:p>
            <a:pPr algn="l" fontAlgn="base">
              <a:buFont typeface="Arial" panose="020B0604020202020204" pitchFamily="34" charset="0"/>
              <a:buChar char="•"/>
            </a:pPr>
            <a:endParaRPr lang="en-IE"/>
          </a:p>
        </p:txBody>
      </p:sp>
      <p:pic>
        <p:nvPicPr>
          <p:cNvPr id="4" name="Picture 3">
            <a:extLst>
              <a:ext uri="{FF2B5EF4-FFF2-40B4-BE49-F238E27FC236}">
                <a16:creationId xmlns:a16="http://schemas.microsoft.com/office/drawing/2014/main" id="{6227D481-06D7-4781-B301-D53EB67855C1}"/>
              </a:ext>
            </a:extLst>
          </p:cNvPr>
          <p:cNvPicPr>
            <a:picLocks noChangeAspect="1"/>
          </p:cNvPicPr>
          <p:nvPr/>
        </p:nvPicPr>
        <p:blipFill>
          <a:blip r:embed="rId3"/>
          <a:stretch>
            <a:fillRect/>
          </a:stretch>
        </p:blipFill>
        <p:spPr>
          <a:xfrm>
            <a:off x="11112550" y="0"/>
            <a:ext cx="1115665" cy="1402202"/>
          </a:xfrm>
          <a:prstGeom prst="rect">
            <a:avLst/>
          </a:prstGeom>
        </p:spPr>
      </p:pic>
    </p:spTree>
    <p:custDataLst>
      <p:tags r:id="rId1"/>
    </p:custDataLst>
    <p:extLst>
      <p:ext uri="{BB962C8B-B14F-4D97-AF65-F5344CB8AC3E}">
        <p14:creationId xmlns:p14="http://schemas.microsoft.com/office/powerpoint/2010/main" val="215825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56A1-5E7A-479C-88D8-591A0CBFAE03}"/>
              </a:ext>
            </a:extLst>
          </p:cNvPr>
          <p:cNvSpPr txBox="1">
            <a:spLocks noGrp="1"/>
          </p:cNvSpPr>
          <p:nvPr>
            <p:ph type="title"/>
          </p:nvPr>
        </p:nvSpPr>
        <p:spPr/>
        <p:txBody>
          <a:bodyPr/>
          <a:lstStyle/>
          <a:p>
            <a:pPr lvl="0"/>
            <a:r>
              <a:rPr lang="en-US"/>
              <a:t>Who is at greater risk?</a:t>
            </a:r>
            <a:endParaRPr lang="en-IE"/>
          </a:p>
        </p:txBody>
      </p:sp>
      <p:sp>
        <p:nvSpPr>
          <p:cNvPr id="3" name="Content Placeholder 2">
            <a:extLst>
              <a:ext uri="{FF2B5EF4-FFF2-40B4-BE49-F238E27FC236}">
                <a16:creationId xmlns:a16="http://schemas.microsoft.com/office/drawing/2014/main" id="{6D84F366-B766-4DBC-AB2E-4E66AC5C18FB}"/>
              </a:ext>
            </a:extLst>
          </p:cNvPr>
          <p:cNvSpPr txBox="1">
            <a:spLocks noGrp="1"/>
          </p:cNvSpPr>
          <p:nvPr>
            <p:ph idx="1"/>
          </p:nvPr>
        </p:nvSpPr>
        <p:spPr>
          <a:xfrm>
            <a:off x="838203" y="1825627"/>
            <a:ext cx="10924711" cy="4351336"/>
          </a:xfrm>
        </p:spPr>
        <p:txBody>
          <a:bodyPr/>
          <a:lstStyle/>
          <a:p>
            <a:pPr lvl="0"/>
            <a:r>
              <a:rPr lang="en-IE" sz="2400">
                <a:latin typeface="Calibri" pitchFamily="34"/>
              </a:rPr>
              <a:t>Lone Workers</a:t>
            </a:r>
          </a:p>
          <a:p>
            <a:pPr lvl="0"/>
            <a:r>
              <a:rPr lang="en-US" sz="2400">
                <a:latin typeface="Calibri" pitchFamily="34"/>
              </a:rPr>
              <a:t>Night shift Workers </a:t>
            </a:r>
          </a:p>
          <a:p>
            <a:pPr lvl="0"/>
            <a:r>
              <a:rPr lang="en-US" sz="2400">
                <a:latin typeface="Calibri" pitchFamily="34"/>
              </a:rPr>
              <a:t>Community Workers</a:t>
            </a:r>
          </a:p>
          <a:p>
            <a:pPr lvl="0"/>
            <a:r>
              <a:rPr lang="en-US" sz="2400">
                <a:latin typeface="Calibri" pitchFamily="34"/>
              </a:rPr>
              <a:t>Enforcement workers</a:t>
            </a:r>
          </a:p>
          <a:p>
            <a:pPr lvl="0"/>
            <a:r>
              <a:rPr lang="en-US" sz="2400">
                <a:latin typeface="Calibri" pitchFamily="34"/>
              </a:rPr>
              <a:t>Healthcare Staff</a:t>
            </a:r>
          </a:p>
          <a:p>
            <a:pPr lvl="0"/>
            <a:r>
              <a:rPr lang="en-US" sz="2400">
                <a:latin typeface="Calibri" pitchFamily="34"/>
              </a:rPr>
              <a:t>New, inexperienced workers</a:t>
            </a:r>
            <a:endParaRPr lang="en-US" sz="1800">
              <a:latin typeface="Calibri" pitchFamily="34"/>
            </a:endParaRPr>
          </a:p>
        </p:txBody>
      </p:sp>
      <p:pic>
        <p:nvPicPr>
          <p:cNvPr id="4" name="Picture 3">
            <a:extLst>
              <a:ext uri="{FF2B5EF4-FFF2-40B4-BE49-F238E27FC236}">
                <a16:creationId xmlns:a16="http://schemas.microsoft.com/office/drawing/2014/main" id="{F7AAF9D5-2031-413D-A1E5-37F97EB43DCC}"/>
              </a:ext>
            </a:extLst>
          </p:cNvPr>
          <p:cNvPicPr>
            <a:picLocks noChangeAspect="1"/>
          </p:cNvPicPr>
          <p:nvPr/>
        </p:nvPicPr>
        <p:blipFill>
          <a:blip r:embed="rId3"/>
          <a:stretch>
            <a:fillRect/>
          </a:stretch>
        </p:blipFill>
        <p:spPr>
          <a:xfrm>
            <a:off x="11137300" y="0"/>
            <a:ext cx="1054696" cy="1268080"/>
          </a:xfrm>
          <a:prstGeom prst="rect">
            <a:avLst/>
          </a:prstGeom>
          <a:noFill/>
          <a:ln cap="flat">
            <a:noFill/>
          </a:ln>
        </p:spPr>
      </p:pic>
      <p:pic>
        <p:nvPicPr>
          <p:cNvPr id="6" name="Picture 5" descr="A police officer standing in the middle of a road with cars parked&#10;&#10;Description automatically generated with low confidence">
            <a:extLst>
              <a:ext uri="{FF2B5EF4-FFF2-40B4-BE49-F238E27FC236}">
                <a16:creationId xmlns:a16="http://schemas.microsoft.com/office/drawing/2014/main" id="{C744D2B8-3DE1-4013-A960-D4F33FA99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947" y="1690478"/>
            <a:ext cx="3752002" cy="2088552"/>
          </a:xfrm>
          <a:prstGeom prst="rect">
            <a:avLst/>
          </a:prstGeom>
        </p:spPr>
      </p:pic>
      <p:pic>
        <p:nvPicPr>
          <p:cNvPr id="8" name="Picture 7" descr="A picture containing person, posing&#10;&#10;Description automatically generated">
            <a:extLst>
              <a:ext uri="{FF2B5EF4-FFF2-40B4-BE49-F238E27FC236}">
                <a16:creationId xmlns:a16="http://schemas.microsoft.com/office/drawing/2014/main" id="{A96973CA-9DAF-431E-98B0-E63465C627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7947" y="3913969"/>
            <a:ext cx="3994853" cy="262452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4692D-40D8-4732-BB17-1C04592EE916}"/>
              </a:ext>
            </a:extLst>
          </p:cNvPr>
          <p:cNvSpPr txBox="1">
            <a:spLocks noGrp="1"/>
          </p:cNvSpPr>
          <p:nvPr>
            <p:ph type="title"/>
          </p:nvPr>
        </p:nvSpPr>
        <p:spPr>
          <a:xfrm>
            <a:off x="0" y="365129"/>
            <a:ext cx="12047457" cy="1325559"/>
          </a:xfrm>
        </p:spPr>
        <p:txBody>
          <a:bodyPr/>
          <a:lstStyle/>
          <a:p>
            <a:pPr lvl="0"/>
            <a:r>
              <a:rPr lang="en-US"/>
              <a:t>Why Prevent and Manage Aggression &amp; Violence?</a:t>
            </a:r>
            <a:endParaRPr lang="en-IE"/>
          </a:p>
        </p:txBody>
      </p:sp>
      <p:sp>
        <p:nvSpPr>
          <p:cNvPr id="3" name="Content Placeholder 2">
            <a:extLst>
              <a:ext uri="{FF2B5EF4-FFF2-40B4-BE49-F238E27FC236}">
                <a16:creationId xmlns:a16="http://schemas.microsoft.com/office/drawing/2014/main" id="{64ECF7DB-EF4C-4AE5-879D-76473A28CEE6}"/>
              </a:ext>
            </a:extLst>
          </p:cNvPr>
          <p:cNvSpPr txBox="1">
            <a:spLocks noGrp="1"/>
          </p:cNvSpPr>
          <p:nvPr>
            <p:ph idx="1"/>
          </p:nvPr>
        </p:nvSpPr>
        <p:spPr/>
        <p:txBody>
          <a:bodyPr/>
          <a:lstStyle/>
          <a:p>
            <a:pPr lvl="0"/>
            <a:r>
              <a:rPr lang="en-US"/>
              <a:t>Legal duty under Safety, Health &amp; Welfare at Work 2005</a:t>
            </a:r>
          </a:p>
          <a:p>
            <a:pPr lvl="0"/>
            <a:r>
              <a:rPr lang="en-US"/>
              <a:t>Required by HSE, HIQA &amp; MHC</a:t>
            </a:r>
          </a:p>
          <a:p>
            <a:pPr lvl="0"/>
            <a:r>
              <a:rPr lang="en-US"/>
              <a:t>Staff morale</a:t>
            </a:r>
          </a:p>
          <a:p>
            <a:pPr lvl="0"/>
            <a:r>
              <a:rPr lang="en-US"/>
              <a:t>Client &amp; Staff safety</a:t>
            </a:r>
            <a:endParaRPr lang="en-IE"/>
          </a:p>
        </p:txBody>
      </p:sp>
      <p:pic>
        <p:nvPicPr>
          <p:cNvPr id="4" name="Picture 3">
            <a:extLst>
              <a:ext uri="{FF2B5EF4-FFF2-40B4-BE49-F238E27FC236}">
                <a16:creationId xmlns:a16="http://schemas.microsoft.com/office/drawing/2014/main" id="{898D2104-98DD-430F-AE47-1DA82B85F1BA}"/>
              </a:ext>
            </a:extLst>
          </p:cNvPr>
          <p:cNvPicPr>
            <a:picLocks noChangeAspect="1"/>
          </p:cNvPicPr>
          <p:nvPr/>
        </p:nvPicPr>
        <p:blipFill>
          <a:blip r:embed="rId3"/>
          <a:stretch>
            <a:fillRect/>
          </a:stretch>
        </p:blipFill>
        <p:spPr>
          <a:xfrm>
            <a:off x="11274652" y="-38910"/>
            <a:ext cx="917344" cy="1102940"/>
          </a:xfrm>
          <a:prstGeom prst="rect">
            <a:avLst/>
          </a:prstGeom>
          <a:noFill/>
          <a:ln cap="flat">
            <a:noFill/>
          </a:ln>
        </p:spPr>
      </p:pic>
      <p:pic>
        <p:nvPicPr>
          <p:cNvPr id="6" name="Picture 5" descr="Logo, company name&#10;&#10;Description automatically generated">
            <a:extLst>
              <a:ext uri="{FF2B5EF4-FFF2-40B4-BE49-F238E27FC236}">
                <a16:creationId xmlns:a16="http://schemas.microsoft.com/office/drawing/2014/main" id="{63AA31FF-FEAB-474D-9256-003345716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234" y="4183761"/>
            <a:ext cx="2171574" cy="2171574"/>
          </a:xfrm>
          <a:prstGeom prst="rect">
            <a:avLst/>
          </a:prstGeom>
        </p:spPr>
      </p:pic>
      <p:pic>
        <p:nvPicPr>
          <p:cNvPr id="8" name="Picture 7" descr="Logo, company name&#10;&#10;Description automatically generated">
            <a:extLst>
              <a:ext uri="{FF2B5EF4-FFF2-40B4-BE49-F238E27FC236}">
                <a16:creationId xmlns:a16="http://schemas.microsoft.com/office/drawing/2014/main" id="{314E3D33-B508-4612-976B-4159C69E8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881" y="4183760"/>
            <a:ext cx="1703783" cy="1584741"/>
          </a:xfrm>
          <a:prstGeom prst="rect">
            <a:avLst/>
          </a:prstGeom>
        </p:spPr>
      </p:pic>
      <p:pic>
        <p:nvPicPr>
          <p:cNvPr id="10" name="Picture 9" descr="Chart&#10;&#10;Description automatically generated">
            <a:extLst>
              <a:ext uri="{FF2B5EF4-FFF2-40B4-BE49-F238E27FC236}">
                <a16:creationId xmlns:a16="http://schemas.microsoft.com/office/drawing/2014/main" id="{C02FF4A5-9AE2-476F-AC78-0E81FC3E2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837" y="3923895"/>
            <a:ext cx="2914650" cy="1714500"/>
          </a:xfrm>
          <a:prstGeom prst="rect">
            <a:avLst/>
          </a:prstGeom>
        </p:spPr>
      </p:pic>
      <p:pic>
        <p:nvPicPr>
          <p:cNvPr id="12" name="Picture 11" descr="Logo, company name&#10;&#10;Description automatically generated">
            <a:extLst>
              <a:ext uri="{FF2B5EF4-FFF2-40B4-BE49-F238E27FC236}">
                <a16:creationId xmlns:a16="http://schemas.microsoft.com/office/drawing/2014/main" id="{8FE4C441-6A37-4EEF-8051-917676885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399" y="3923895"/>
            <a:ext cx="1685925" cy="17145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6410</Words>
  <Application>Microsoft Office PowerPoint</Application>
  <PresentationFormat>Widescreen</PresentationFormat>
  <Paragraphs>705</Paragraphs>
  <Slides>79</Slides>
  <Notes>26</Notes>
  <HiddenSlides>1</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-apple-system</vt:lpstr>
      <vt:lpstr>Frutiger</vt:lpstr>
      <vt:lpstr>Goudy</vt:lpstr>
      <vt:lpstr>Arial</vt:lpstr>
      <vt:lpstr>Calibri</vt:lpstr>
      <vt:lpstr>Calibri Light</vt:lpstr>
      <vt:lpstr>Microsoft Sans Serif</vt:lpstr>
      <vt:lpstr>Open Sans</vt:lpstr>
      <vt:lpstr>Roboto</vt:lpstr>
      <vt:lpstr>Times New Roman</vt:lpstr>
      <vt:lpstr>Office Theme</vt:lpstr>
      <vt:lpstr>PMAV Course</vt:lpstr>
      <vt:lpstr>Basic Housekeeping Rules</vt:lpstr>
      <vt:lpstr>Contents</vt:lpstr>
      <vt:lpstr>Course Aim</vt:lpstr>
      <vt:lpstr>Introduction to PMAV</vt:lpstr>
      <vt:lpstr>Anger</vt:lpstr>
      <vt:lpstr>Definition of Aggression and Violence</vt:lpstr>
      <vt:lpstr>Who is at greater risk?</vt:lpstr>
      <vt:lpstr>Why Prevent and Manage Aggression &amp; Violence?</vt:lpstr>
      <vt:lpstr>Statistics</vt:lpstr>
      <vt:lpstr>Statistics</vt:lpstr>
      <vt:lpstr>Recap</vt:lpstr>
      <vt:lpstr>PMAV &amp; the Law</vt:lpstr>
      <vt:lpstr>On completion of this module learners will be able to:</vt:lpstr>
      <vt:lpstr>Legal framework</vt:lpstr>
      <vt:lpstr>Safety Health &amp; Welfare at Work 2005</vt:lpstr>
      <vt:lpstr>Human Rights Act 2003</vt:lpstr>
      <vt:lpstr>O’Connor V Nice Residential Home Ltd</vt:lpstr>
      <vt:lpstr>Recap</vt:lpstr>
      <vt:lpstr>PMAV Risk Assessment</vt:lpstr>
      <vt:lpstr>At the end of this module,  learners will be able to:</vt:lpstr>
      <vt:lpstr>Explanations</vt:lpstr>
      <vt:lpstr>Types of  Risk Assessments</vt:lpstr>
      <vt:lpstr>Risk Factors</vt:lpstr>
      <vt:lpstr>Clinical Risk Factors</vt:lpstr>
      <vt:lpstr>Control measures?</vt:lpstr>
      <vt:lpstr>Lone Worker Risk Factors</vt:lpstr>
      <vt:lpstr>Lone Worker Safety</vt:lpstr>
      <vt:lpstr>Dynamic Risk Assessment</vt:lpstr>
      <vt:lpstr>Recap</vt:lpstr>
      <vt:lpstr>Assault Cycle</vt:lpstr>
      <vt:lpstr>On completion of this module, you will be able to:</vt:lpstr>
      <vt:lpstr>Assault Cycle</vt:lpstr>
      <vt:lpstr>Phase 1: Trigger Phase</vt:lpstr>
      <vt:lpstr>Phase 2: Escalation Phase</vt:lpstr>
      <vt:lpstr>Phase 3: Crisis Phase</vt:lpstr>
      <vt:lpstr>Phase 4: Plateau/Recovery Phase</vt:lpstr>
      <vt:lpstr>Phase V Post-Crisis</vt:lpstr>
      <vt:lpstr>Case study</vt:lpstr>
      <vt:lpstr>Recap</vt:lpstr>
      <vt:lpstr>Communication</vt:lpstr>
      <vt:lpstr>Communication</vt:lpstr>
      <vt:lpstr>Verbal and Non-Verbal Communication</vt:lpstr>
      <vt:lpstr>Good use of your Voice</vt:lpstr>
      <vt:lpstr>Voice</vt:lpstr>
      <vt:lpstr>Non-Verbal Communication</vt:lpstr>
      <vt:lpstr>Eye Contact/Facial expressions</vt:lpstr>
      <vt:lpstr>Hand gestures/ Movement Exercise</vt:lpstr>
      <vt:lpstr>Non-Verbal Communication</vt:lpstr>
      <vt:lpstr>Barriers to Effective Communication</vt:lpstr>
      <vt:lpstr>Listening</vt:lpstr>
      <vt:lpstr>Good Listening Skills</vt:lpstr>
      <vt:lpstr>PowerPoint Presentation</vt:lpstr>
      <vt:lpstr>Active Listening Exercise</vt:lpstr>
      <vt:lpstr>Listening skills Exercise</vt:lpstr>
      <vt:lpstr>Poor Listening Skills Exercise</vt:lpstr>
      <vt:lpstr>Verbal Deescalating situations?</vt:lpstr>
      <vt:lpstr>Non-Verbal Descalation</vt:lpstr>
      <vt:lpstr>Recap</vt:lpstr>
      <vt:lpstr>PMAV Skills</vt:lpstr>
      <vt:lpstr>Basic Housekeeping Rules</vt:lpstr>
      <vt:lpstr>On completion of this module learners will be able to: </vt:lpstr>
      <vt:lpstr>Safety Checks</vt:lpstr>
      <vt:lpstr>Safety Principles</vt:lpstr>
      <vt:lpstr>Vulnerable Areas</vt:lpstr>
      <vt:lpstr>Defence against Kicks, Slaps &amp; Punches</vt:lpstr>
      <vt:lpstr>Breakaways</vt:lpstr>
      <vt:lpstr>Recap</vt:lpstr>
      <vt:lpstr>Physical Intervention</vt:lpstr>
      <vt:lpstr>Learning Outcomes</vt:lpstr>
      <vt:lpstr>Physical Restraint</vt:lpstr>
      <vt:lpstr>MHC Principles of Physical Restraint</vt:lpstr>
      <vt:lpstr>Why?</vt:lpstr>
      <vt:lpstr>MHC Rules on Restraint</vt:lpstr>
      <vt:lpstr>Physical Intervention Risk Assessment</vt:lpstr>
      <vt:lpstr>Steps in Physical Restraint Process</vt:lpstr>
      <vt:lpstr>Team Intervention</vt:lpstr>
      <vt:lpstr>Restraint</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PMAV</dc:title>
  <dc:creator>Sean Kelleher</dc:creator>
  <cp:lastModifiedBy>Sean Kelleher</cp:lastModifiedBy>
  <cp:revision>1</cp:revision>
  <dcterms:created xsi:type="dcterms:W3CDTF">2022-01-17T15:08:21Z</dcterms:created>
  <dcterms:modified xsi:type="dcterms:W3CDTF">2025-08-29T18:26:30Z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F38B56FD-D61D-4189-B5A3-63E25507C74E</vt:lpwstr>
  </property>
  <property fmtid="{D5CDD505-2E9C-101B-9397-08002B2CF9AE}" pid="3" name="ArticulatePath">
    <vt:lpwstr>Presentation7</vt:lpwstr>
  </property>
</Properties>
</file>