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xml" ContentType="application/vnd.openxmlformats-officedocument.presentationml.tags+xml"/>
  <Override PartName="/ppt/notesSlides/notesSlide12.xml" ContentType="application/vnd.openxmlformats-officedocument.presentationml.notesSlide+xml"/>
  <Override PartName="/ppt/tags/tag3.xml" ContentType="application/vnd.openxmlformats-officedocument.presentationml.tags+xml"/>
  <Override PartName="/ppt/notesSlides/notesSlide13.xml" ContentType="application/vnd.openxmlformats-officedocument.presentationml.notesSlide+xml"/>
  <Override PartName="/ppt/tags/tag4.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4918" r:id="rId2"/>
  </p:sldMasterIdLst>
  <p:notesMasterIdLst>
    <p:notesMasterId r:id="rId46"/>
  </p:notesMasterIdLst>
  <p:handoutMasterIdLst>
    <p:handoutMasterId r:id="rId47"/>
  </p:handoutMasterIdLst>
  <p:sldIdLst>
    <p:sldId id="257" r:id="rId3"/>
    <p:sldId id="258" r:id="rId4"/>
    <p:sldId id="259" r:id="rId5"/>
    <p:sldId id="260" r:id="rId6"/>
    <p:sldId id="262" r:id="rId7"/>
    <p:sldId id="378" r:id="rId8"/>
    <p:sldId id="380" r:id="rId9"/>
    <p:sldId id="379" r:id="rId10"/>
    <p:sldId id="381" r:id="rId11"/>
    <p:sldId id="382" r:id="rId12"/>
    <p:sldId id="383" r:id="rId13"/>
    <p:sldId id="384" r:id="rId14"/>
    <p:sldId id="385" r:id="rId15"/>
    <p:sldId id="269" r:id="rId16"/>
    <p:sldId id="386" r:id="rId17"/>
    <p:sldId id="387" r:id="rId18"/>
    <p:sldId id="388" r:id="rId19"/>
    <p:sldId id="389" r:id="rId20"/>
    <p:sldId id="390" r:id="rId21"/>
    <p:sldId id="391" r:id="rId22"/>
    <p:sldId id="392" r:id="rId23"/>
    <p:sldId id="393" r:id="rId24"/>
    <p:sldId id="275" r:id="rId25"/>
    <p:sldId id="276" r:id="rId26"/>
    <p:sldId id="277" r:id="rId27"/>
    <p:sldId id="278" r:id="rId28"/>
    <p:sldId id="279" r:id="rId29"/>
    <p:sldId id="280" r:id="rId30"/>
    <p:sldId id="404" r:id="rId31"/>
    <p:sldId id="403" r:id="rId32"/>
    <p:sldId id="402" r:id="rId33"/>
    <p:sldId id="401" r:id="rId34"/>
    <p:sldId id="400" r:id="rId35"/>
    <p:sldId id="399" r:id="rId36"/>
    <p:sldId id="287" r:id="rId37"/>
    <p:sldId id="396" r:id="rId38"/>
    <p:sldId id="297" r:id="rId39"/>
    <p:sldId id="298" r:id="rId40"/>
    <p:sldId id="397" r:id="rId41"/>
    <p:sldId id="377" r:id="rId42"/>
    <p:sldId id="323" r:id="rId43"/>
    <p:sldId id="305" r:id="rId44"/>
    <p:sldId id="398" r:id="rId45"/>
  </p:sldIdLst>
  <p:sldSz cx="9144000" cy="6858000" type="screen4x3"/>
  <p:notesSz cx="7077075" cy="9363075"/>
  <p:custDataLst>
    <p:tags r:id="rId4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7C2888-6BD1-44A3-99A8-B2614E464E4B}" v="1" dt="2022-05-04T16:42:54.5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65" autoAdjust="0"/>
    <p:restoredTop sz="60086" autoAdjust="0"/>
  </p:normalViewPr>
  <p:slideViewPr>
    <p:cSldViewPr>
      <p:cViewPr varScale="1">
        <p:scale>
          <a:sx n="51" d="100"/>
          <a:sy n="51" d="100"/>
        </p:scale>
        <p:origin x="241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microsoft.com/office/2016/11/relationships/changesInfo" Target="changesInfos/changesInfo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gs" Target="tags/tag1.xml"/><Relationship Id="rId8" Type="http://schemas.openxmlformats.org/officeDocument/2006/relationships/slide" Target="slides/slide6.xml"/><Relationship Id="rId51"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an Kelleher" userId="17a24dc8bb8dc661" providerId="Windows Live" clId="Web-{DDB469DF-7C5A-477D-8BB9-E513793B8911}"/>
    <pc:docChg chg="addSld delSld modSld addMainMaster">
      <pc:chgData name="Sean Kelleher" userId="17a24dc8bb8dc661" providerId="Windows Live" clId="Web-{DDB469DF-7C5A-477D-8BB9-E513793B8911}" dt="2020-10-02T09:08:23.407" v="59" actId="20577"/>
      <pc:docMkLst>
        <pc:docMk/>
      </pc:docMkLst>
      <pc:sldChg chg="modSp">
        <pc:chgData name="Sean Kelleher" userId="17a24dc8bb8dc661" providerId="Windows Live" clId="Web-{DDB469DF-7C5A-477D-8BB9-E513793B8911}" dt="2020-10-02T09:06:29.903" v="14" actId="20577"/>
        <pc:sldMkLst>
          <pc:docMk/>
          <pc:sldMk cId="0" sldId="257"/>
        </pc:sldMkLst>
        <pc:spChg chg="mod">
          <ac:chgData name="Sean Kelleher" userId="17a24dc8bb8dc661" providerId="Windows Live" clId="Web-{DDB469DF-7C5A-477D-8BB9-E513793B8911}" dt="2020-10-02T09:06:29.903" v="14" actId="20577"/>
          <ac:spMkLst>
            <pc:docMk/>
            <pc:sldMk cId="0" sldId="257"/>
            <ac:spMk id="5122" creationId="{00000000-0000-0000-0000-000000000000}"/>
          </ac:spMkLst>
        </pc:spChg>
      </pc:sldChg>
      <pc:sldChg chg="del">
        <pc:chgData name="Sean Kelleher" userId="17a24dc8bb8dc661" providerId="Windows Live" clId="Web-{DDB469DF-7C5A-477D-8BB9-E513793B8911}" dt="2020-10-02T09:06:35.762" v="16"/>
        <pc:sldMkLst>
          <pc:docMk/>
          <pc:sldMk cId="0" sldId="394"/>
        </pc:sldMkLst>
      </pc:sldChg>
      <pc:sldChg chg="del">
        <pc:chgData name="Sean Kelleher" userId="17a24dc8bb8dc661" providerId="Windows Live" clId="Web-{DDB469DF-7C5A-477D-8BB9-E513793B8911}" dt="2020-10-02T09:06:55.669" v="23"/>
        <pc:sldMkLst>
          <pc:docMk/>
          <pc:sldMk cId="0" sldId="395"/>
        </pc:sldMkLst>
      </pc:sldChg>
      <pc:sldChg chg="add">
        <pc:chgData name="Sean Kelleher" userId="17a24dc8bb8dc661" providerId="Windows Live" clId="Web-{DDB469DF-7C5A-477D-8BB9-E513793B8911}" dt="2020-10-02T09:06:43.872" v="17"/>
        <pc:sldMkLst>
          <pc:docMk/>
          <pc:sldMk cId="2164102721" sldId="399"/>
        </pc:sldMkLst>
      </pc:sldChg>
      <pc:sldChg chg="add">
        <pc:chgData name="Sean Kelleher" userId="17a24dc8bb8dc661" providerId="Windows Live" clId="Web-{DDB469DF-7C5A-477D-8BB9-E513793B8911}" dt="2020-10-02T09:06:43.919" v="18"/>
        <pc:sldMkLst>
          <pc:docMk/>
          <pc:sldMk cId="3582088329" sldId="400"/>
        </pc:sldMkLst>
      </pc:sldChg>
      <pc:sldChg chg="modSp add">
        <pc:chgData name="Sean Kelleher" userId="17a24dc8bb8dc661" providerId="Windows Live" clId="Web-{DDB469DF-7C5A-477D-8BB9-E513793B8911}" dt="2020-10-02T09:08:23.407" v="58" actId="20577"/>
        <pc:sldMkLst>
          <pc:docMk/>
          <pc:sldMk cId="3909406354" sldId="401"/>
        </pc:sldMkLst>
        <pc:spChg chg="mod">
          <ac:chgData name="Sean Kelleher" userId="17a24dc8bb8dc661" providerId="Windows Live" clId="Web-{DDB469DF-7C5A-477D-8BB9-E513793B8911}" dt="2020-10-02T09:08:23.407" v="58" actId="20577"/>
          <ac:spMkLst>
            <pc:docMk/>
            <pc:sldMk cId="3909406354" sldId="401"/>
            <ac:spMk id="2" creationId="{00000000-0000-0000-0000-000000000000}"/>
          </ac:spMkLst>
        </pc:spChg>
      </pc:sldChg>
      <pc:sldChg chg="add">
        <pc:chgData name="Sean Kelleher" userId="17a24dc8bb8dc661" providerId="Windows Live" clId="Web-{DDB469DF-7C5A-477D-8BB9-E513793B8911}" dt="2020-10-02T09:06:44.060" v="20"/>
        <pc:sldMkLst>
          <pc:docMk/>
          <pc:sldMk cId="1025511083" sldId="402"/>
        </pc:sldMkLst>
      </pc:sldChg>
      <pc:sldChg chg="add">
        <pc:chgData name="Sean Kelleher" userId="17a24dc8bb8dc661" providerId="Windows Live" clId="Web-{DDB469DF-7C5A-477D-8BB9-E513793B8911}" dt="2020-10-02T09:06:44.122" v="21"/>
        <pc:sldMkLst>
          <pc:docMk/>
          <pc:sldMk cId="3796474774" sldId="403"/>
        </pc:sldMkLst>
      </pc:sldChg>
      <pc:sldChg chg="add">
        <pc:chgData name="Sean Kelleher" userId="17a24dc8bb8dc661" providerId="Windows Live" clId="Web-{DDB469DF-7C5A-477D-8BB9-E513793B8911}" dt="2020-10-02T09:06:44.169" v="22"/>
        <pc:sldMkLst>
          <pc:docMk/>
          <pc:sldMk cId="2815170318" sldId="404"/>
        </pc:sldMkLst>
      </pc:sldChg>
      <pc:sldMasterChg chg="add addSldLayout">
        <pc:chgData name="Sean Kelleher" userId="17a24dc8bb8dc661" providerId="Windows Live" clId="Web-{DDB469DF-7C5A-477D-8BB9-E513793B8911}" dt="2020-10-02T09:06:44.060" v="20"/>
        <pc:sldMasterMkLst>
          <pc:docMk/>
          <pc:sldMasterMk cId="870960801" sldId="2147484918"/>
        </pc:sldMasterMkLst>
        <pc:sldLayoutChg chg="add">
          <pc:chgData name="Sean Kelleher" userId="17a24dc8bb8dc661" providerId="Windows Live" clId="Web-{DDB469DF-7C5A-477D-8BB9-E513793B8911}" dt="2020-10-02T09:06:44.060" v="20"/>
          <pc:sldLayoutMkLst>
            <pc:docMk/>
            <pc:sldMasterMk cId="870960801" sldId="2147484918"/>
            <pc:sldLayoutMk cId="3681455226" sldId="2147484919"/>
          </pc:sldLayoutMkLst>
        </pc:sldLayoutChg>
        <pc:sldLayoutChg chg="add">
          <pc:chgData name="Sean Kelleher" userId="17a24dc8bb8dc661" providerId="Windows Live" clId="Web-{DDB469DF-7C5A-477D-8BB9-E513793B8911}" dt="2020-10-02T09:06:44.060" v="20"/>
          <pc:sldLayoutMkLst>
            <pc:docMk/>
            <pc:sldMasterMk cId="870960801" sldId="2147484918"/>
            <pc:sldLayoutMk cId="3875987269" sldId="2147484920"/>
          </pc:sldLayoutMkLst>
        </pc:sldLayoutChg>
        <pc:sldLayoutChg chg="add">
          <pc:chgData name="Sean Kelleher" userId="17a24dc8bb8dc661" providerId="Windows Live" clId="Web-{DDB469DF-7C5A-477D-8BB9-E513793B8911}" dt="2020-10-02T09:06:44.060" v="20"/>
          <pc:sldLayoutMkLst>
            <pc:docMk/>
            <pc:sldMasterMk cId="870960801" sldId="2147484918"/>
            <pc:sldLayoutMk cId="2233076448" sldId="2147484921"/>
          </pc:sldLayoutMkLst>
        </pc:sldLayoutChg>
        <pc:sldLayoutChg chg="add">
          <pc:chgData name="Sean Kelleher" userId="17a24dc8bb8dc661" providerId="Windows Live" clId="Web-{DDB469DF-7C5A-477D-8BB9-E513793B8911}" dt="2020-10-02T09:06:44.060" v="20"/>
          <pc:sldLayoutMkLst>
            <pc:docMk/>
            <pc:sldMasterMk cId="870960801" sldId="2147484918"/>
            <pc:sldLayoutMk cId="3318656195" sldId="2147484922"/>
          </pc:sldLayoutMkLst>
        </pc:sldLayoutChg>
        <pc:sldLayoutChg chg="add">
          <pc:chgData name="Sean Kelleher" userId="17a24dc8bb8dc661" providerId="Windows Live" clId="Web-{DDB469DF-7C5A-477D-8BB9-E513793B8911}" dt="2020-10-02T09:06:44.060" v="20"/>
          <pc:sldLayoutMkLst>
            <pc:docMk/>
            <pc:sldMasterMk cId="870960801" sldId="2147484918"/>
            <pc:sldLayoutMk cId="3992628426" sldId="2147484923"/>
          </pc:sldLayoutMkLst>
        </pc:sldLayoutChg>
        <pc:sldLayoutChg chg="add">
          <pc:chgData name="Sean Kelleher" userId="17a24dc8bb8dc661" providerId="Windows Live" clId="Web-{DDB469DF-7C5A-477D-8BB9-E513793B8911}" dt="2020-10-02T09:06:44.060" v="20"/>
          <pc:sldLayoutMkLst>
            <pc:docMk/>
            <pc:sldMasterMk cId="870960801" sldId="2147484918"/>
            <pc:sldLayoutMk cId="3721400320" sldId="2147484924"/>
          </pc:sldLayoutMkLst>
        </pc:sldLayoutChg>
        <pc:sldLayoutChg chg="add">
          <pc:chgData name="Sean Kelleher" userId="17a24dc8bb8dc661" providerId="Windows Live" clId="Web-{DDB469DF-7C5A-477D-8BB9-E513793B8911}" dt="2020-10-02T09:06:44.060" v="20"/>
          <pc:sldLayoutMkLst>
            <pc:docMk/>
            <pc:sldMasterMk cId="870960801" sldId="2147484918"/>
            <pc:sldLayoutMk cId="1937428966" sldId="2147484925"/>
          </pc:sldLayoutMkLst>
        </pc:sldLayoutChg>
        <pc:sldLayoutChg chg="add">
          <pc:chgData name="Sean Kelleher" userId="17a24dc8bb8dc661" providerId="Windows Live" clId="Web-{DDB469DF-7C5A-477D-8BB9-E513793B8911}" dt="2020-10-02T09:06:44.060" v="20"/>
          <pc:sldLayoutMkLst>
            <pc:docMk/>
            <pc:sldMasterMk cId="870960801" sldId="2147484918"/>
            <pc:sldLayoutMk cId="1694960163" sldId="2147484926"/>
          </pc:sldLayoutMkLst>
        </pc:sldLayoutChg>
        <pc:sldLayoutChg chg="add">
          <pc:chgData name="Sean Kelleher" userId="17a24dc8bb8dc661" providerId="Windows Live" clId="Web-{DDB469DF-7C5A-477D-8BB9-E513793B8911}" dt="2020-10-02T09:06:44.060" v="20"/>
          <pc:sldLayoutMkLst>
            <pc:docMk/>
            <pc:sldMasterMk cId="870960801" sldId="2147484918"/>
            <pc:sldLayoutMk cId="3649639619" sldId="2147484927"/>
          </pc:sldLayoutMkLst>
        </pc:sldLayoutChg>
        <pc:sldLayoutChg chg="add">
          <pc:chgData name="Sean Kelleher" userId="17a24dc8bb8dc661" providerId="Windows Live" clId="Web-{DDB469DF-7C5A-477D-8BB9-E513793B8911}" dt="2020-10-02T09:06:44.060" v="20"/>
          <pc:sldLayoutMkLst>
            <pc:docMk/>
            <pc:sldMasterMk cId="870960801" sldId="2147484918"/>
            <pc:sldLayoutMk cId="3066483336" sldId="2147484928"/>
          </pc:sldLayoutMkLst>
        </pc:sldLayoutChg>
        <pc:sldLayoutChg chg="add">
          <pc:chgData name="Sean Kelleher" userId="17a24dc8bb8dc661" providerId="Windows Live" clId="Web-{DDB469DF-7C5A-477D-8BB9-E513793B8911}" dt="2020-10-02T09:06:44.060" v="20"/>
          <pc:sldLayoutMkLst>
            <pc:docMk/>
            <pc:sldMasterMk cId="870960801" sldId="2147484918"/>
            <pc:sldLayoutMk cId="274719764" sldId="2147484929"/>
          </pc:sldLayoutMkLst>
        </pc:sldLayoutChg>
      </pc:sldMasterChg>
    </pc:docChg>
  </pc:docChgLst>
  <pc:docChgLst>
    <pc:chgData name="Sean Kelleher" userId="17a24dc8bb8dc661" providerId="LiveId" clId="{D86A3220-AE0D-436D-B761-9B444A6BB3A9}"/>
    <pc:docChg chg="modSld">
      <pc:chgData name="Sean Kelleher" userId="17a24dc8bb8dc661" providerId="LiveId" clId="{D86A3220-AE0D-436D-B761-9B444A6BB3A9}" dt="2020-10-01T11:50:47.074" v="64" actId="20577"/>
      <pc:docMkLst>
        <pc:docMk/>
      </pc:docMkLst>
      <pc:sldChg chg="modSp modAnim">
        <pc:chgData name="Sean Kelleher" userId="17a24dc8bb8dc661" providerId="LiveId" clId="{D86A3220-AE0D-436D-B761-9B444A6BB3A9}" dt="2020-10-01T11:50:47.074" v="64" actId="20577"/>
        <pc:sldMkLst>
          <pc:docMk/>
          <pc:sldMk cId="0" sldId="298"/>
        </pc:sldMkLst>
        <pc:spChg chg="mod">
          <ac:chgData name="Sean Kelleher" userId="17a24dc8bb8dc661" providerId="LiveId" clId="{D86A3220-AE0D-436D-B761-9B444A6BB3A9}" dt="2020-10-01T11:50:47.074" v="64" actId="20577"/>
          <ac:spMkLst>
            <pc:docMk/>
            <pc:sldMk cId="0" sldId="298"/>
            <ac:spMk id="1785859" creationId="{00000000-0000-0000-0000-000000000000}"/>
          </ac:spMkLst>
        </pc:spChg>
      </pc:sldChg>
      <pc:sldChg chg="modSp modAnim">
        <pc:chgData name="Sean Kelleher" userId="17a24dc8bb8dc661" providerId="LiveId" clId="{D86A3220-AE0D-436D-B761-9B444A6BB3A9}" dt="2020-10-01T11:47:41.184" v="0" actId="20577"/>
        <pc:sldMkLst>
          <pc:docMk/>
          <pc:sldMk cId="0" sldId="378"/>
        </pc:sldMkLst>
        <pc:spChg chg="mod">
          <ac:chgData name="Sean Kelleher" userId="17a24dc8bb8dc661" providerId="LiveId" clId="{D86A3220-AE0D-436D-B761-9B444A6BB3A9}" dt="2020-10-01T11:47:41.184" v="0" actId="20577"/>
          <ac:spMkLst>
            <pc:docMk/>
            <pc:sldMk cId="0" sldId="378"/>
            <ac:spMk id="2" creationId="{00000000-0000-0000-0000-000000000000}"/>
          </ac:spMkLst>
        </pc:spChg>
      </pc:sldChg>
      <pc:sldChg chg="modSp mod">
        <pc:chgData name="Sean Kelleher" userId="17a24dc8bb8dc661" providerId="LiveId" clId="{D86A3220-AE0D-436D-B761-9B444A6BB3A9}" dt="2020-10-01T11:47:46.637" v="1" actId="20577"/>
        <pc:sldMkLst>
          <pc:docMk/>
          <pc:sldMk cId="0" sldId="380"/>
        </pc:sldMkLst>
        <pc:spChg chg="mod">
          <ac:chgData name="Sean Kelleher" userId="17a24dc8bb8dc661" providerId="LiveId" clId="{D86A3220-AE0D-436D-B761-9B444A6BB3A9}" dt="2020-10-01T11:47:46.637" v="1" actId="20577"/>
          <ac:spMkLst>
            <pc:docMk/>
            <pc:sldMk cId="0" sldId="380"/>
            <ac:spMk id="2" creationId="{00000000-0000-0000-0000-000000000000}"/>
          </ac:spMkLst>
        </pc:spChg>
      </pc:sldChg>
      <pc:sldChg chg="modSp modAnim">
        <pc:chgData name="Sean Kelleher" userId="17a24dc8bb8dc661" providerId="LiveId" clId="{D86A3220-AE0D-436D-B761-9B444A6BB3A9}" dt="2020-10-01T11:48:05.177" v="2" actId="20577"/>
        <pc:sldMkLst>
          <pc:docMk/>
          <pc:sldMk cId="0" sldId="385"/>
        </pc:sldMkLst>
        <pc:spChg chg="mod">
          <ac:chgData name="Sean Kelleher" userId="17a24dc8bb8dc661" providerId="LiveId" clId="{D86A3220-AE0D-436D-B761-9B444A6BB3A9}" dt="2020-10-01T11:48:05.177" v="2" actId="20577"/>
          <ac:spMkLst>
            <pc:docMk/>
            <pc:sldMk cId="0" sldId="385"/>
            <ac:spMk id="2" creationId="{00000000-0000-0000-0000-000000000000}"/>
          </ac:spMkLst>
        </pc:spChg>
      </pc:sldChg>
      <pc:sldChg chg="modSp modAnim">
        <pc:chgData name="Sean Kelleher" userId="17a24dc8bb8dc661" providerId="LiveId" clId="{D86A3220-AE0D-436D-B761-9B444A6BB3A9}" dt="2020-10-01T11:48:22.061" v="3" actId="20577"/>
        <pc:sldMkLst>
          <pc:docMk/>
          <pc:sldMk cId="0" sldId="388"/>
        </pc:sldMkLst>
        <pc:spChg chg="mod">
          <ac:chgData name="Sean Kelleher" userId="17a24dc8bb8dc661" providerId="LiveId" clId="{D86A3220-AE0D-436D-B761-9B444A6BB3A9}" dt="2020-10-01T11:48:22.061" v="3" actId="20577"/>
          <ac:spMkLst>
            <pc:docMk/>
            <pc:sldMk cId="0" sldId="388"/>
            <ac:spMk id="2" creationId="{00000000-0000-0000-0000-000000000000}"/>
          </ac:spMkLst>
        </pc:spChg>
      </pc:sldChg>
      <pc:sldChg chg="modSp modAnim">
        <pc:chgData name="Sean Kelleher" userId="17a24dc8bb8dc661" providerId="LiveId" clId="{D86A3220-AE0D-436D-B761-9B444A6BB3A9}" dt="2020-10-01T11:48:28.075" v="4" actId="20577"/>
        <pc:sldMkLst>
          <pc:docMk/>
          <pc:sldMk cId="0" sldId="389"/>
        </pc:sldMkLst>
        <pc:spChg chg="mod">
          <ac:chgData name="Sean Kelleher" userId="17a24dc8bb8dc661" providerId="LiveId" clId="{D86A3220-AE0D-436D-B761-9B444A6BB3A9}" dt="2020-10-01T11:48:28.075" v="4" actId="20577"/>
          <ac:spMkLst>
            <pc:docMk/>
            <pc:sldMk cId="0" sldId="389"/>
            <ac:spMk id="2" creationId="{00000000-0000-0000-0000-000000000000}"/>
          </ac:spMkLst>
        </pc:spChg>
      </pc:sldChg>
      <pc:sldChg chg="modSp modAnim">
        <pc:chgData name="Sean Kelleher" userId="17a24dc8bb8dc661" providerId="LiveId" clId="{D86A3220-AE0D-436D-B761-9B444A6BB3A9}" dt="2020-10-01T11:48:33.788" v="5" actId="20577"/>
        <pc:sldMkLst>
          <pc:docMk/>
          <pc:sldMk cId="0" sldId="390"/>
        </pc:sldMkLst>
        <pc:spChg chg="mod">
          <ac:chgData name="Sean Kelleher" userId="17a24dc8bb8dc661" providerId="LiveId" clId="{D86A3220-AE0D-436D-B761-9B444A6BB3A9}" dt="2020-10-01T11:48:33.788" v="5" actId="20577"/>
          <ac:spMkLst>
            <pc:docMk/>
            <pc:sldMk cId="0" sldId="390"/>
            <ac:spMk id="2" creationId="{00000000-0000-0000-0000-000000000000}"/>
          </ac:spMkLst>
        </pc:spChg>
      </pc:sldChg>
      <pc:sldChg chg="modSp modAnim">
        <pc:chgData name="Sean Kelleher" userId="17a24dc8bb8dc661" providerId="LiveId" clId="{D86A3220-AE0D-436D-B761-9B444A6BB3A9}" dt="2020-10-01T11:48:41.028" v="6" actId="20577"/>
        <pc:sldMkLst>
          <pc:docMk/>
          <pc:sldMk cId="0" sldId="391"/>
        </pc:sldMkLst>
        <pc:spChg chg="mod">
          <ac:chgData name="Sean Kelleher" userId="17a24dc8bb8dc661" providerId="LiveId" clId="{D86A3220-AE0D-436D-B761-9B444A6BB3A9}" dt="2020-10-01T11:48:41.028" v="6" actId="20577"/>
          <ac:spMkLst>
            <pc:docMk/>
            <pc:sldMk cId="0" sldId="391"/>
            <ac:spMk id="2" creationId="{00000000-0000-0000-0000-000000000000}"/>
          </ac:spMkLst>
        </pc:spChg>
      </pc:sldChg>
      <pc:sldChg chg="modSp modAnim">
        <pc:chgData name="Sean Kelleher" userId="17a24dc8bb8dc661" providerId="LiveId" clId="{D86A3220-AE0D-436D-B761-9B444A6BB3A9}" dt="2020-10-01T11:48:46.334" v="7" actId="20577"/>
        <pc:sldMkLst>
          <pc:docMk/>
          <pc:sldMk cId="0" sldId="392"/>
        </pc:sldMkLst>
        <pc:spChg chg="mod">
          <ac:chgData name="Sean Kelleher" userId="17a24dc8bb8dc661" providerId="LiveId" clId="{D86A3220-AE0D-436D-B761-9B444A6BB3A9}" dt="2020-10-01T11:48:46.334" v="7" actId="20577"/>
          <ac:spMkLst>
            <pc:docMk/>
            <pc:sldMk cId="0" sldId="392"/>
            <ac:spMk id="2" creationId="{00000000-0000-0000-0000-000000000000}"/>
          </ac:spMkLst>
        </pc:spChg>
      </pc:sldChg>
      <pc:sldChg chg="modSp mod">
        <pc:chgData name="Sean Kelleher" userId="17a24dc8bb8dc661" providerId="LiveId" clId="{D86A3220-AE0D-436D-B761-9B444A6BB3A9}" dt="2020-10-01T11:49:17.082" v="10" actId="20577"/>
        <pc:sldMkLst>
          <pc:docMk/>
          <pc:sldMk cId="0" sldId="394"/>
        </pc:sldMkLst>
        <pc:spChg chg="mod">
          <ac:chgData name="Sean Kelleher" userId="17a24dc8bb8dc661" providerId="LiveId" clId="{D86A3220-AE0D-436D-B761-9B444A6BB3A9}" dt="2020-10-01T11:49:17.082" v="10" actId="20577"/>
          <ac:spMkLst>
            <pc:docMk/>
            <pc:sldMk cId="0" sldId="394"/>
            <ac:spMk id="2" creationId="{00000000-0000-0000-0000-000000000000}"/>
          </ac:spMkLst>
        </pc:spChg>
      </pc:sldChg>
      <pc:sldChg chg="modSp mod">
        <pc:chgData name="Sean Kelleher" userId="17a24dc8bb8dc661" providerId="LiveId" clId="{D86A3220-AE0D-436D-B761-9B444A6BB3A9}" dt="2020-10-01T11:49:49.574" v="18" actId="20577"/>
        <pc:sldMkLst>
          <pc:docMk/>
          <pc:sldMk cId="0" sldId="395"/>
        </pc:sldMkLst>
        <pc:spChg chg="mod">
          <ac:chgData name="Sean Kelleher" userId="17a24dc8bb8dc661" providerId="LiveId" clId="{D86A3220-AE0D-436D-B761-9B444A6BB3A9}" dt="2020-10-01T11:49:49.574" v="18" actId="20577"/>
          <ac:spMkLst>
            <pc:docMk/>
            <pc:sldMk cId="0" sldId="395"/>
            <ac:spMk id="2" creationId="{00000000-0000-0000-0000-000000000000}"/>
          </ac:spMkLst>
        </pc:spChg>
      </pc:sldChg>
    </pc:docChg>
  </pc:docChgLst>
  <pc:docChgLst>
    <pc:chgData name="Sean Kelleher" userId="17a24dc8bb8dc661" providerId="LiveId" clId="{057C2888-6BD1-44A3-99A8-B2614E464E4B}"/>
    <pc:docChg chg="custSel modSld">
      <pc:chgData name="Sean Kelleher" userId="17a24dc8bb8dc661" providerId="LiveId" clId="{057C2888-6BD1-44A3-99A8-B2614E464E4B}" dt="2022-05-04T16:42:55.399" v="2" actId="27636"/>
      <pc:docMkLst>
        <pc:docMk/>
      </pc:docMkLst>
      <pc:sldChg chg="modNotes">
        <pc:chgData name="Sean Kelleher" userId="17a24dc8bb8dc661" providerId="LiveId" clId="{057C2888-6BD1-44A3-99A8-B2614E464E4B}" dt="2022-05-04T16:42:55.399" v="2" actId="27636"/>
        <pc:sldMkLst>
          <pc:docMk/>
          <pc:sldMk cId="1025511083" sldId="402"/>
        </pc:sldMkLst>
      </pc:sldChg>
      <pc:sldChg chg="modNotes">
        <pc:chgData name="Sean Kelleher" userId="17a24dc8bb8dc661" providerId="LiveId" clId="{057C2888-6BD1-44A3-99A8-B2614E464E4B}" dt="2022-05-04T16:42:55.380" v="1" actId="27636"/>
        <pc:sldMkLst>
          <pc:docMk/>
          <pc:sldMk cId="3796474774" sldId="403"/>
        </pc:sldMkLst>
      </pc:sldChg>
      <pc:sldChg chg="modNotes">
        <pc:chgData name="Sean Kelleher" userId="17a24dc8bb8dc661" providerId="LiveId" clId="{057C2888-6BD1-44A3-99A8-B2614E464E4B}" dt="2022-05-04T16:42:55.288" v="0" actId="27636"/>
        <pc:sldMkLst>
          <pc:docMk/>
          <pc:sldMk cId="2815170318" sldId="40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6359" tIns="48180" rIns="96359" bIns="48180" rtlCol="0"/>
          <a:lstStyle>
            <a:lvl1pPr algn="l">
              <a:defRPr sz="1300"/>
            </a:lvl1pPr>
          </a:lstStyle>
          <a:p>
            <a:endParaRPr lang="en-IE"/>
          </a:p>
        </p:txBody>
      </p:sp>
      <p:sp>
        <p:nvSpPr>
          <p:cNvPr id="3" name="Date Placeholder 2"/>
          <p:cNvSpPr>
            <a:spLocks noGrp="1"/>
          </p:cNvSpPr>
          <p:nvPr>
            <p:ph type="dt" sz="quarter" idx="1"/>
          </p:nvPr>
        </p:nvSpPr>
        <p:spPr>
          <a:xfrm>
            <a:off x="4008704" y="0"/>
            <a:ext cx="3066733" cy="468154"/>
          </a:xfrm>
          <a:prstGeom prst="rect">
            <a:avLst/>
          </a:prstGeom>
        </p:spPr>
        <p:txBody>
          <a:bodyPr vert="horz" lIns="96359" tIns="48180" rIns="96359" bIns="48180" rtlCol="0"/>
          <a:lstStyle>
            <a:lvl1pPr algn="r">
              <a:defRPr sz="1300"/>
            </a:lvl1pPr>
          </a:lstStyle>
          <a:p>
            <a:fld id="{776BC7C2-B3EE-422E-8C37-D0B5237977D1}" type="datetimeFigureOut">
              <a:rPr lang="en-IE" smtClean="0"/>
              <a:pPr/>
              <a:t>04/05/2022</a:t>
            </a:fld>
            <a:endParaRPr lang="en-IE"/>
          </a:p>
        </p:txBody>
      </p:sp>
      <p:sp>
        <p:nvSpPr>
          <p:cNvPr id="4" name="Footer Placeholder 3"/>
          <p:cNvSpPr>
            <a:spLocks noGrp="1"/>
          </p:cNvSpPr>
          <p:nvPr>
            <p:ph type="ftr" sz="quarter" idx="2"/>
          </p:nvPr>
        </p:nvSpPr>
        <p:spPr>
          <a:xfrm>
            <a:off x="0" y="8893296"/>
            <a:ext cx="3066733" cy="468154"/>
          </a:xfrm>
          <a:prstGeom prst="rect">
            <a:avLst/>
          </a:prstGeom>
        </p:spPr>
        <p:txBody>
          <a:bodyPr vert="horz" lIns="96359" tIns="48180" rIns="96359" bIns="48180" rtlCol="0" anchor="b"/>
          <a:lstStyle>
            <a:lvl1pPr algn="l">
              <a:defRPr sz="1300"/>
            </a:lvl1pPr>
          </a:lstStyle>
          <a:p>
            <a:endParaRPr lang="en-IE"/>
          </a:p>
        </p:txBody>
      </p:sp>
      <p:sp>
        <p:nvSpPr>
          <p:cNvPr id="5" name="Slide Number Placeholder 4"/>
          <p:cNvSpPr>
            <a:spLocks noGrp="1"/>
          </p:cNvSpPr>
          <p:nvPr>
            <p:ph type="sldNum" sz="quarter" idx="3"/>
          </p:nvPr>
        </p:nvSpPr>
        <p:spPr>
          <a:xfrm>
            <a:off x="4008704" y="8893296"/>
            <a:ext cx="3066733" cy="468154"/>
          </a:xfrm>
          <a:prstGeom prst="rect">
            <a:avLst/>
          </a:prstGeom>
        </p:spPr>
        <p:txBody>
          <a:bodyPr vert="horz" lIns="96359" tIns="48180" rIns="96359" bIns="48180" rtlCol="0" anchor="b"/>
          <a:lstStyle>
            <a:lvl1pPr algn="r">
              <a:defRPr sz="1300"/>
            </a:lvl1pPr>
          </a:lstStyle>
          <a:p>
            <a:fld id="{9ACC6227-153D-4A02-8A8C-487D233296E8}" type="slidenum">
              <a:rPr lang="en-IE" smtClean="0"/>
              <a:pPr/>
              <a:t>‹#›</a:t>
            </a:fld>
            <a:endParaRPr lang="en-IE"/>
          </a:p>
        </p:txBody>
      </p:sp>
    </p:spTree>
    <p:extLst>
      <p:ext uri="{BB962C8B-B14F-4D97-AF65-F5344CB8AC3E}">
        <p14:creationId xmlns:p14="http://schemas.microsoft.com/office/powerpoint/2010/main" val="2397480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6359" tIns="48180" rIns="96359" bIns="48180" rtlCol="0"/>
          <a:lstStyle>
            <a:lvl1pPr algn="l">
              <a:defRPr sz="1300"/>
            </a:lvl1pPr>
          </a:lstStyle>
          <a:p>
            <a:endParaRPr lang="en-IE"/>
          </a:p>
        </p:txBody>
      </p:sp>
      <p:sp>
        <p:nvSpPr>
          <p:cNvPr id="3" name="Date Placeholder 2"/>
          <p:cNvSpPr>
            <a:spLocks noGrp="1"/>
          </p:cNvSpPr>
          <p:nvPr>
            <p:ph type="dt" idx="1"/>
          </p:nvPr>
        </p:nvSpPr>
        <p:spPr>
          <a:xfrm>
            <a:off x="4008704" y="0"/>
            <a:ext cx="3066733" cy="468154"/>
          </a:xfrm>
          <a:prstGeom prst="rect">
            <a:avLst/>
          </a:prstGeom>
        </p:spPr>
        <p:txBody>
          <a:bodyPr vert="horz" lIns="96359" tIns="48180" rIns="96359" bIns="48180" rtlCol="0"/>
          <a:lstStyle>
            <a:lvl1pPr algn="r">
              <a:defRPr sz="1300"/>
            </a:lvl1pPr>
          </a:lstStyle>
          <a:p>
            <a:fld id="{71DF26CB-ED6C-42FD-AD15-C09E478F8641}" type="datetimeFigureOut">
              <a:rPr lang="en-IE" smtClean="0"/>
              <a:pPr/>
              <a:t>04/05/2022</a:t>
            </a:fld>
            <a:endParaRPr lang="en-IE"/>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6359" tIns="48180" rIns="96359" bIns="48180" rtlCol="0" anchor="ctr"/>
          <a:lstStyle/>
          <a:p>
            <a:endParaRPr lang="en-IE"/>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6359" tIns="48180" rIns="96359" bIns="4818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893296"/>
            <a:ext cx="3066733" cy="468154"/>
          </a:xfrm>
          <a:prstGeom prst="rect">
            <a:avLst/>
          </a:prstGeom>
        </p:spPr>
        <p:txBody>
          <a:bodyPr vert="horz" lIns="96359" tIns="48180" rIns="96359" bIns="48180" rtlCol="0" anchor="b"/>
          <a:lstStyle>
            <a:lvl1pPr algn="l">
              <a:defRPr sz="1300"/>
            </a:lvl1pPr>
          </a:lstStyle>
          <a:p>
            <a:endParaRPr lang="en-IE"/>
          </a:p>
        </p:txBody>
      </p:sp>
      <p:sp>
        <p:nvSpPr>
          <p:cNvPr id="7" name="Slide Number Placeholder 6"/>
          <p:cNvSpPr>
            <a:spLocks noGrp="1"/>
          </p:cNvSpPr>
          <p:nvPr>
            <p:ph type="sldNum" sz="quarter" idx="5"/>
          </p:nvPr>
        </p:nvSpPr>
        <p:spPr>
          <a:xfrm>
            <a:off x="4008704" y="8893296"/>
            <a:ext cx="3066733" cy="468154"/>
          </a:xfrm>
          <a:prstGeom prst="rect">
            <a:avLst/>
          </a:prstGeom>
        </p:spPr>
        <p:txBody>
          <a:bodyPr vert="horz" lIns="96359" tIns="48180" rIns="96359" bIns="48180" rtlCol="0" anchor="b"/>
          <a:lstStyle>
            <a:lvl1pPr algn="r">
              <a:defRPr sz="1300"/>
            </a:lvl1pPr>
          </a:lstStyle>
          <a:p>
            <a:fld id="{7EC5655D-FAA9-4BD4-8516-5C32CE197EF6}" type="slidenum">
              <a:rPr lang="en-IE" smtClean="0"/>
              <a:pPr/>
              <a:t>‹#›</a:t>
            </a:fld>
            <a:endParaRPr lang="en-IE"/>
          </a:p>
        </p:txBody>
      </p:sp>
    </p:spTree>
    <p:extLst>
      <p:ext uri="{BB962C8B-B14F-4D97-AF65-F5344CB8AC3E}">
        <p14:creationId xmlns:p14="http://schemas.microsoft.com/office/powerpoint/2010/main" val="2348607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pPr defTabSz="1013782"/>
            <a:fld id="{70682707-71E7-4324-BDED-397A5CD4E839}" type="slidenum">
              <a:rPr lang="en-GB" smtClean="0"/>
              <a:pPr defTabSz="1013782"/>
              <a:t>1</a:t>
            </a:fld>
            <a:endParaRPr lang="en-GB"/>
          </a:p>
        </p:txBody>
      </p:sp>
      <p:sp>
        <p:nvSpPr>
          <p:cNvPr id="77827" name="Rectangle 2"/>
          <p:cNvSpPr>
            <a:spLocks noGrp="1" noRot="1" noChangeAspect="1" noChangeArrowheads="1" noTextEdit="1"/>
          </p:cNvSpPr>
          <p:nvPr>
            <p:ph type="sldImg"/>
          </p:nvPr>
        </p:nvSpPr>
        <p:spPr>
          <a:xfrm>
            <a:off x="1195388" y="701675"/>
            <a:ext cx="4683125" cy="3511550"/>
          </a:xfrm>
          <a:solidFill>
            <a:srgbClr val="FFFFFF"/>
          </a:solidFill>
          <a:ln/>
        </p:spPr>
      </p:sp>
      <p:sp>
        <p:nvSpPr>
          <p:cNvPr id="77828" name="Rectangle 3"/>
          <p:cNvSpPr>
            <a:spLocks noGrp="1" noChangeArrowheads="1"/>
          </p:cNvSpPr>
          <p:nvPr>
            <p:ph type="body" idx="1"/>
          </p:nvPr>
        </p:nvSpPr>
        <p:spPr>
          <a:xfrm>
            <a:off x="943611" y="4447091"/>
            <a:ext cx="5189855" cy="4214126"/>
          </a:xfrm>
          <a:solidFill>
            <a:srgbClr val="FFFFFF"/>
          </a:solidFill>
          <a:ln>
            <a:solidFill>
              <a:srgbClr val="000000"/>
            </a:solidFill>
          </a:ln>
        </p:spPr>
        <p:txBody>
          <a:bodyPr lIns="98100" tIns="49050" rIns="98100" bIns="49050"/>
          <a:lstStyle/>
          <a:p>
            <a:pPr eaLnBrk="1" hangingPunct="1"/>
            <a:r>
              <a:rPr lang="en-US" b="1">
                <a:latin typeface="Times New Roman" pitchFamily="18" charset="0"/>
              </a:rPr>
              <a:t>Joining Instructions</a:t>
            </a:r>
          </a:p>
          <a:p>
            <a:pPr eaLnBrk="1" hangingPunct="1"/>
            <a:endParaRPr lang="en-US">
              <a:latin typeface="Times New Roman" pitchFamily="18" charset="0"/>
            </a:endParaRPr>
          </a:p>
          <a:p>
            <a:pPr eaLnBrk="1" hangingPunct="1"/>
            <a:r>
              <a:rPr lang="en-US">
                <a:latin typeface="Times New Roman" pitchFamily="18" charset="0"/>
              </a:rPr>
              <a:t>Advise people of the duration of the course and the need to wear appropriate clothing.</a:t>
            </a:r>
          </a:p>
          <a:p>
            <a:pPr eaLnBrk="1" hangingPunct="1"/>
            <a:r>
              <a:rPr lang="en-US">
                <a:latin typeface="Times New Roman" pitchFamily="18" charset="0"/>
              </a:rPr>
              <a:t>If necessary you may need to advise them of the need to wear PPE.</a:t>
            </a:r>
          </a:p>
          <a:p>
            <a:pPr eaLnBrk="1" hangingPunct="1"/>
            <a:endParaRPr lang="en-US">
              <a:latin typeface="Times New Roman" pitchFamily="18" charset="0"/>
            </a:endParaRPr>
          </a:p>
          <a:p>
            <a:pPr eaLnBrk="1" hangingPunct="1"/>
            <a:r>
              <a:rPr lang="en-US" b="1">
                <a:latin typeface="Times New Roman" pitchFamily="18" charset="0"/>
              </a:rPr>
              <a:t>Room Set Up</a:t>
            </a:r>
          </a:p>
          <a:p>
            <a:pPr eaLnBrk="1" hangingPunct="1"/>
            <a:endParaRPr lang="en-US">
              <a:latin typeface="Times New Roman" pitchFamily="18" charset="0"/>
            </a:endParaRPr>
          </a:p>
          <a:p>
            <a:pPr eaLnBrk="1" hangingPunct="1"/>
            <a:r>
              <a:rPr lang="en-US">
                <a:latin typeface="Times New Roman" pitchFamily="18" charset="0"/>
              </a:rPr>
              <a:t>The room should be large enough to seat delegates comfortably and space to carry out the manual handling moves comfortably.</a:t>
            </a:r>
          </a:p>
          <a:p>
            <a:pPr eaLnBrk="1" hangingPunct="1"/>
            <a:r>
              <a:rPr lang="en-US">
                <a:latin typeface="Times New Roman" pitchFamily="18" charset="0"/>
              </a:rPr>
              <a:t>U shaped is preferred as it allows you to engage better with the delegates.</a:t>
            </a:r>
          </a:p>
          <a:p>
            <a:pPr eaLnBrk="1" hangingPunct="1"/>
            <a:r>
              <a:rPr lang="en-US">
                <a:latin typeface="Times New Roman" pitchFamily="18" charset="0"/>
              </a:rPr>
              <a:t>Ensure that the room is adequately ventilated, comfortable temperature and there is enough light. Avoid a noisy venue.</a:t>
            </a:r>
          </a:p>
          <a:p>
            <a:pPr eaLnBrk="1" hangingPunct="1"/>
            <a:r>
              <a:rPr lang="en-US">
                <a:latin typeface="Times New Roman" pitchFamily="18" charset="0"/>
              </a:rPr>
              <a:t>It is a good idea to provide water and to put name tags up.</a:t>
            </a:r>
          </a:p>
          <a:p>
            <a:pPr eaLnBrk="1" hangingPunct="1"/>
            <a:r>
              <a:rPr lang="en-US">
                <a:latin typeface="Times New Roman" pitchFamily="18" charset="0"/>
              </a:rPr>
              <a:t>Set up your flipchart, screen and projector in such a way that you can move around safely and comfortably.</a:t>
            </a:r>
          </a:p>
          <a:p>
            <a:pPr eaLnBrk="1" hangingPunct="1"/>
            <a:r>
              <a:rPr lang="en-US">
                <a:latin typeface="Times New Roman" pitchFamily="18" charset="0"/>
              </a:rPr>
              <a:t>Leave yourself enough time to set up before your delegates arrive! As delegates come in ask their name and shake their hand.</a:t>
            </a:r>
          </a:p>
          <a:p>
            <a:pPr eaLnBrk="1" hangingPunct="1"/>
            <a:r>
              <a:rPr lang="en-US">
                <a:latin typeface="Times New Roman" pitchFamily="18" charset="0"/>
              </a:rPr>
              <a:t>Get them to complete the attendance sheet so you have a record of the names.</a:t>
            </a:r>
          </a:p>
          <a:p>
            <a:pPr eaLnBrk="1" hangingPunct="1"/>
            <a:r>
              <a:rPr lang="en-US">
                <a:latin typeface="Times New Roman" pitchFamily="18" charset="0"/>
              </a:rPr>
              <a:t>Ensure that you have your props and sample loads available to you.</a:t>
            </a:r>
          </a:p>
          <a:p>
            <a:pPr eaLnBrk="1" hangingPunct="1"/>
            <a:endParaRPr lang="en-US">
              <a:latin typeface="Times New Roman" pitchFamily="18" charset="0"/>
            </a:endParaRPr>
          </a:p>
          <a:p>
            <a:pPr eaLnBrk="1" hangingPunct="1"/>
            <a:endParaRPr lang="en-US">
              <a:latin typeface="Times New Roman" pitchFamily="18" charset="0"/>
            </a:endParaRPr>
          </a:p>
          <a:p>
            <a:pPr eaLnBrk="1" hangingPunct="1"/>
            <a:endParaRPr lang="en-US">
              <a:latin typeface="Times New Roman" pitchFamily="18" charset="0"/>
            </a:endParaRPr>
          </a:p>
          <a:p>
            <a:pPr eaLnBrk="1" hangingPunct="1"/>
            <a:endParaRPr lang="en-US">
              <a:latin typeface="Times New Roman" pitchFamily="18" charset="0"/>
            </a:endParaRPr>
          </a:p>
          <a:p>
            <a:pPr eaLnBrk="1" hangingPunct="1"/>
            <a:endParaRPr lang="en-US">
              <a:latin typeface="Times New Roman" pitchFamily="18" charset="0"/>
            </a:endParaRPr>
          </a:p>
        </p:txBody>
      </p:sp>
    </p:spTree>
    <p:extLst>
      <p:ext uri="{BB962C8B-B14F-4D97-AF65-F5344CB8AC3E}">
        <p14:creationId xmlns:p14="http://schemas.microsoft.com/office/powerpoint/2010/main" val="892270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pPr defTabSz="1013782"/>
            <a:fld id="{DF715364-A1CC-4D27-960D-2725F2F3CC64}" type="slidenum">
              <a:rPr lang="en-GB" smtClean="0"/>
              <a:pPr defTabSz="1013782"/>
              <a:t>27</a:t>
            </a:fld>
            <a:endParaRPr lang="en-GB"/>
          </a:p>
        </p:txBody>
      </p:sp>
      <p:sp>
        <p:nvSpPr>
          <p:cNvPr id="99331" name="Rectangle 2"/>
          <p:cNvSpPr>
            <a:spLocks noGrp="1" noRot="1" noChangeAspect="1" noChangeArrowheads="1" noTextEdit="1"/>
          </p:cNvSpPr>
          <p:nvPr>
            <p:ph type="sldImg"/>
          </p:nvPr>
        </p:nvSpPr>
        <p:spPr>
          <a:xfrm>
            <a:off x="1198563" y="701675"/>
            <a:ext cx="4681537" cy="3511550"/>
          </a:xfrm>
          <a:solidFill>
            <a:srgbClr val="FFFFFF"/>
          </a:solidFill>
          <a:ln/>
        </p:spPr>
      </p:sp>
      <p:sp>
        <p:nvSpPr>
          <p:cNvPr id="99332" name="Rectangle 3"/>
          <p:cNvSpPr>
            <a:spLocks noGrp="1" noChangeArrowheads="1"/>
          </p:cNvSpPr>
          <p:nvPr>
            <p:ph type="body" idx="1"/>
          </p:nvPr>
        </p:nvSpPr>
        <p:spPr>
          <a:solidFill>
            <a:srgbClr val="FFFFFF"/>
          </a:solidFill>
          <a:ln>
            <a:solidFill>
              <a:srgbClr val="000000"/>
            </a:solidFill>
          </a:ln>
        </p:spPr>
        <p:txBody>
          <a:bodyPr>
            <a:normAutofit fontScale="55000" lnSpcReduction="20000"/>
          </a:bodyPr>
          <a:lstStyle/>
          <a:p>
            <a:pPr algn="just" eaLnBrk="1" hangingPunct="1"/>
            <a:r>
              <a:rPr lang="en-GB" b="1">
                <a:latin typeface="Times New Roman" pitchFamily="18" charset="0"/>
              </a:rPr>
              <a:t>Discs</a:t>
            </a:r>
          </a:p>
          <a:p>
            <a:pPr algn="just" eaLnBrk="1" hangingPunct="1"/>
            <a:endParaRPr lang="en-GB">
              <a:latin typeface="Times New Roman" pitchFamily="18" charset="0"/>
            </a:endParaRPr>
          </a:p>
          <a:p>
            <a:pPr algn="just" eaLnBrk="1" hangingPunct="1"/>
            <a:r>
              <a:rPr lang="en-GB" b="1">
                <a:latin typeface="Times New Roman" pitchFamily="18" charset="0"/>
              </a:rPr>
              <a:t>Function</a:t>
            </a:r>
          </a:p>
          <a:p>
            <a:pPr algn="just" eaLnBrk="1" hangingPunct="1"/>
            <a:endParaRPr lang="en-GB">
              <a:latin typeface="Times New Roman" pitchFamily="18" charset="0"/>
            </a:endParaRPr>
          </a:p>
          <a:p>
            <a:pPr algn="just" eaLnBrk="1" hangingPunct="1"/>
            <a:r>
              <a:rPr lang="en-GB">
                <a:latin typeface="Times New Roman" pitchFamily="18" charset="0"/>
              </a:rPr>
              <a:t>Kidney shaped, discs separate the vertebrae and act as shock absorbers. Discs are made of cartilage and allow movement of the spine. Ask them what it would be like t drive your car if you were missing a shock absorber!</a:t>
            </a:r>
          </a:p>
          <a:p>
            <a:pPr algn="just" eaLnBrk="1" hangingPunct="1"/>
            <a:endParaRPr lang="ga-IE">
              <a:latin typeface="Tahoma" pitchFamily="34" charset="0"/>
            </a:endParaRPr>
          </a:p>
          <a:p>
            <a:pPr algn="just" eaLnBrk="1" hangingPunct="1"/>
            <a:r>
              <a:rPr lang="ga-IE" b="1">
                <a:latin typeface="Tahoma" pitchFamily="34" charset="0"/>
              </a:rPr>
              <a:t>Composition:</a:t>
            </a:r>
            <a:endParaRPr lang="en-IE" b="1">
              <a:latin typeface="Tahoma" pitchFamily="34" charset="0"/>
            </a:endParaRPr>
          </a:p>
          <a:p>
            <a:pPr algn="just" eaLnBrk="1" hangingPunct="1"/>
            <a:endParaRPr lang="ga-IE">
              <a:latin typeface="Tahoma" pitchFamily="34" charset="0"/>
            </a:endParaRPr>
          </a:p>
          <a:p>
            <a:pPr algn="just" eaLnBrk="1" hangingPunct="1"/>
            <a:r>
              <a:rPr lang="en-GB">
                <a:latin typeface="Tahoma" pitchFamily="34" charset="0"/>
              </a:rPr>
              <a:t>The outer part of the disc is made up of layers of a fibrous gristly material </a:t>
            </a:r>
            <a:r>
              <a:rPr lang="ga-IE">
                <a:latin typeface="Tahoma" pitchFamily="34" charset="0"/>
              </a:rPr>
              <a:t>(annulus) </a:t>
            </a:r>
            <a:r>
              <a:rPr lang="en-GB">
                <a:latin typeface="Tahoma" pitchFamily="34" charset="0"/>
              </a:rPr>
              <a:t>which is very firmly attached to the vertebral bodies above and below.</a:t>
            </a:r>
            <a:r>
              <a:rPr lang="en-GB">
                <a:latin typeface="Times New Roman" pitchFamily="18" charset="0"/>
              </a:rPr>
              <a:t> </a:t>
            </a:r>
          </a:p>
          <a:p>
            <a:pPr algn="just" eaLnBrk="1" hangingPunct="1"/>
            <a:r>
              <a:rPr lang="en-GB">
                <a:latin typeface="Times New Roman" pitchFamily="18" charset="0"/>
              </a:rPr>
              <a:t>In the centre is a fluid with a similar consistency to toothpaste</a:t>
            </a:r>
            <a:r>
              <a:rPr lang="ga-IE">
                <a:latin typeface="Times New Roman" pitchFamily="18" charset="0"/>
              </a:rPr>
              <a:t> (nucleus)</a:t>
            </a:r>
            <a:r>
              <a:rPr lang="en-GB">
                <a:latin typeface="Times New Roman" pitchFamily="18" charset="0"/>
              </a:rPr>
              <a:t>. </a:t>
            </a:r>
            <a:endParaRPr lang="ga-IE">
              <a:latin typeface="Times New Roman" pitchFamily="18" charset="0"/>
            </a:endParaRPr>
          </a:p>
          <a:p>
            <a:pPr algn="just" eaLnBrk="1" hangingPunct="1"/>
            <a:endParaRPr lang="ga-IE">
              <a:latin typeface="Arial" pitchFamily="34" charset="0"/>
            </a:endParaRPr>
          </a:p>
          <a:p>
            <a:pPr algn="just" eaLnBrk="1" hangingPunct="1"/>
            <a:endParaRPr lang="ga-IE">
              <a:latin typeface="Arial" pitchFamily="34" charset="0"/>
            </a:endParaRPr>
          </a:p>
          <a:p>
            <a:pPr algn="just" eaLnBrk="1" hangingPunct="1"/>
            <a:endParaRPr lang="ga-IE">
              <a:latin typeface="Arial" pitchFamily="34" charset="0"/>
            </a:endParaRPr>
          </a:p>
          <a:p>
            <a:pPr algn="just" eaLnBrk="1" hangingPunct="1"/>
            <a:r>
              <a:rPr lang="en-GB" b="1">
                <a:latin typeface="Arial" pitchFamily="34" charset="0"/>
              </a:rPr>
              <a:t>Characteristics</a:t>
            </a:r>
            <a:r>
              <a:rPr lang="ga-IE" b="1">
                <a:latin typeface="Arial" pitchFamily="34" charset="0"/>
              </a:rPr>
              <a:t>:</a:t>
            </a:r>
            <a:endParaRPr lang="en-IE" b="1">
              <a:latin typeface="Arial" pitchFamily="34" charset="0"/>
            </a:endParaRPr>
          </a:p>
          <a:p>
            <a:pPr algn="just" eaLnBrk="1" hangingPunct="1"/>
            <a:endParaRPr lang="ga-IE">
              <a:latin typeface="Times New Roman" pitchFamily="18" charset="0"/>
            </a:endParaRPr>
          </a:p>
          <a:p>
            <a:pPr eaLnBrk="1" hangingPunct="1">
              <a:buFontTx/>
              <a:buChar char="•"/>
            </a:pPr>
            <a:r>
              <a:rPr lang="en-GB">
                <a:latin typeface="Arial" pitchFamily="34" charset="0"/>
              </a:rPr>
              <a:t>Poor blood supply</a:t>
            </a:r>
          </a:p>
          <a:p>
            <a:pPr eaLnBrk="1" hangingPunct="1">
              <a:buFontTx/>
              <a:buChar char="•"/>
            </a:pPr>
            <a:r>
              <a:rPr lang="en-GB">
                <a:latin typeface="Arial" pitchFamily="34" charset="0"/>
              </a:rPr>
              <a:t>Poor nerve supply</a:t>
            </a:r>
          </a:p>
          <a:p>
            <a:pPr eaLnBrk="1" hangingPunct="1">
              <a:buFontTx/>
              <a:buChar char="•"/>
            </a:pPr>
            <a:r>
              <a:rPr lang="en-GB">
                <a:latin typeface="Arial" pitchFamily="34" charset="0"/>
              </a:rPr>
              <a:t>Flexible</a:t>
            </a:r>
          </a:p>
          <a:p>
            <a:pPr algn="just" eaLnBrk="1" hangingPunct="1"/>
            <a:endParaRPr lang="ga-IE">
              <a:latin typeface="Times New Roman" pitchFamily="18" charset="0"/>
            </a:endParaRPr>
          </a:p>
          <a:p>
            <a:pPr algn="just" eaLnBrk="1" hangingPunct="1"/>
            <a:r>
              <a:rPr lang="ga-IE">
                <a:latin typeface="Times New Roman" pitchFamily="18" charset="0"/>
              </a:rPr>
              <a:t>Ask them why this might be a problem.</a:t>
            </a:r>
          </a:p>
          <a:p>
            <a:pPr algn="just" eaLnBrk="1" hangingPunct="1"/>
            <a:r>
              <a:rPr lang="ga-IE">
                <a:latin typeface="Times New Roman" pitchFamily="18" charset="0"/>
              </a:rPr>
              <a:t>If they have very little nerve supply you can’t feel when they are being damaged.</a:t>
            </a:r>
          </a:p>
          <a:p>
            <a:pPr algn="just" eaLnBrk="1" hangingPunct="1"/>
            <a:r>
              <a:rPr lang="ga-IE">
                <a:latin typeface="Times New Roman" pitchFamily="18" charset="0"/>
              </a:rPr>
              <a:t>Demonstrate by putting your finger between the vertabrae. It feels like the jaws of a vice grip!</a:t>
            </a:r>
          </a:p>
          <a:p>
            <a:pPr algn="just" eaLnBrk="1" hangingPunct="1"/>
            <a:endParaRPr lang="ga-IE">
              <a:latin typeface="Tahoma" pitchFamily="34" charset="0"/>
            </a:endParaRPr>
          </a:p>
          <a:p>
            <a:pPr algn="just" eaLnBrk="1" hangingPunct="1"/>
            <a:r>
              <a:rPr lang="ga-IE" b="1">
                <a:latin typeface="Tahoma" pitchFamily="34" charset="0"/>
              </a:rPr>
              <a:t>Injury</a:t>
            </a:r>
            <a:r>
              <a:rPr lang="en-IE" b="1">
                <a:latin typeface="Tahoma" pitchFamily="34" charset="0"/>
              </a:rPr>
              <a:t>:</a:t>
            </a:r>
            <a:endParaRPr lang="ga-IE" b="1">
              <a:latin typeface="Tahoma" pitchFamily="34" charset="0"/>
            </a:endParaRPr>
          </a:p>
          <a:p>
            <a:pPr eaLnBrk="1" hangingPunct="1"/>
            <a:endParaRPr lang="ga-IE">
              <a:latin typeface="Tahoma" pitchFamily="34" charset="0"/>
            </a:endParaRPr>
          </a:p>
          <a:p>
            <a:pPr eaLnBrk="1" hangingPunct="1">
              <a:lnSpc>
                <a:spcPct val="90000"/>
              </a:lnSpc>
            </a:pPr>
            <a:r>
              <a:rPr lang="en-GB">
                <a:latin typeface="Arial" pitchFamily="34" charset="0"/>
              </a:rPr>
              <a:t>Repeated stresses can cause minute tears and bulging of the disk. These little tears are visible on the disc in the picture.</a:t>
            </a:r>
          </a:p>
          <a:p>
            <a:pPr eaLnBrk="1" hangingPunct="1">
              <a:lnSpc>
                <a:spcPct val="90000"/>
              </a:lnSpc>
            </a:pPr>
            <a:r>
              <a:rPr lang="en-GB">
                <a:latin typeface="Arial" pitchFamily="34" charset="0"/>
              </a:rPr>
              <a:t>Presses on adjacent nerves and ligaments – pins &amp; needles, pain, numbness</a:t>
            </a:r>
          </a:p>
          <a:p>
            <a:pPr eaLnBrk="1" hangingPunct="1">
              <a:lnSpc>
                <a:spcPct val="90000"/>
              </a:lnSpc>
            </a:pPr>
            <a:r>
              <a:rPr lang="en-GB">
                <a:latin typeface="Arial" pitchFamily="34" charset="0"/>
              </a:rPr>
              <a:t>Commonly called a slipped disc.</a:t>
            </a:r>
          </a:p>
          <a:p>
            <a:pPr eaLnBrk="1" hangingPunct="1"/>
            <a:endParaRPr lang="ga-IE">
              <a:latin typeface="Tahoma" pitchFamily="34" charset="0"/>
            </a:endParaRPr>
          </a:p>
          <a:p>
            <a:pPr eaLnBrk="1" hangingPunct="1"/>
            <a:r>
              <a:rPr lang="en-GB">
                <a:latin typeface="Tahoma" pitchFamily="34" charset="0"/>
              </a:rPr>
              <a:t>“slipped disc” is a misleading term giving rise to the belief that the disc is like an unstable packing piece and can be pushed back into place.</a:t>
            </a:r>
          </a:p>
          <a:p>
            <a:pPr eaLnBrk="1" hangingPunct="1"/>
            <a:endParaRPr lang="en-GB">
              <a:latin typeface="Tahoma" pitchFamily="34" charset="0"/>
            </a:endParaRPr>
          </a:p>
          <a:p>
            <a:pPr eaLnBrk="1" hangingPunct="1"/>
            <a:r>
              <a:rPr lang="en-GB">
                <a:latin typeface="Tahoma" pitchFamily="34" charset="0"/>
              </a:rPr>
              <a:t>A slipped disc is a bulge of the disc usually caused by the weakening of the annulus or outer wall by uneven pressure (bending/ stooping while lifting) and pinching of the disc . </a:t>
            </a:r>
          </a:p>
          <a:p>
            <a:pPr eaLnBrk="1" hangingPunct="1"/>
            <a:r>
              <a:rPr lang="en-GB">
                <a:latin typeface="Tahoma" pitchFamily="34" charset="0"/>
              </a:rPr>
              <a:t>The annulus can even a split of the allowing the nucleus to protrude through.</a:t>
            </a:r>
          </a:p>
          <a:p>
            <a:pPr eaLnBrk="1" hangingPunct="1"/>
            <a:endParaRPr lang="en-GB">
              <a:latin typeface="Tahoma" pitchFamily="34" charset="0"/>
            </a:endParaRPr>
          </a:p>
          <a:p>
            <a:pPr eaLnBrk="1" hangingPunct="1"/>
            <a:r>
              <a:rPr lang="en-GB" sz="1100">
                <a:latin typeface="Tahoma" pitchFamily="34" charset="0"/>
              </a:rPr>
              <a:t>The nucleus can then push on the nerve. This is called sciatica. Depending on the level of the disc affected and the severity of the damage; pain/numbness/pins and needles/weakness can be experienced in the back, buttock, groin, leg or foot.</a:t>
            </a:r>
            <a:endParaRPr lang="en-GB">
              <a:latin typeface="Times New Roman" pitchFamily="18" charset="0"/>
            </a:endParaRPr>
          </a:p>
          <a:p>
            <a:pPr eaLnBrk="1" hangingPunct="1"/>
            <a:endParaRPr lang="ga-IE">
              <a:latin typeface="Tahoma" pitchFamily="34" charset="0"/>
            </a:endParaRPr>
          </a:p>
          <a:p>
            <a:pPr eaLnBrk="1" hangingPunct="1"/>
            <a:r>
              <a:rPr lang="en-GB">
                <a:latin typeface="Tahoma" pitchFamily="34" charset="0"/>
              </a:rPr>
              <a:t>Ageing causes fluid loss from the nucleus in late middle age and the disc will slowly become almost uniformly gristly and slightly thinner.</a:t>
            </a:r>
          </a:p>
          <a:p>
            <a:pPr algn="just" eaLnBrk="1" hangingPunct="1"/>
            <a:endParaRPr lang="ga-IE">
              <a:latin typeface="Times New Roman" pitchFamily="18" charset="0"/>
            </a:endParaRPr>
          </a:p>
          <a:p>
            <a:pPr algn="just" eaLnBrk="1" hangingPunct="1"/>
            <a:r>
              <a:rPr lang="ga-IE">
                <a:latin typeface="Times New Roman" pitchFamily="18" charset="0"/>
              </a:rPr>
              <a:t>A disc can collapse (Prolapse) suddenly if to much pressure is put on it especially if combined with twisting (Tomatoe effect).</a:t>
            </a:r>
            <a:endParaRPr lang="en-GB">
              <a:latin typeface="Times New Roman" pitchFamily="18" charset="0"/>
            </a:endParaRPr>
          </a:p>
          <a:p>
            <a:pPr eaLnBrk="1" hangingPunct="1"/>
            <a:endParaRPr lang="en-GB">
              <a:latin typeface="Tahoma" pitchFamily="34" charset="0"/>
            </a:endParaRPr>
          </a:p>
        </p:txBody>
      </p:sp>
    </p:spTree>
    <p:extLst>
      <p:ext uri="{BB962C8B-B14F-4D97-AF65-F5344CB8AC3E}">
        <p14:creationId xmlns:p14="http://schemas.microsoft.com/office/powerpoint/2010/main" val="3614224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r>
              <a:rPr lang="en-IE" b="1">
                <a:latin typeface="Times New Roman" pitchFamily="18" charset="0"/>
              </a:rPr>
              <a:t>Stooping</a:t>
            </a:r>
          </a:p>
          <a:p>
            <a:endParaRPr lang="en-IE">
              <a:latin typeface="Times New Roman" pitchFamily="18" charset="0"/>
            </a:endParaRPr>
          </a:p>
          <a:p>
            <a:r>
              <a:rPr lang="en-IE">
                <a:latin typeface="Times New Roman" pitchFamily="18" charset="0"/>
              </a:rPr>
              <a:t>This slide demonstrates very well very simply the effect of stooping on the discs.</a:t>
            </a:r>
          </a:p>
          <a:p>
            <a:r>
              <a:rPr lang="en-IE">
                <a:latin typeface="Times New Roman" pitchFamily="18" charset="0"/>
              </a:rPr>
              <a:t>You can also demonstrate this very simply using a balloon.</a:t>
            </a:r>
          </a:p>
          <a:p>
            <a:endParaRPr lang="en-IE">
              <a:latin typeface="Times New Roman" pitchFamily="18" charset="0"/>
            </a:endParaRPr>
          </a:p>
          <a:p>
            <a:r>
              <a:rPr lang="en-IE">
                <a:latin typeface="Times New Roman" pitchFamily="18" charset="0"/>
              </a:rPr>
              <a:t>You can also show the disc protusion video. This video demonstrates very well the impact of incorrect lifting (stooping , twisting and bending) on the back.</a:t>
            </a:r>
          </a:p>
          <a:p>
            <a:endParaRPr lang="en-IE">
              <a:latin typeface="Times New Roman" pitchFamily="18" charset="0"/>
            </a:endParaRPr>
          </a:p>
          <a:p>
            <a:r>
              <a:rPr lang="en-IE">
                <a:latin typeface="Times New Roman" pitchFamily="18" charset="0"/>
              </a:rPr>
              <a:t>I would be best to put the video on silent and talk over it yourself. You will need external speakers if you are just going to play the video.</a:t>
            </a:r>
          </a:p>
          <a:p>
            <a:endParaRPr lang="en-IE">
              <a:latin typeface="Times New Roman" pitchFamily="18" charset="0"/>
            </a:endParaRPr>
          </a:p>
          <a:p>
            <a:endParaRPr lang="en-IE">
              <a:latin typeface="Times New Roman" pitchFamily="18" charset="0"/>
            </a:endParaRPr>
          </a:p>
          <a:p>
            <a:endParaRPr lang="en-IE">
              <a:latin typeface="Times New Roman" pitchFamily="18" charset="0"/>
            </a:endParaRPr>
          </a:p>
        </p:txBody>
      </p:sp>
      <p:sp>
        <p:nvSpPr>
          <p:cNvPr id="100356" name="Date Placeholder 3"/>
          <p:cNvSpPr>
            <a:spLocks noGrp="1"/>
          </p:cNvSpPr>
          <p:nvPr>
            <p:ph type="dt" sz="quarter" idx="1"/>
          </p:nvPr>
        </p:nvSpPr>
        <p:spPr>
          <a:noFill/>
        </p:spPr>
        <p:txBody>
          <a:bodyPr/>
          <a:lstStyle/>
          <a:p>
            <a:pPr defTabSz="1013782"/>
            <a:r>
              <a:rPr lang="en-IE"/>
              <a:t>Joe Treacy </a:t>
            </a:r>
          </a:p>
        </p:txBody>
      </p:sp>
      <p:sp>
        <p:nvSpPr>
          <p:cNvPr id="100357" name="Slide Number Placeholder 4"/>
          <p:cNvSpPr>
            <a:spLocks noGrp="1"/>
          </p:cNvSpPr>
          <p:nvPr>
            <p:ph type="sldNum" sz="quarter" idx="5"/>
          </p:nvPr>
        </p:nvSpPr>
        <p:spPr>
          <a:noFill/>
        </p:spPr>
        <p:txBody>
          <a:bodyPr/>
          <a:lstStyle/>
          <a:p>
            <a:pPr defTabSz="1013782"/>
            <a:fld id="{18983746-EA83-4E3B-9909-FEBE445E2F43}" type="slidenum">
              <a:rPr lang="en-IE" smtClean="0"/>
              <a:pPr defTabSz="1013782"/>
              <a:t>28</a:t>
            </a:fld>
            <a:endParaRPr lang="en-IE"/>
          </a:p>
        </p:txBody>
      </p:sp>
    </p:spTree>
    <p:extLst>
      <p:ext uri="{BB962C8B-B14F-4D97-AF65-F5344CB8AC3E}">
        <p14:creationId xmlns:p14="http://schemas.microsoft.com/office/powerpoint/2010/main" val="2852896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2025">
              <a:spcBef>
                <a:spcPct val="30000"/>
              </a:spcBef>
              <a:defRPr sz="1200">
                <a:solidFill>
                  <a:schemeClr val="tx1"/>
                </a:solidFill>
                <a:latin typeface="Times New Roman" panose="02020603050405020304" pitchFamily="18" charset="0"/>
              </a:defRPr>
            </a:lvl1pPr>
            <a:lvl2pPr marL="742950" indent="-285750" defTabSz="962025">
              <a:spcBef>
                <a:spcPct val="30000"/>
              </a:spcBef>
              <a:defRPr sz="1200">
                <a:solidFill>
                  <a:schemeClr val="tx1"/>
                </a:solidFill>
                <a:latin typeface="Times New Roman" panose="02020603050405020304" pitchFamily="18" charset="0"/>
              </a:defRPr>
            </a:lvl2pPr>
            <a:lvl3pPr marL="1143000" indent="-228600" defTabSz="962025">
              <a:spcBef>
                <a:spcPct val="30000"/>
              </a:spcBef>
              <a:defRPr sz="1200">
                <a:solidFill>
                  <a:schemeClr val="tx1"/>
                </a:solidFill>
                <a:latin typeface="Times New Roman" panose="02020603050405020304" pitchFamily="18" charset="0"/>
              </a:defRPr>
            </a:lvl3pPr>
            <a:lvl4pPr marL="1600200" indent="-228600" defTabSz="962025">
              <a:spcBef>
                <a:spcPct val="30000"/>
              </a:spcBef>
              <a:defRPr sz="1200">
                <a:solidFill>
                  <a:schemeClr val="tx1"/>
                </a:solidFill>
                <a:latin typeface="Times New Roman" panose="02020603050405020304" pitchFamily="18" charset="0"/>
              </a:defRPr>
            </a:lvl4pPr>
            <a:lvl5pPr marL="2057400" indent="-228600" defTabSz="962025">
              <a:spcBef>
                <a:spcPct val="30000"/>
              </a:spcBef>
              <a:defRPr sz="1200">
                <a:solidFill>
                  <a:schemeClr val="tx1"/>
                </a:solidFill>
                <a:latin typeface="Times New Roman" panose="02020603050405020304" pitchFamily="18" charset="0"/>
              </a:defRPr>
            </a:lvl5pPr>
            <a:lvl6pPr marL="2514600" indent="-228600" defTabSz="96202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202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202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20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EF04DF0-7874-4E96-A0CE-E3ABA1822712}" type="slidenum">
              <a:rPr lang="en-GB" altLang="en-US" sz="1300"/>
              <a:pPr>
                <a:spcBef>
                  <a:spcPct val="0"/>
                </a:spcBef>
              </a:pPr>
              <a:t>29</a:t>
            </a:fld>
            <a:endParaRPr lang="en-GB" altLang="en-US" sz="1300"/>
          </a:p>
        </p:txBody>
      </p:sp>
      <p:sp>
        <p:nvSpPr>
          <p:cNvPr id="110595" name="Rectangle 2"/>
          <p:cNvSpPr>
            <a:spLocks noGrp="1" noRot="1" noChangeAspect="1" noChangeArrowheads="1" noTextEdit="1"/>
          </p:cNvSpPr>
          <p:nvPr>
            <p:ph type="sldImg"/>
          </p:nvPr>
        </p:nvSpPr>
        <p:spPr>
          <a:xfrm>
            <a:off x="933450" y="749300"/>
            <a:ext cx="4999038" cy="3749675"/>
          </a:xfrm>
          <a:solidFill>
            <a:srgbClr val="FFFFFF"/>
          </a:solidFill>
          <a:ln/>
        </p:spPr>
      </p:sp>
      <p:sp>
        <p:nvSpPr>
          <p:cNvPr id="110596" name="Rectangle 3"/>
          <p:cNvSpPr>
            <a:spLocks noGrp="1" noChangeArrowheads="1"/>
          </p:cNvSpPr>
          <p:nvPr>
            <p:ph type="body" idx="1"/>
          </p:nvPr>
        </p:nvSpPr>
        <p:spPr>
          <a:solidFill>
            <a:srgbClr val="FFFFFF"/>
          </a:solidFill>
          <a:ln>
            <a:solidFill>
              <a:srgbClr val="000000"/>
            </a:solidFill>
          </a:ln>
        </p:spPr>
        <p:txBody>
          <a:bodyPr>
            <a:normAutofit lnSpcReduction="10000"/>
          </a:bodyPr>
          <a:lstStyle/>
          <a:p>
            <a:pPr algn="just" eaLnBrk="1" hangingPunct="1"/>
            <a:r>
              <a:rPr lang="ga-IE" altLang="en-US" b="1" err="1">
                <a:latin typeface="Symbol" panose="05050102010706020507" pitchFamily="18" charset="2"/>
              </a:rPr>
              <a:t>Muscles</a:t>
            </a:r>
          </a:p>
          <a:p>
            <a:pPr algn="just" eaLnBrk="1" hangingPunct="1"/>
            <a:endParaRPr lang="ga-IE" altLang="en-US">
              <a:latin typeface="Symbol" panose="05050102010706020507" pitchFamily="18" charset="2"/>
            </a:endParaRPr>
          </a:p>
          <a:p>
            <a:pPr algn="just" eaLnBrk="1" hangingPunct="1"/>
            <a:r>
              <a:rPr lang="en-IE" altLang="en-US">
                <a:latin typeface="Symbol" panose="05050102010706020507" pitchFamily="18" charset="2"/>
              </a:rPr>
              <a:t>You can start by explaining that muscles are b</a:t>
            </a:r>
            <a:r>
              <a:rPr lang="ga-IE" altLang="en-US" err="1">
                <a:latin typeface="Symbol" panose="05050102010706020507" pitchFamily="18" charset="2"/>
              </a:rPr>
              <a:t>undles</a:t>
            </a:r>
            <a:r>
              <a:rPr lang="ga-IE" altLang="en-US">
                <a:latin typeface="Symbol" panose="05050102010706020507" pitchFamily="18" charset="2"/>
              </a:rPr>
              <a:t> </a:t>
            </a:r>
            <a:r>
              <a:rPr lang="ga-IE" altLang="en-US" err="1">
                <a:latin typeface="Symbol" panose="05050102010706020507" pitchFamily="18" charset="2"/>
              </a:rPr>
              <a:t>of</a:t>
            </a:r>
            <a:r>
              <a:rPr lang="ga-IE" altLang="en-US">
                <a:latin typeface="Symbol" panose="05050102010706020507" pitchFamily="18" charset="2"/>
              </a:rPr>
              <a:t> </a:t>
            </a:r>
            <a:r>
              <a:rPr lang="ga-IE" altLang="en-US" err="1">
                <a:latin typeface="Symbol" panose="05050102010706020507" pitchFamily="18" charset="2"/>
              </a:rPr>
              <a:t>fibre</a:t>
            </a:r>
            <a:r>
              <a:rPr lang="en-IE" altLang="en-US">
                <a:latin typeface="Symbol" panose="05050102010706020507" pitchFamily="18" charset="2"/>
              </a:rPr>
              <a:t>. They allow movement. You can remind them that a lump of steak is muscle.</a:t>
            </a:r>
            <a:endParaRPr lang="ga-IE" altLang="en-US">
              <a:latin typeface="Symbol" panose="05050102010706020507" pitchFamily="18" charset="2"/>
            </a:endParaRPr>
          </a:p>
          <a:p>
            <a:pPr algn="just" eaLnBrk="1" hangingPunct="1"/>
            <a:endParaRPr lang="ga-IE" altLang="en-US">
              <a:latin typeface="Symbol" panose="05050102010706020507" pitchFamily="18" charset="2"/>
            </a:endParaRPr>
          </a:p>
          <a:p>
            <a:pPr algn="just" eaLnBrk="1" hangingPunct="1"/>
            <a:r>
              <a:rPr lang="ga-IE" altLang="en-US" b="1" err="1">
                <a:latin typeface="Symbol" panose="05050102010706020507" pitchFamily="18" charset="2"/>
              </a:rPr>
              <a:t>Characteristics</a:t>
            </a:r>
            <a:r>
              <a:rPr lang="ga-IE" altLang="en-US" b="1">
                <a:latin typeface="Symbol" panose="05050102010706020507" pitchFamily="18" charset="2"/>
              </a:rPr>
              <a:t>:</a:t>
            </a:r>
          </a:p>
          <a:p>
            <a:pPr algn="just" eaLnBrk="1" hangingPunct="1"/>
            <a:endParaRPr lang="ga-IE" altLang="en-US">
              <a:latin typeface="Symbol" panose="05050102010706020507" pitchFamily="18" charset="2"/>
            </a:endParaRPr>
          </a:p>
          <a:p>
            <a:pPr algn="just" eaLnBrk="1" hangingPunct="1"/>
            <a:r>
              <a:rPr lang="ga-IE" altLang="en-US" err="1">
                <a:latin typeface="Symbol" panose="05050102010706020507" pitchFamily="18" charset="2"/>
              </a:rPr>
              <a:t>Good</a:t>
            </a:r>
            <a:r>
              <a:rPr lang="ga-IE" altLang="en-US">
                <a:latin typeface="Symbol" panose="05050102010706020507" pitchFamily="18" charset="2"/>
              </a:rPr>
              <a:t> </a:t>
            </a:r>
            <a:r>
              <a:rPr lang="ga-IE" altLang="en-US" err="1">
                <a:latin typeface="Symbol" panose="05050102010706020507" pitchFamily="18" charset="2"/>
              </a:rPr>
              <a:t>blood</a:t>
            </a:r>
            <a:r>
              <a:rPr lang="ga-IE" altLang="en-US">
                <a:latin typeface="Symbol" panose="05050102010706020507" pitchFamily="18" charset="2"/>
              </a:rPr>
              <a:t> </a:t>
            </a:r>
            <a:r>
              <a:rPr lang="ga-IE" altLang="en-US" err="1">
                <a:latin typeface="Symbol" panose="05050102010706020507" pitchFamily="18" charset="2"/>
              </a:rPr>
              <a:t>supply</a:t>
            </a:r>
            <a:r>
              <a:rPr lang="ga-IE" altLang="en-US">
                <a:latin typeface="Symbol" panose="05050102010706020507" pitchFamily="18" charset="2"/>
              </a:rPr>
              <a:t>.</a:t>
            </a:r>
          </a:p>
          <a:p>
            <a:pPr algn="just" eaLnBrk="1" hangingPunct="1"/>
            <a:r>
              <a:rPr lang="ga-IE" altLang="en-US" err="1">
                <a:latin typeface="Symbol" panose="05050102010706020507" pitchFamily="18" charset="2"/>
              </a:rPr>
              <a:t>Good</a:t>
            </a:r>
            <a:r>
              <a:rPr lang="ga-IE" altLang="en-US">
                <a:latin typeface="Symbol" panose="05050102010706020507" pitchFamily="18" charset="2"/>
              </a:rPr>
              <a:t> </a:t>
            </a:r>
            <a:r>
              <a:rPr lang="ga-IE" altLang="en-US" err="1">
                <a:latin typeface="Symbol" panose="05050102010706020507" pitchFamily="18" charset="2"/>
              </a:rPr>
              <a:t>nerve</a:t>
            </a:r>
            <a:r>
              <a:rPr lang="ga-IE" altLang="en-US">
                <a:latin typeface="Symbol" panose="05050102010706020507" pitchFamily="18" charset="2"/>
              </a:rPr>
              <a:t> </a:t>
            </a:r>
            <a:r>
              <a:rPr lang="ga-IE" altLang="en-US" err="1">
                <a:latin typeface="Symbol" panose="05050102010706020507" pitchFamily="18" charset="2"/>
              </a:rPr>
              <a:t>supply</a:t>
            </a:r>
            <a:r>
              <a:rPr lang="ga-IE" altLang="en-US">
                <a:latin typeface="Symbol" panose="05050102010706020507" pitchFamily="18" charset="2"/>
              </a:rPr>
              <a:t>.</a:t>
            </a:r>
          </a:p>
          <a:p>
            <a:pPr algn="just" eaLnBrk="1" hangingPunct="1"/>
            <a:endParaRPr lang="en-GB" altLang="en-US">
              <a:latin typeface="Symbol" panose="05050102010706020507" pitchFamily="18" charset="2"/>
            </a:endParaRPr>
          </a:p>
          <a:p>
            <a:pPr algn="just" eaLnBrk="1" hangingPunct="1"/>
            <a:r>
              <a:rPr lang="ga-IE" altLang="en-US" err="1">
                <a:latin typeface="Symbol" panose="05050102010706020507" pitchFamily="18" charset="2"/>
              </a:rPr>
              <a:t>Ask</a:t>
            </a:r>
            <a:r>
              <a:rPr lang="ga-IE" altLang="en-US">
                <a:latin typeface="Symbol" panose="05050102010706020507" pitchFamily="18" charset="2"/>
              </a:rPr>
              <a:t> </a:t>
            </a:r>
            <a:r>
              <a:rPr lang="ga-IE" altLang="en-US" err="1">
                <a:latin typeface="Symbol" panose="05050102010706020507" pitchFamily="18" charset="2"/>
              </a:rPr>
              <a:t>why</a:t>
            </a:r>
            <a:r>
              <a:rPr lang="ga-IE" altLang="en-US">
                <a:latin typeface="Symbol" panose="05050102010706020507" pitchFamily="18" charset="2"/>
              </a:rPr>
              <a:t> this is </a:t>
            </a:r>
            <a:r>
              <a:rPr lang="ga-IE" altLang="en-US" err="1">
                <a:latin typeface="Symbol" panose="05050102010706020507" pitchFamily="18" charset="2"/>
              </a:rPr>
              <a:t>good</a:t>
            </a:r>
            <a:r>
              <a:rPr lang="ga-IE" altLang="en-US">
                <a:latin typeface="Symbol" panose="05050102010706020507" pitchFamily="18" charset="2"/>
              </a:rPr>
              <a:t>. </a:t>
            </a:r>
            <a:r>
              <a:rPr lang="ga-IE" altLang="en-US" err="1">
                <a:latin typeface="Symbol" panose="05050102010706020507" pitchFamily="18" charset="2"/>
              </a:rPr>
              <a:t>Heals</a:t>
            </a:r>
            <a:r>
              <a:rPr lang="ga-IE" altLang="en-US">
                <a:latin typeface="Symbol" panose="05050102010706020507" pitchFamily="18" charset="2"/>
              </a:rPr>
              <a:t> </a:t>
            </a:r>
            <a:r>
              <a:rPr lang="ga-IE" altLang="en-US" err="1">
                <a:latin typeface="Symbol" panose="05050102010706020507" pitchFamily="18" charset="2"/>
              </a:rPr>
              <a:t>fast</a:t>
            </a:r>
            <a:r>
              <a:rPr lang="ga-IE" altLang="en-US">
                <a:latin typeface="Symbol" panose="05050102010706020507" pitchFamily="18" charset="2"/>
              </a:rPr>
              <a:t>. </a:t>
            </a:r>
            <a:r>
              <a:rPr lang="en-IE" altLang="en-US">
                <a:latin typeface="Symbol" panose="05050102010706020507" pitchFamily="18" charset="2"/>
              </a:rPr>
              <a:t>Also because of a good nerve supply you a</a:t>
            </a:r>
            <a:r>
              <a:rPr lang="ga-IE" altLang="en-US" err="1">
                <a:latin typeface="Symbol" panose="05050102010706020507" pitchFamily="18" charset="2"/>
              </a:rPr>
              <a:t>ware</a:t>
            </a:r>
            <a:r>
              <a:rPr lang="ga-IE" altLang="en-US">
                <a:latin typeface="Symbol" panose="05050102010706020507" pitchFamily="18" charset="2"/>
              </a:rPr>
              <a:t> </a:t>
            </a:r>
            <a:r>
              <a:rPr lang="ga-IE" altLang="en-US" err="1">
                <a:latin typeface="Symbol" panose="05050102010706020507" pitchFamily="18" charset="2"/>
              </a:rPr>
              <a:t>of</a:t>
            </a:r>
            <a:r>
              <a:rPr lang="ga-IE" altLang="en-US">
                <a:latin typeface="Symbol" panose="05050102010706020507" pitchFamily="18" charset="2"/>
              </a:rPr>
              <a:t> </a:t>
            </a:r>
            <a:r>
              <a:rPr lang="ga-IE" altLang="en-US" err="1">
                <a:latin typeface="Symbol" panose="05050102010706020507" pitchFamily="18" charset="2"/>
              </a:rPr>
              <a:t>doing</a:t>
            </a:r>
            <a:r>
              <a:rPr lang="ga-IE" altLang="en-US">
                <a:latin typeface="Symbol" panose="05050102010706020507" pitchFamily="18" charset="2"/>
              </a:rPr>
              <a:t> </a:t>
            </a:r>
            <a:r>
              <a:rPr lang="ga-IE" altLang="en-US" err="1">
                <a:latin typeface="Symbol" panose="05050102010706020507" pitchFamily="18" charset="2"/>
              </a:rPr>
              <a:t>damage</a:t>
            </a:r>
            <a:r>
              <a:rPr lang="ga-IE" altLang="en-US">
                <a:latin typeface="Symbol" panose="05050102010706020507" pitchFamily="18" charset="2"/>
              </a:rPr>
              <a:t>.</a:t>
            </a:r>
            <a:endParaRPr lang="en-IE" altLang="en-US">
              <a:latin typeface="Symbol" panose="05050102010706020507" pitchFamily="18" charset="2"/>
            </a:endParaRPr>
          </a:p>
          <a:p>
            <a:pPr algn="just" eaLnBrk="1" hangingPunct="1"/>
            <a:endParaRPr lang="en-IE" altLang="en-US">
              <a:latin typeface="Symbol" panose="05050102010706020507" pitchFamily="18" charset="2"/>
            </a:endParaRPr>
          </a:p>
          <a:p>
            <a:pPr algn="just" eaLnBrk="1" hangingPunct="1"/>
            <a:r>
              <a:rPr lang="en-IE" altLang="en-US">
                <a:latin typeface="Symbol" panose="05050102010706020507" pitchFamily="18" charset="2"/>
              </a:rPr>
              <a:t>Ask them to clench their fists for a minute. What will happen after a few minutes? It will tire because no blood and therefore oxygen can get into it. It is like a sponge. It needs to be squeezed and then relaxed to allow blood through it.</a:t>
            </a:r>
          </a:p>
          <a:p>
            <a:pPr algn="just" eaLnBrk="1" hangingPunct="1"/>
            <a:r>
              <a:rPr lang="en-IE" altLang="en-US">
                <a:latin typeface="Symbol" panose="05050102010706020507" pitchFamily="18" charset="2"/>
              </a:rPr>
              <a:t>Muscles do not like to be continuously contracted.</a:t>
            </a:r>
          </a:p>
          <a:p>
            <a:pPr algn="just" eaLnBrk="1" hangingPunct="1"/>
            <a:endParaRPr lang="en-IE" altLang="en-US">
              <a:latin typeface="Symbol" panose="05050102010706020507" pitchFamily="18" charset="2"/>
            </a:endParaRPr>
          </a:p>
          <a:p>
            <a:pPr algn="just" eaLnBrk="1" hangingPunct="1"/>
            <a:r>
              <a:rPr lang="en-IE" altLang="en-US" b="1">
                <a:latin typeface="Symbol" panose="05050102010706020507" pitchFamily="18" charset="2"/>
              </a:rPr>
              <a:t>Muscle Types:</a:t>
            </a:r>
            <a:endParaRPr lang="ga-IE" altLang="en-US" b="1">
              <a:latin typeface="Symbol" panose="05050102010706020507" pitchFamily="18" charset="2"/>
            </a:endParaRPr>
          </a:p>
          <a:p>
            <a:pPr algn="just" eaLnBrk="1" hangingPunct="1"/>
            <a:endParaRPr lang="ga-IE" altLang="en-US">
              <a:latin typeface="Symbol" panose="05050102010706020507" pitchFamily="18" charset="2"/>
            </a:endParaRPr>
          </a:p>
          <a:p>
            <a:pPr eaLnBrk="1" hangingPunct="1"/>
            <a:r>
              <a:rPr lang="en-US" altLang="en-US">
                <a:latin typeface="Times New Roman" panose="02020603050405020304" pitchFamily="18" charset="0"/>
              </a:rPr>
              <a:t>Explain that you are going to contrast the differences between the 2 different types of muscles: Postural and Action. </a:t>
            </a:r>
            <a:endParaRPr lang="en-GB" altLang="en-US">
              <a:latin typeface="Times New Roman" panose="02020603050405020304" pitchFamily="18" charset="0"/>
            </a:endParaRPr>
          </a:p>
          <a:p>
            <a:pPr eaLnBrk="1" hangingPunct="1"/>
            <a:endParaRPr lang="en-US" altLang="en-US">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0000" lnSpcReduction="20000"/>
          </a:bodyPr>
          <a:lstStyle/>
          <a:p>
            <a:pPr algn="just" eaLnBrk="1" hangingPunct="1"/>
            <a:r>
              <a:rPr lang="en-US" altLang="en-US" b="1">
                <a:latin typeface="Times New Roman" panose="02020603050405020304" pitchFamily="18" charset="0"/>
              </a:rPr>
              <a:t>Action/ Voluntary muscles</a:t>
            </a:r>
          </a:p>
          <a:p>
            <a:pPr algn="just" eaLnBrk="1" hangingPunct="1"/>
            <a:endParaRPr lang="en-US" altLang="en-US">
              <a:latin typeface="Times New Roman" panose="02020603050405020304" pitchFamily="18" charset="0"/>
            </a:endParaRPr>
          </a:p>
          <a:p>
            <a:pPr algn="just" eaLnBrk="1" hangingPunct="1"/>
            <a:r>
              <a:rPr lang="en-US" altLang="en-US" b="1">
                <a:latin typeface="Times New Roman" panose="02020603050405020304" pitchFamily="18" charset="0"/>
              </a:rPr>
              <a:t>Function:</a:t>
            </a:r>
          </a:p>
          <a:p>
            <a:pPr algn="just" eaLnBrk="1" hangingPunct="1"/>
            <a:endParaRPr lang="en-US" altLang="en-US">
              <a:latin typeface="Times New Roman" panose="02020603050405020304" pitchFamily="18" charset="0"/>
            </a:endParaRPr>
          </a:p>
          <a:p>
            <a:pPr algn="just" eaLnBrk="1" hangingPunct="1"/>
            <a:r>
              <a:rPr lang="en-US" altLang="en-US">
                <a:latin typeface="Times New Roman" panose="02020603050405020304" pitchFamily="18" charset="0"/>
              </a:rPr>
              <a:t>The function of action muscles are to move the limbs and carry out work!</a:t>
            </a:r>
          </a:p>
          <a:p>
            <a:pPr algn="just" eaLnBrk="1" hangingPunct="1"/>
            <a:endParaRPr lang="en-US" altLang="en-US">
              <a:latin typeface="Times New Roman" panose="02020603050405020304" pitchFamily="18" charset="0"/>
            </a:endParaRPr>
          </a:p>
          <a:p>
            <a:pPr algn="just" eaLnBrk="1" hangingPunct="1"/>
            <a:r>
              <a:rPr lang="en-US" altLang="en-US" b="1">
                <a:latin typeface="Times New Roman" panose="02020603050405020304" pitchFamily="18" charset="0"/>
              </a:rPr>
              <a:t>Composition:</a:t>
            </a:r>
          </a:p>
          <a:p>
            <a:pPr algn="just" eaLnBrk="1" hangingPunct="1"/>
            <a:endParaRPr lang="en-US" altLang="en-US">
              <a:latin typeface="Times New Roman" panose="02020603050405020304" pitchFamily="18" charset="0"/>
            </a:endParaRPr>
          </a:p>
          <a:p>
            <a:pPr algn="just" eaLnBrk="1" hangingPunct="1"/>
            <a:r>
              <a:rPr lang="en-US" altLang="en-US">
                <a:latin typeface="Times New Roman" panose="02020603050405020304" pitchFamily="18" charset="0"/>
              </a:rPr>
              <a:t>The action muscles are long muscles such as the limbs. </a:t>
            </a:r>
          </a:p>
          <a:p>
            <a:pPr algn="just" eaLnBrk="1" hangingPunct="1"/>
            <a:endParaRPr lang="en-US" altLang="en-US">
              <a:latin typeface="Times New Roman" panose="02020603050405020304" pitchFamily="18" charset="0"/>
            </a:endParaRPr>
          </a:p>
          <a:p>
            <a:pPr algn="just" eaLnBrk="1" hangingPunct="1"/>
            <a:r>
              <a:rPr lang="en-US" altLang="en-US" b="1">
                <a:latin typeface="Times New Roman" panose="02020603050405020304" pitchFamily="18" charset="0"/>
              </a:rPr>
              <a:t>Characteristics:</a:t>
            </a:r>
          </a:p>
          <a:p>
            <a:pPr algn="just" eaLnBrk="1" hangingPunct="1"/>
            <a:endParaRPr lang="en-US" altLang="en-US">
              <a:latin typeface="Times New Roman" panose="02020603050405020304" pitchFamily="18" charset="0"/>
            </a:endParaRPr>
          </a:p>
          <a:p>
            <a:pPr algn="just" eaLnBrk="1" hangingPunct="1"/>
            <a:r>
              <a:rPr lang="en-IE" altLang="en-US">
                <a:latin typeface="Times New Roman" panose="02020603050405020304" pitchFamily="18" charset="0"/>
              </a:rPr>
              <a:t>Generally longer and they tire more easily.</a:t>
            </a:r>
          </a:p>
          <a:p>
            <a:pPr algn="just" eaLnBrk="1" hangingPunct="1"/>
            <a:r>
              <a:rPr lang="ga-IE" altLang="en-US" err="1">
                <a:latin typeface="Times New Roman" panose="02020603050405020304" pitchFamily="18" charset="0"/>
              </a:rPr>
              <a:t>Demonstrate</a:t>
            </a:r>
            <a:r>
              <a:rPr lang="ga-IE" altLang="en-US">
                <a:latin typeface="Times New Roman" panose="02020603050405020304" pitchFamily="18" charset="0"/>
              </a:rPr>
              <a:t> </a:t>
            </a:r>
            <a:r>
              <a:rPr lang="ga-IE" altLang="en-US" err="1">
                <a:latin typeface="Times New Roman" panose="02020603050405020304" pitchFamily="18" charset="0"/>
              </a:rPr>
              <a:t>that</a:t>
            </a:r>
            <a:r>
              <a:rPr lang="ga-IE" altLang="en-US">
                <a:latin typeface="Times New Roman" panose="02020603050405020304" pitchFamily="18" charset="0"/>
              </a:rPr>
              <a:t> </a:t>
            </a:r>
            <a:r>
              <a:rPr lang="ga-IE" altLang="en-US" err="1">
                <a:latin typeface="Times New Roman" panose="02020603050405020304" pitchFamily="18" charset="0"/>
              </a:rPr>
              <a:t>action</a:t>
            </a:r>
            <a:r>
              <a:rPr lang="ga-IE" altLang="en-US">
                <a:latin typeface="Times New Roman" panose="02020603050405020304" pitchFamily="18" charset="0"/>
              </a:rPr>
              <a:t> </a:t>
            </a:r>
            <a:r>
              <a:rPr lang="ga-IE" altLang="en-US" err="1">
                <a:latin typeface="Times New Roman" panose="02020603050405020304" pitchFamily="18" charset="0"/>
              </a:rPr>
              <a:t>muscles</a:t>
            </a:r>
            <a:r>
              <a:rPr lang="ga-IE" altLang="en-US">
                <a:latin typeface="Times New Roman" panose="02020603050405020304" pitchFamily="18" charset="0"/>
              </a:rPr>
              <a:t> </a:t>
            </a:r>
            <a:r>
              <a:rPr lang="ga-IE" altLang="en-US" err="1">
                <a:latin typeface="Times New Roman" panose="02020603050405020304" pitchFamily="18" charset="0"/>
              </a:rPr>
              <a:t>like</a:t>
            </a:r>
            <a:r>
              <a:rPr lang="ga-IE" altLang="en-US">
                <a:latin typeface="Times New Roman" panose="02020603050405020304" pitchFamily="18" charset="0"/>
              </a:rPr>
              <a:t> </a:t>
            </a:r>
            <a:r>
              <a:rPr lang="ga-IE" altLang="en-US" err="1">
                <a:latin typeface="Times New Roman" panose="02020603050405020304" pitchFamily="18" charset="0"/>
              </a:rPr>
              <a:t>to</a:t>
            </a:r>
            <a:r>
              <a:rPr lang="ga-IE" altLang="en-US">
                <a:latin typeface="Times New Roman" panose="02020603050405020304" pitchFamily="18" charset="0"/>
              </a:rPr>
              <a:t> </a:t>
            </a:r>
            <a:r>
              <a:rPr lang="ga-IE" altLang="en-US" err="1">
                <a:latin typeface="Times New Roman" panose="02020603050405020304" pitchFamily="18" charset="0"/>
              </a:rPr>
              <a:t>move</a:t>
            </a:r>
            <a:r>
              <a:rPr lang="ga-IE" altLang="en-US">
                <a:latin typeface="Times New Roman" panose="02020603050405020304" pitchFamily="18" charset="0"/>
              </a:rPr>
              <a:t> </a:t>
            </a:r>
            <a:r>
              <a:rPr lang="ga-IE" altLang="en-US" err="1">
                <a:latin typeface="Times New Roman" panose="02020603050405020304" pitchFamily="18" charset="0"/>
              </a:rPr>
              <a:t>by</a:t>
            </a:r>
            <a:r>
              <a:rPr lang="ga-IE" altLang="en-US">
                <a:latin typeface="Times New Roman" panose="02020603050405020304" pitchFamily="18" charset="0"/>
              </a:rPr>
              <a:t> </a:t>
            </a:r>
            <a:r>
              <a:rPr lang="ga-IE" altLang="en-US" err="1">
                <a:latin typeface="Times New Roman" panose="02020603050405020304" pitchFamily="18" charset="0"/>
              </a:rPr>
              <a:t>demonstrating</a:t>
            </a:r>
            <a:r>
              <a:rPr lang="ga-IE" altLang="en-US">
                <a:latin typeface="Times New Roman" panose="02020603050405020304" pitchFamily="18" charset="0"/>
              </a:rPr>
              <a:t> </a:t>
            </a:r>
            <a:r>
              <a:rPr lang="ga-IE" altLang="en-US" err="1">
                <a:latin typeface="Times New Roman" panose="02020603050405020304" pitchFamily="18" charset="0"/>
              </a:rPr>
              <a:t>keeping</a:t>
            </a:r>
            <a:r>
              <a:rPr lang="ga-IE" altLang="en-US">
                <a:latin typeface="Times New Roman" panose="02020603050405020304" pitchFamily="18" charset="0"/>
              </a:rPr>
              <a:t> </a:t>
            </a:r>
            <a:r>
              <a:rPr lang="ga-IE" altLang="en-US" err="1">
                <a:latin typeface="Times New Roman" panose="02020603050405020304" pitchFamily="18" charset="0"/>
              </a:rPr>
              <a:t>one</a:t>
            </a:r>
            <a:r>
              <a:rPr lang="ga-IE" altLang="en-US">
                <a:latin typeface="Times New Roman" panose="02020603050405020304" pitchFamily="18" charset="0"/>
              </a:rPr>
              <a:t> </a:t>
            </a:r>
            <a:r>
              <a:rPr lang="ga-IE" altLang="en-US" err="1">
                <a:latin typeface="Times New Roman" panose="02020603050405020304" pitchFamily="18" charset="0"/>
              </a:rPr>
              <a:t>hand</a:t>
            </a:r>
            <a:r>
              <a:rPr lang="ga-IE" altLang="en-US">
                <a:latin typeface="Times New Roman" panose="02020603050405020304" pitchFamily="18" charset="0"/>
              </a:rPr>
              <a:t> </a:t>
            </a:r>
            <a:r>
              <a:rPr lang="ga-IE" altLang="en-US" err="1">
                <a:latin typeface="Times New Roman" panose="02020603050405020304" pitchFamily="18" charset="0"/>
              </a:rPr>
              <a:t>static</a:t>
            </a:r>
            <a:r>
              <a:rPr lang="ga-IE" altLang="en-US">
                <a:latin typeface="Times New Roman" panose="02020603050405020304" pitchFamily="18" charset="0"/>
              </a:rPr>
              <a:t> </a:t>
            </a:r>
            <a:r>
              <a:rPr lang="ga-IE" altLang="en-US" err="1">
                <a:latin typeface="Times New Roman" panose="02020603050405020304" pitchFamily="18" charset="0"/>
              </a:rPr>
              <a:t>whilst</a:t>
            </a:r>
            <a:r>
              <a:rPr lang="ga-IE" altLang="en-US">
                <a:latin typeface="Times New Roman" panose="02020603050405020304" pitchFamily="18" charset="0"/>
              </a:rPr>
              <a:t> </a:t>
            </a:r>
            <a:r>
              <a:rPr lang="ga-IE" altLang="en-US" err="1">
                <a:latin typeface="Times New Roman" panose="02020603050405020304" pitchFamily="18" charset="0"/>
              </a:rPr>
              <a:t>moving</a:t>
            </a:r>
            <a:r>
              <a:rPr lang="ga-IE" altLang="en-US">
                <a:latin typeface="Times New Roman" panose="02020603050405020304" pitchFamily="18" charset="0"/>
              </a:rPr>
              <a:t> </a:t>
            </a:r>
            <a:r>
              <a:rPr lang="ga-IE" altLang="en-US" err="1">
                <a:latin typeface="Times New Roman" panose="02020603050405020304" pitchFamily="18" charset="0"/>
              </a:rPr>
              <a:t>the</a:t>
            </a:r>
            <a:r>
              <a:rPr lang="ga-IE" altLang="en-US">
                <a:latin typeface="Times New Roman" panose="02020603050405020304" pitchFamily="18" charset="0"/>
              </a:rPr>
              <a:t> </a:t>
            </a:r>
            <a:r>
              <a:rPr lang="ga-IE" altLang="en-US" err="1">
                <a:latin typeface="Times New Roman" panose="02020603050405020304" pitchFamily="18" charset="0"/>
              </a:rPr>
              <a:t>other</a:t>
            </a:r>
            <a:r>
              <a:rPr lang="ga-IE" altLang="en-US">
                <a:latin typeface="Times New Roman" panose="02020603050405020304" pitchFamily="18" charset="0"/>
              </a:rPr>
              <a:t> </a:t>
            </a:r>
            <a:r>
              <a:rPr lang="ga-IE" altLang="en-US" err="1">
                <a:latin typeface="Times New Roman" panose="02020603050405020304" pitchFamily="18" charset="0"/>
              </a:rPr>
              <a:t>one</a:t>
            </a:r>
            <a:r>
              <a:rPr lang="en-IE" altLang="en-US">
                <a:latin typeface="Times New Roman" panose="02020603050405020304" pitchFamily="18" charset="0"/>
              </a:rPr>
              <a:t>.</a:t>
            </a:r>
          </a:p>
          <a:p>
            <a:pPr algn="just" eaLnBrk="1" hangingPunct="1"/>
            <a:endParaRPr lang="en-IE" altLang="en-US">
              <a:latin typeface="Times New Roman" panose="02020603050405020304" pitchFamily="18" charset="0"/>
            </a:endParaRPr>
          </a:p>
          <a:p>
            <a:pPr algn="just" eaLnBrk="1" hangingPunct="1"/>
            <a:r>
              <a:rPr lang="en-IE" altLang="en-US" b="1">
                <a:latin typeface="Times New Roman" panose="02020603050405020304" pitchFamily="18" charset="0"/>
              </a:rPr>
              <a:t>Injuries:</a:t>
            </a:r>
          </a:p>
          <a:p>
            <a:pPr eaLnBrk="1" hangingPunct="1"/>
            <a:endParaRPr lang="en-IE" altLang="en-US">
              <a:latin typeface="Times New Roman" panose="02020603050405020304" pitchFamily="18" charset="0"/>
            </a:endParaRPr>
          </a:p>
          <a:p>
            <a:pPr eaLnBrk="1" hangingPunct="1"/>
            <a:r>
              <a:rPr lang="en-IE" altLang="en-US">
                <a:latin typeface="Times New Roman" panose="02020603050405020304" pitchFamily="18" charset="0"/>
              </a:rPr>
              <a:t>Muscle strains in action muscles will come from again overstretching them during activities.</a:t>
            </a:r>
            <a:endParaRPr lang="ga-IE" altLang="en-US">
              <a:latin typeface="Times New Roman" panose="02020603050405020304" pitchFamily="18" charset="0"/>
            </a:endParaRPr>
          </a:p>
          <a:p>
            <a:pPr eaLnBrk="1" hangingPunct="1"/>
            <a:endParaRPr lang="en-US" altLang="en-US" b="1">
              <a:latin typeface="Times New Roman" panose="02020603050405020304" pitchFamily="18" charset="0"/>
            </a:endParaRPr>
          </a:p>
          <a:p>
            <a:pPr eaLnBrk="1" hangingPunct="1"/>
            <a:endParaRPr lang="en-US" altLang="en-US" b="1">
              <a:latin typeface="Times New Roman" panose="02020603050405020304" pitchFamily="18" charset="0"/>
            </a:endParaRPr>
          </a:p>
          <a:p>
            <a:pPr eaLnBrk="1" hangingPunct="1"/>
            <a:r>
              <a:rPr lang="en-US" altLang="en-US" b="1">
                <a:latin typeface="Times New Roman" panose="02020603050405020304" pitchFamily="18" charset="0"/>
              </a:rPr>
              <a:t>Postural muscles/ involuntary</a:t>
            </a:r>
          </a:p>
          <a:p>
            <a:pPr eaLnBrk="1" hangingPunct="1"/>
            <a:endParaRPr lang="en-US" altLang="en-US">
              <a:latin typeface="Times New Roman" panose="02020603050405020304" pitchFamily="18" charset="0"/>
            </a:endParaRPr>
          </a:p>
          <a:p>
            <a:pPr eaLnBrk="1" hangingPunct="1"/>
            <a:r>
              <a:rPr lang="en-US" altLang="en-US" b="1">
                <a:latin typeface="Times New Roman" panose="02020603050405020304" pitchFamily="18" charset="0"/>
              </a:rPr>
              <a:t>Function:</a:t>
            </a:r>
          </a:p>
          <a:p>
            <a:pPr eaLnBrk="1" hangingPunct="1"/>
            <a:endParaRPr lang="en-US" altLang="en-US">
              <a:latin typeface="Times New Roman" panose="02020603050405020304" pitchFamily="18" charset="0"/>
            </a:endParaRPr>
          </a:p>
          <a:p>
            <a:pPr eaLnBrk="1" hangingPunct="1"/>
            <a:r>
              <a:rPr lang="en-US" altLang="en-US">
                <a:latin typeface="Times New Roman" panose="02020603050405020304" pitchFamily="18" charset="0"/>
              </a:rPr>
              <a:t>The function of postural muscles is to support and protect the back. If a postural muscles are weak and the back is less stable and the discs are under more pressure.</a:t>
            </a:r>
          </a:p>
          <a:p>
            <a:pPr eaLnBrk="1" hangingPunct="1"/>
            <a:endParaRPr lang="en-US" altLang="en-US">
              <a:latin typeface="Times New Roman" panose="02020603050405020304" pitchFamily="18" charset="0"/>
            </a:endParaRPr>
          </a:p>
          <a:p>
            <a:pPr eaLnBrk="1" hangingPunct="1"/>
            <a:r>
              <a:rPr lang="en-US" altLang="en-US" b="1">
                <a:latin typeface="Times New Roman" panose="02020603050405020304" pitchFamily="18" charset="0"/>
              </a:rPr>
              <a:t>Composition:</a:t>
            </a:r>
          </a:p>
          <a:p>
            <a:pPr eaLnBrk="1" hangingPunct="1"/>
            <a:endParaRPr lang="en-US" altLang="en-US">
              <a:latin typeface="Times New Roman" panose="02020603050405020304" pitchFamily="18" charset="0"/>
            </a:endParaRPr>
          </a:p>
          <a:p>
            <a:pPr eaLnBrk="1" hangingPunct="1"/>
            <a:r>
              <a:rPr lang="en-US" altLang="en-US">
                <a:latin typeface="Times New Roman" panose="02020603050405020304" pitchFamily="18" charset="0"/>
              </a:rPr>
              <a:t>These are the small short muscles which extend from vertebrae to vertebrae, they use ready oxygen and tire less easily.</a:t>
            </a:r>
          </a:p>
          <a:p>
            <a:pPr eaLnBrk="1" hangingPunct="1"/>
            <a:endParaRPr lang="en-US" altLang="en-US">
              <a:latin typeface="Times New Roman" panose="02020603050405020304" pitchFamily="18" charset="0"/>
            </a:endParaRPr>
          </a:p>
          <a:p>
            <a:pPr eaLnBrk="1" hangingPunct="1"/>
            <a:r>
              <a:rPr lang="en-US" altLang="en-US" b="1">
                <a:latin typeface="Times New Roman" panose="02020603050405020304" pitchFamily="18" charset="0"/>
              </a:rPr>
              <a:t>Characteristics:</a:t>
            </a:r>
          </a:p>
          <a:p>
            <a:pPr eaLnBrk="1" hangingPunct="1"/>
            <a:endParaRPr lang="en-US" altLang="en-US" b="1">
              <a:latin typeface="Times New Roman" panose="02020603050405020304" pitchFamily="18" charset="0"/>
            </a:endParaRPr>
          </a:p>
          <a:p>
            <a:pPr eaLnBrk="1" hangingPunct="1"/>
            <a:r>
              <a:rPr lang="en-US" altLang="en-US">
                <a:latin typeface="Times New Roman" panose="02020603050405020304" pitchFamily="18" charset="0"/>
              </a:rPr>
              <a:t>Postural muscles are generally shorter and have greater endurance. Hence they can keep up upright for a long time.</a:t>
            </a:r>
          </a:p>
          <a:p>
            <a:pPr eaLnBrk="1" hangingPunct="1"/>
            <a:endParaRPr lang="en-US" altLang="en-US" b="1">
              <a:latin typeface="Times New Roman" panose="02020603050405020304" pitchFamily="18" charset="0"/>
            </a:endParaRPr>
          </a:p>
          <a:p>
            <a:pPr eaLnBrk="1" hangingPunct="1"/>
            <a:r>
              <a:rPr lang="en-US" altLang="en-US" b="1">
                <a:latin typeface="Times New Roman" panose="02020603050405020304" pitchFamily="18" charset="0"/>
              </a:rPr>
              <a:t>Injuries:</a:t>
            </a:r>
          </a:p>
          <a:p>
            <a:pPr algn="just" eaLnBrk="1" hangingPunct="1"/>
            <a:endParaRPr lang="en-IE" altLang="en-US">
              <a:latin typeface="Symbol" panose="05050102010706020507" pitchFamily="18" charset="2"/>
            </a:endParaRPr>
          </a:p>
          <a:p>
            <a:pPr algn="just" eaLnBrk="1" hangingPunct="1"/>
            <a:r>
              <a:rPr lang="en-IE" altLang="en-US">
                <a:latin typeface="Symbol" panose="05050102010706020507" pitchFamily="18" charset="2"/>
              </a:rPr>
              <a:t>Aches &amp; pains in the postural muscles will come from poor posture because they are being overstretched and have to work harder trying to support the body.</a:t>
            </a:r>
          </a:p>
          <a:p>
            <a:pPr eaLnBrk="1" hangingPunct="1"/>
            <a:endParaRPr lang="en-GB" altLang="en-US">
              <a:latin typeface="Times New Roman" panose="02020603050405020304" pitchFamily="18" charset="0"/>
            </a:endParaRPr>
          </a:p>
        </p:txBody>
      </p:sp>
      <p:sp>
        <p:nvSpPr>
          <p:cNvPr id="1116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2025">
              <a:spcBef>
                <a:spcPct val="30000"/>
              </a:spcBef>
              <a:defRPr sz="1200">
                <a:solidFill>
                  <a:schemeClr val="tx1"/>
                </a:solidFill>
                <a:latin typeface="Times New Roman" panose="02020603050405020304" pitchFamily="18" charset="0"/>
              </a:defRPr>
            </a:lvl1pPr>
            <a:lvl2pPr marL="742950" indent="-285750" defTabSz="962025">
              <a:spcBef>
                <a:spcPct val="30000"/>
              </a:spcBef>
              <a:defRPr sz="1200">
                <a:solidFill>
                  <a:schemeClr val="tx1"/>
                </a:solidFill>
                <a:latin typeface="Times New Roman" panose="02020603050405020304" pitchFamily="18" charset="0"/>
              </a:defRPr>
            </a:lvl2pPr>
            <a:lvl3pPr marL="1143000" indent="-228600" defTabSz="962025">
              <a:spcBef>
                <a:spcPct val="30000"/>
              </a:spcBef>
              <a:defRPr sz="1200">
                <a:solidFill>
                  <a:schemeClr val="tx1"/>
                </a:solidFill>
                <a:latin typeface="Times New Roman" panose="02020603050405020304" pitchFamily="18" charset="0"/>
              </a:defRPr>
            </a:lvl3pPr>
            <a:lvl4pPr marL="1600200" indent="-228600" defTabSz="962025">
              <a:spcBef>
                <a:spcPct val="30000"/>
              </a:spcBef>
              <a:defRPr sz="1200">
                <a:solidFill>
                  <a:schemeClr val="tx1"/>
                </a:solidFill>
                <a:latin typeface="Times New Roman" panose="02020603050405020304" pitchFamily="18" charset="0"/>
              </a:defRPr>
            </a:lvl4pPr>
            <a:lvl5pPr marL="2057400" indent="-228600" defTabSz="962025">
              <a:spcBef>
                <a:spcPct val="30000"/>
              </a:spcBef>
              <a:defRPr sz="1200">
                <a:solidFill>
                  <a:schemeClr val="tx1"/>
                </a:solidFill>
                <a:latin typeface="Times New Roman" panose="02020603050405020304" pitchFamily="18" charset="0"/>
              </a:defRPr>
            </a:lvl5pPr>
            <a:lvl6pPr marL="2514600" indent="-228600" defTabSz="96202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202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202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20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3D2DFFA-1037-49BE-A197-5361E16B10D6}" type="slidenum">
              <a:rPr lang="en-GB" altLang="en-US" sz="1300"/>
              <a:pPr>
                <a:spcBef>
                  <a:spcPct val="0"/>
                </a:spcBef>
              </a:pPr>
              <a:t>30</a:t>
            </a:fld>
            <a:endParaRPr lang="en-GB" altLang="en-US" sz="13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10000"/>
          </a:bodyPr>
          <a:lstStyle/>
          <a:p>
            <a:pPr eaLnBrk="1" hangingPunct="1">
              <a:lnSpc>
                <a:spcPct val="80000"/>
              </a:lnSpc>
              <a:buSzPct val="75000"/>
              <a:buFont typeface="Wingdings" pitchFamily="2" charset="2"/>
              <a:buNone/>
              <a:defRPr/>
            </a:pPr>
            <a:r>
              <a:rPr lang="en-IE" b="1">
                <a:latin typeface="Arial" pitchFamily="34" charset="0"/>
              </a:rPr>
              <a:t>Ligaments</a:t>
            </a:r>
          </a:p>
          <a:p>
            <a:pPr eaLnBrk="1" hangingPunct="1">
              <a:lnSpc>
                <a:spcPct val="80000"/>
              </a:lnSpc>
              <a:buSzPct val="75000"/>
              <a:buFont typeface="Wingdings" pitchFamily="2" charset="2"/>
              <a:buNone/>
              <a:defRPr/>
            </a:pPr>
            <a:endParaRPr lang="en-IE">
              <a:latin typeface="Arial" pitchFamily="34" charset="0"/>
            </a:endParaRPr>
          </a:p>
          <a:p>
            <a:pPr eaLnBrk="1" hangingPunct="1">
              <a:lnSpc>
                <a:spcPct val="80000"/>
              </a:lnSpc>
              <a:buSzPct val="75000"/>
              <a:buFont typeface="Wingdings" pitchFamily="2" charset="2"/>
              <a:buNone/>
              <a:defRPr/>
            </a:pPr>
            <a:r>
              <a:rPr lang="ga-IE">
                <a:latin typeface="Arial" pitchFamily="34" charset="0"/>
              </a:rPr>
              <a:t>A</a:t>
            </a:r>
            <a:r>
              <a:rPr lang="en-GB" err="1">
                <a:latin typeface="Arial" pitchFamily="34" charset="0"/>
              </a:rPr>
              <a:t>sk</a:t>
            </a:r>
            <a:r>
              <a:rPr lang="en-GB">
                <a:latin typeface="Arial" pitchFamily="34" charset="0"/>
              </a:rPr>
              <a:t> them a</a:t>
            </a:r>
            <a:r>
              <a:rPr lang="ga-IE" err="1">
                <a:latin typeface="Arial" pitchFamily="34" charset="0"/>
              </a:rPr>
              <a:t>re</a:t>
            </a:r>
            <a:r>
              <a:rPr lang="ga-IE">
                <a:latin typeface="Arial" pitchFamily="34" charset="0"/>
              </a:rPr>
              <a:t> </a:t>
            </a:r>
            <a:r>
              <a:rPr lang="ga-IE" err="1">
                <a:latin typeface="Arial" pitchFamily="34" charset="0"/>
              </a:rPr>
              <a:t>they</a:t>
            </a:r>
            <a:r>
              <a:rPr lang="ga-IE">
                <a:latin typeface="Arial" pitchFamily="34" charset="0"/>
              </a:rPr>
              <a:t> </a:t>
            </a:r>
            <a:r>
              <a:rPr lang="ga-IE" err="1">
                <a:latin typeface="Arial" pitchFamily="34" charset="0"/>
              </a:rPr>
              <a:t>familiar</a:t>
            </a:r>
            <a:r>
              <a:rPr lang="ga-IE">
                <a:latin typeface="Arial" pitchFamily="34" charset="0"/>
              </a:rPr>
              <a:t> </a:t>
            </a:r>
            <a:r>
              <a:rPr lang="ga-IE" err="1">
                <a:latin typeface="Arial" pitchFamily="34" charset="0"/>
              </a:rPr>
              <a:t>with</a:t>
            </a:r>
            <a:r>
              <a:rPr lang="ga-IE">
                <a:latin typeface="Arial" pitchFamily="34" charset="0"/>
              </a:rPr>
              <a:t> </a:t>
            </a:r>
            <a:r>
              <a:rPr lang="ga-IE" err="1">
                <a:latin typeface="Arial" pitchFamily="34" charset="0"/>
              </a:rPr>
              <a:t>any</a:t>
            </a:r>
            <a:r>
              <a:rPr lang="ga-IE">
                <a:latin typeface="Arial" pitchFamily="34" charset="0"/>
              </a:rPr>
              <a:t> </a:t>
            </a:r>
            <a:r>
              <a:rPr lang="ga-IE" err="1">
                <a:latin typeface="Arial" pitchFamily="34" charset="0"/>
              </a:rPr>
              <a:t>ligaments</a:t>
            </a:r>
            <a:r>
              <a:rPr lang="ga-IE">
                <a:latin typeface="Arial" pitchFamily="34" charset="0"/>
              </a:rPr>
              <a:t>. </a:t>
            </a:r>
            <a:r>
              <a:rPr lang="ga-IE" err="1">
                <a:latin typeface="Arial" pitchFamily="34" charset="0"/>
              </a:rPr>
              <a:t>They</a:t>
            </a:r>
            <a:r>
              <a:rPr lang="ga-IE">
                <a:latin typeface="Arial" pitchFamily="34" charset="0"/>
              </a:rPr>
              <a:t> </a:t>
            </a:r>
            <a:r>
              <a:rPr lang="ga-IE" err="1">
                <a:latin typeface="Arial" pitchFamily="34" charset="0"/>
              </a:rPr>
              <a:t>will</a:t>
            </a:r>
            <a:r>
              <a:rPr lang="ga-IE">
                <a:latin typeface="Arial" pitchFamily="34" charset="0"/>
              </a:rPr>
              <a:t> </a:t>
            </a:r>
            <a:r>
              <a:rPr lang="ga-IE" err="1">
                <a:latin typeface="Arial" pitchFamily="34" charset="0"/>
              </a:rPr>
              <a:t>probabily</a:t>
            </a:r>
            <a:r>
              <a:rPr lang="ga-IE">
                <a:latin typeface="Arial" pitchFamily="34" charset="0"/>
              </a:rPr>
              <a:t> </a:t>
            </a:r>
            <a:r>
              <a:rPr lang="ga-IE" err="1">
                <a:latin typeface="Arial" pitchFamily="34" charset="0"/>
              </a:rPr>
              <a:t>be</a:t>
            </a:r>
            <a:r>
              <a:rPr lang="ga-IE">
                <a:latin typeface="Arial" pitchFamily="34" charset="0"/>
              </a:rPr>
              <a:t> </a:t>
            </a:r>
            <a:r>
              <a:rPr lang="ga-IE" err="1">
                <a:latin typeface="Arial" pitchFamily="34" charset="0"/>
              </a:rPr>
              <a:t>familiar</a:t>
            </a:r>
            <a:r>
              <a:rPr lang="ga-IE">
                <a:latin typeface="Arial" pitchFamily="34" charset="0"/>
              </a:rPr>
              <a:t> </a:t>
            </a:r>
            <a:r>
              <a:rPr lang="ga-IE" err="1">
                <a:latin typeface="Arial" pitchFamily="34" charset="0"/>
              </a:rPr>
              <a:t>with</a:t>
            </a:r>
            <a:r>
              <a:rPr lang="ga-IE">
                <a:latin typeface="Arial" pitchFamily="34" charset="0"/>
              </a:rPr>
              <a:t> </a:t>
            </a:r>
            <a:r>
              <a:rPr lang="ga-IE" err="1">
                <a:latin typeface="Arial" pitchFamily="34" charset="0"/>
              </a:rPr>
              <a:t>the</a:t>
            </a:r>
            <a:r>
              <a:rPr lang="ga-IE">
                <a:latin typeface="Arial" pitchFamily="34" charset="0"/>
              </a:rPr>
              <a:t> </a:t>
            </a:r>
            <a:r>
              <a:rPr lang="ga-IE" err="1">
                <a:latin typeface="Arial" pitchFamily="34" charset="0"/>
              </a:rPr>
              <a:t>cruciate</a:t>
            </a:r>
            <a:r>
              <a:rPr lang="ga-IE">
                <a:latin typeface="Arial" pitchFamily="34" charset="0"/>
              </a:rPr>
              <a:t> </a:t>
            </a:r>
            <a:r>
              <a:rPr lang="ga-IE" err="1">
                <a:latin typeface="Arial" pitchFamily="34" charset="0"/>
              </a:rPr>
              <a:t>ligament</a:t>
            </a:r>
            <a:r>
              <a:rPr lang="ga-IE">
                <a:latin typeface="Arial" pitchFamily="34" charset="0"/>
              </a:rPr>
              <a:t>.</a:t>
            </a:r>
          </a:p>
          <a:p>
            <a:pPr eaLnBrk="1" hangingPunct="1">
              <a:lnSpc>
                <a:spcPct val="80000"/>
              </a:lnSpc>
              <a:buSzPct val="75000"/>
              <a:buFont typeface="Wingdings" pitchFamily="2" charset="2"/>
              <a:buNone/>
              <a:defRPr/>
            </a:pPr>
            <a:endParaRPr lang="ga-IE" b="1">
              <a:latin typeface="Arial" pitchFamily="34" charset="0"/>
            </a:endParaRPr>
          </a:p>
          <a:p>
            <a:pPr eaLnBrk="1" hangingPunct="1">
              <a:lnSpc>
                <a:spcPct val="80000"/>
              </a:lnSpc>
              <a:buSzPct val="75000"/>
              <a:buFont typeface="Wingdings" pitchFamily="2" charset="2"/>
              <a:buNone/>
              <a:defRPr/>
            </a:pPr>
            <a:r>
              <a:rPr lang="en-GB" b="1">
                <a:latin typeface="Arial" pitchFamily="34" charset="0"/>
              </a:rPr>
              <a:t>Function:</a:t>
            </a:r>
          </a:p>
          <a:p>
            <a:pPr eaLnBrk="1" hangingPunct="1">
              <a:lnSpc>
                <a:spcPct val="80000"/>
              </a:lnSpc>
              <a:buSzPct val="75000"/>
              <a:buFont typeface="Wingdings" pitchFamily="2" charset="2"/>
              <a:buNone/>
              <a:defRPr/>
            </a:pPr>
            <a:endParaRPr lang="en-GB" b="1">
              <a:latin typeface="Arial" pitchFamily="34" charset="0"/>
            </a:endParaRPr>
          </a:p>
          <a:p>
            <a:pPr eaLnBrk="1" hangingPunct="1">
              <a:lnSpc>
                <a:spcPct val="80000"/>
              </a:lnSpc>
              <a:buSzPct val="75000"/>
              <a:buFont typeface="Wingdings" pitchFamily="2" charset="2"/>
              <a:buNone/>
              <a:defRPr/>
            </a:pPr>
            <a:r>
              <a:rPr lang="en-GB">
                <a:latin typeface="Arial" pitchFamily="34" charset="0"/>
              </a:rPr>
              <a:t>They attach bone to bone</a:t>
            </a:r>
          </a:p>
          <a:p>
            <a:pPr eaLnBrk="1" hangingPunct="1">
              <a:lnSpc>
                <a:spcPct val="80000"/>
              </a:lnSpc>
              <a:buSzPct val="75000"/>
              <a:buFont typeface="Wingdings" pitchFamily="2" charset="2"/>
              <a:buNone/>
              <a:defRPr/>
            </a:pPr>
            <a:endParaRPr lang="ga-IE">
              <a:latin typeface="Arial" pitchFamily="34" charset="0"/>
            </a:endParaRPr>
          </a:p>
          <a:p>
            <a:pPr eaLnBrk="1" hangingPunct="1">
              <a:lnSpc>
                <a:spcPct val="80000"/>
              </a:lnSpc>
              <a:buSzPct val="75000"/>
              <a:buFont typeface="Wingdings" pitchFamily="2" charset="2"/>
              <a:buNone/>
              <a:defRPr/>
            </a:pPr>
            <a:r>
              <a:rPr lang="ga-IE" err="1">
                <a:latin typeface="Arial" pitchFamily="34" charset="0"/>
              </a:rPr>
              <a:t>Show</a:t>
            </a:r>
            <a:r>
              <a:rPr lang="ga-IE">
                <a:latin typeface="Arial" pitchFamily="34" charset="0"/>
              </a:rPr>
              <a:t> </a:t>
            </a:r>
            <a:r>
              <a:rPr lang="ga-IE" err="1">
                <a:latin typeface="Arial" pitchFamily="34" charset="0"/>
              </a:rPr>
              <a:t>the</a:t>
            </a:r>
            <a:r>
              <a:rPr lang="ga-IE">
                <a:latin typeface="Arial" pitchFamily="34" charset="0"/>
              </a:rPr>
              <a:t> </a:t>
            </a:r>
            <a:r>
              <a:rPr lang="ga-IE" err="1">
                <a:latin typeface="Arial" pitchFamily="34" charset="0"/>
              </a:rPr>
              <a:t>ligament</a:t>
            </a:r>
            <a:r>
              <a:rPr lang="ga-IE">
                <a:latin typeface="Arial" pitchFamily="34" charset="0"/>
              </a:rPr>
              <a:t> </a:t>
            </a:r>
            <a:r>
              <a:rPr lang="ga-IE" err="1">
                <a:latin typeface="Arial" pitchFamily="34" charset="0"/>
              </a:rPr>
              <a:t>cavity</a:t>
            </a:r>
            <a:r>
              <a:rPr lang="ga-IE">
                <a:latin typeface="Arial" pitchFamily="34" charset="0"/>
              </a:rPr>
              <a:t> </a:t>
            </a:r>
            <a:r>
              <a:rPr lang="ga-IE" err="1">
                <a:latin typeface="Arial" pitchFamily="34" charset="0"/>
              </a:rPr>
              <a:t>between</a:t>
            </a:r>
            <a:r>
              <a:rPr lang="ga-IE">
                <a:latin typeface="Arial" pitchFamily="34" charset="0"/>
              </a:rPr>
              <a:t> </a:t>
            </a:r>
            <a:r>
              <a:rPr lang="ga-IE" err="1">
                <a:latin typeface="Arial" pitchFamily="34" charset="0"/>
              </a:rPr>
              <a:t>the</a:t>
            </a:r>
            <a:r>
              <a:rPr lang="ga-IE">
                <a:latin typeface="Arial" pitchFamily="34" charset="0"/>
              </a:rPr>
              <a:t> </a:t>
            </a:r>
            <a:r>
              <a:rPr lang="ga-IE" err="1">
                <a:latin typeface="Arial" pitchFamily="34" charset="0"/>
              </a:rPr>
              <a:t>vertabrae</a:t>
            </a:r>
            <a:r>
              <a:rPr lang="ga-IE">
                <a:latin typeface="Arial" pitchFamily="34" charset="0"/>
              </a:rPr>
              <a:t> </a:t>
            </a:r>
            <a:r>
              <a:rPr lang="ga-IE" err="1">
                <a:latin typeface="Arial" pitchFamily="34" charset="0"/>
              </a:rPr>
              <a:t>on</a:t>
            </a:r>
            <a:r>
              <a:rPr lang="ga-IE">
                <a:latin typeface="Arial" pitchFamily="34" charset="0"/>
              </a:rPr>
              <a:t> </a:t>
            </a:r>
            <a:r>
              <a:rPr lang="ga-IE" err="1">
                <a:latin typeface="Arial" pitchFamily="34" charset="0"/>
              </a:rPr>
              <a:t>the</a:t>
            </a:r>
            <a:r>
              <a:rPr lang="ga-IE">
                <a:latin typeface="Arial" pitchFamily="34" charset="0"/>
              </a:rPr>
              <a:t> </a:t>
            </a:r>
            <a:r>
              <a:rPr lang="ga-IE" err="1">
                <a:latin typeface="Arial" pitchFamily="34" charset="0"/>
              </a:rPr>
              <a:t>model</a:t>
            </a:r>
            <a:endParaRPr lang="en-GB" err="1">
              <a:latin typeface="Arial" pitchFamily="34" charset="0"/>
            </a:endParaRPr>
          </a:p>
          <a:p>
            <a:pPr eaLnBrk="1" hangingPunct="1">
              <a:defRPr/>
            </a:pPr>
            <a:endParaRPr lang="en-US">
              <a:latin typeface="Times New Roman" pitchFamily="18" charset="0"/>
            </a:endParaRPr>
          </a:p>
          <a:p>
            <a:pPr eaLnBrk="1" hangingPunct="1">
              <a:defRPr/>
            </a:pPr>
            <a:r>
              <a:rPr lang="en-US">
                <a:latin typeface="Times New Roman" pitchFamily="18" charset="0"/>
              </a:rPr>
              <a:t>Explain that ligaments have a small degree of elasticity. However if they are over stretched they will be weakened and thus the back will be less stable.</a:t>
            </a:r>
          </a:p>
          <a:p>
            <a:pPr>
              <a:defRPr/>
            </a:pPr>
            <a:endParaRPr lang="en-IE"/>
          </a:p>
          <a:p>
            <a:pPr>
              <a:defRPr/>
            </a:pPr>
            <a:r>
              <a:rPr lang="en-IE" b="1"/>
              <a:t>Injuries:</a:t>
            </a:r>
          </a:p>
          <a:p>
            <a:pPr>
              <a:defRPr/>
            </a:pPr>
            <a:endParaRPr lang="en-IE"/>
          </a:p>
          <a:p>
            <a:pPr>
              <a:defRPr/>
            </a:pPr>
            <a:r>
              <a:rPr lang="en-IE"/>
              <a:t>Strained ligaments cause localised aches &amp; pains- Like when you have been stooping.</a:t>
            </a:r>
          </a:p>
          <a:p>
            <a:pPr>
              <a:defRPr/>
            </a:pPr>
            <a:r>
              <a:rPr lang="en-IE"/>
              <a:t>Overstretching weaken the joint and put more pressure on the disc.  They can snap altogether if they are overstretched or put </a:t>
            </a:r>
            <a:r>
              <a:rPr lang="en-IE" err="1"/>
              <a:t>inder</a:t>
            </a:r>
            <a:r>
              <a:rPr lang="en-IE"/>
              <a:t> sudden pressure. </a:t>
            </a:r>
          </a:p>
          <a:p>
            <a:pPr>
              <a:defRPr/>
            </a:pPr>
            <a:endParaRPr lang="en-IE"/>
          </a:p>
          <a:p>
            <a:pPr>
              <a:defRPr/>
            </a:pPr>
            <a:r>
              <a:rPr lang="en-IE" b="1"/>
              <a:t>Tendons</a:t>
            </a:r>
          </a:p>
          <a:p>
            <a:pPr>
              <a:defRPr/>
            </a:pPr>
            <a:endParaRPr lang="en-IE" b="1"/>
          </a:p>
          <a:p>
            <a:pPr>
              <a:defRPr/>
            </a:pPr>
            <a:r>
              <a:rPr lang="en-IE" b="1"/>
              <a:t>Function:</a:t>
            </a:r>
          </a:p>
          <a:p>
            <a:pPr>
              <a:defRPr/>
            </a:pPr>
            <a:endParaRPr lang="en-IE"/>
          </a:p>
          <a:p>
            <a:pPr>
              <a:defRPr/>
            </a:pPr>
            <a:r>
              <a:rPr lang="en-IE"/>
              <a:t>They attach muscle to bone. </a:t>
            </a:r>
            <a:r>
              <a:rPr lang="en-IE" err="1"/>
              <a:t>E.g</a:t>
            </a:r>
            <a:r>
              <a:rPr lang="en-IE"/>
              <a:t> </a:t>
            </a:r>
            <a:r>
              <a:rPr lang="en-IE" err="1"/>
              <a:t>achilles</a:t>
            </a:r>
            <a:r>
              <a:rPr lang="en-IE"/>
              <a:t> tendon.</a:t>
            </a:r>
          </a:p>
          <a:p>
            <a:pPr>
              <a:defRPr/>
            </a:pPr>
            <a:endParaRPr lang="en-IE"/>
          </a:p>
          <a:p>
            <a:pPr>
              <a:defRPr/>
            </a:pPr>
            <a:r>
              <a:rPr lang="en-IE" b="1"/>
              <a:t>Injuries:</a:t>
            </a:r>
          </a:p>
          <a:p>
            <a:pPr>
              <a:defRPr/>
            </a:pPr>
            <a:endParaRPr lang="en-IE" b="1"/>
          </a:p>
          <a:p>
            <a:pPr>
              <a:defRPr/>
            </a:pPr>
            <a:r>
              <a:rPr lang="en-IE"/>
              <a:t>Again overstretched tendons can give localised pain. Also it can snap! </a:t>
            </a:r>
          </a:p>
          <a:p>
            <a:pPr>
              <a:defRPr/>
            </a:pPr>
            <a:endParaRPr lang="en-IE"/>
          </a:p>
          <a:p>
            <a:pPr>
              <a:defRPr/>
            </a:pPr>
            <a:endParaRPr lang="en-IE"/>
          </a:p>
          <a:p>
            <a:pPr>
              <a:defRPr/>
            </a:pPr>
            <a:endParaRPr lang="en-IE"/>
          </a:p>
          <a:p>
            <a:pPr>
              <a:defRPr/>
            </a:pPr>
            <a:endParaRPr lang="en-IE"/>
          </a:p>
          <a:p>
            <a:pPr>
              <a:defRPr/>
            </a:pPr>
            <a:endParaRPr lang="en-IE"/>
          </a:p>
        </p:txBody>
      </p:sp>
      <p:sp>
        <p:nvSpPr>
          <p:cNvPr id="1136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2025">
              <a:spcBef>
                <a:spcPct val="30000"/>
              </a:spcBef>
              <a:defRPr sz="1200">
                <a:solidFill>
                  <a:schemeClr val="tx1"/>
                </a:solidFill>
                <a:latin typeface="Times New Roman" panose="02020603050405020304" pitchFamily="18" charset="0"/>
              </a:defRPr>
            </a:lvl1pPr>
            <a:lvl2pPr marL="742950" indent="-285750" defTabSz="962025">
              <a:spcBef>
                <a:spcPct val="30000"/>
              </a:spcBef>
              <a:defRPr sz="1200">
                <a:solidFill>
                  <a:schemeClr val="tx1"/>
                </a:solidFill>
                <a:latin typeface="Times New Roman" panose="02020603050405020304" pitchFamily="18" charset="0"/>
              </a:defRPr>
            </a:lvl2pPr>
            <a:lvl3pPr marL="1143000" indent="-228600" defTabSz="962025">
              <a:spcBef>
                <a:spcPct val="30000"/>
              </a:spcBef>
              <a:defRPr sz="1200">
                <a:solidFill>
                  <a:schemeClr val="tx1"/>
                </a:solidFill>
                <a:latin typeface="Times New Roman" panose="02020603050405020304" pitchFamily="18" charset="0"/>
              </a:defRPr>
            </a:lvl3pPr>
            <a:lvl4pPr marL="1600200" indent="-228600" defTabSz="962025">
              <a:spcBef>
                <a:spcPct val="30000"/>
              </a:spcBef>
              <a:defRPr sz="1200">
                <a:solidFill>
                  <a:schemeClr val="tx1"/>
                </a:solidFill>
                <a:latin typeface="Times New Roman" panose="02020603050405020304" pitchFamily="18" charset="0"/>
              </a:defRPr>
            </a:lvl4pPr>
            <a:lvl5pPr marL="2057400" indent="-228600" defTabSz="962025">
              <a:spcBef>
                <a:spcPct val="30000"/>
              </a:spcBef>
              <a:defRPr sz="1200">
                <a:solidFill>
                  <a:schemeClr val="tx1"/>
                </a:solidFill>
                <a:latin typeface="Times New Roman" panose="02020603050405020304" pitchFamily="18" charset="0"/>
              </a:defRPr>
            </a:lvl5pPr>
            <a:lvl6pPr marL="2514600" indent="-228600" defTabSz="96202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202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202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20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54543C-5C17-4DA6-B8F8-553D5BDB3DAC}" type="slidenum">
              <a:rPr lang="en-GB" altLang="en-US" sz="1300"/>
              <a:pPr>
                <a:spcBef>
                  <a:spcPct val="0"/>
                </a:spcBef>
              </a:pPr>
              <a:t>31</a:t>
            </a:fld>
            <a:endParaRPr lang="en-GB" altLang="en-US" sz="13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r>
              <a:rPr lang="en-IE">
                <a:latin typeface="Times New Roman" pitchFamily="18" charset="0"/>
              </a:rPr>
              <a:t>The aim of this module is to provide the learners with the skills to be able to identify risks associated with manual handling tasks</a:t>
            </a:r>
          </a:p>
        </p:txBody>
      </p:sp>
      <p:sp>
        <p:nvSpPr>
          <p:cNvPr id="116740" name="Slide Number Placeholder 3"/>
          <p:cNvSpPr>
            <a:spLocks noGrp="1"/>
          </p:cNvSpPr>
          <p:nvPr>
            <p:ph type="sldNum" sz="quarter" idx="5"/>
          </p:nvPr>
        </p:nvSpPr>
        <p:spPr>
          <a:noFill/>
        </p:spPr>
        <p:txBody>
          <a:bodyPr/>
          <a:lstStyle/>
          <a:p>
            <a:pPr defTabSz="1013782"/>
            <a:fld id="{907E223E-B023-438B-B127-26EF5A5C4B7E}" type="slidenum">
              <a:rPr lang="en-GB" smtClean="0"/>
              <a:pPr defTabSz="1013782"/>
              <a:t>37</a:t>
            </a:fld>
            <a:endParaRPr lang="en-GB"/>
          </a:p>
        </p:txBody>
      </p:sp>
    </p:spTree>
    <p:extLst>
      <p:ext uri="{BB962C8B-B14F-4D97-AF65-F5344CB8AC3E}">
        <p14:creationId xmlns:p14="http://schemas.microsoft.com/office/powerpoint/2010/main" val="14597175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pPr defTabSz="1013782"/>
            <a:fld id="{824665F3-6659-4704-87EF-14AA91C6E345}" type="slidenum">
              <a:rPr lang="en-GB" smtClean="0"/>
              <a:pPr defTabSz="1013782"/>
              <a:t>38</a:t>
            </a:fld>
            <a:endParaRPr lang="en-GB"/>
          </a:p>
        </p:txBody>
      </p:sp>
      <p:sp>
        <p:nvSpPr>
          <p:cNvPr id="117763" name="Rectangle 2"/>
          <p:cNvSpPr>
            <a:spLocks noGrp="1" noRot="1" noChangeAspect="1" noChangeArrowheads="1" noTextEdit="1"/>
          </p:cNvSpPr>
          <p:nvPr>
            <p:ph type="sldImg"/>
          </p:nvPr>
        </p:nvSpPr>
        <p:spPr>
          <a:xfrm>
            <a:off x="1198563" y="703263"/>
            <a:ext cx="4681537" cy="3509962"/>
          </a:xfrm>
          <a:solidFill>
            <a:srgbClr val="FFFFFF"/>
          </a:solidFill>
          <a:ln/>
        </p:spPr>
      </p:sp>
      <p:sp>
        <p:nvSpPr>
          <p:cNvPr id="117764" name="Rectangle 3"/>
          <p:cNvSpPr>
            <a:spLocks noGrp="1" noChangeArrowheads="1"/>
          </p:cNvSpPr>
          <p:nvPr>
            <p:ph type="body" idx="1"/>
          </p:nvPr>
        </p:nvSpPr>
        <p:spPr>
          <a:xfrm>
            <a:off x="943611" y="4447091"/>
            <a:ext cx="5189855" cy="4212641"/>
          </a:xfrm>
          <a:solidFill>
            <a:srgbClr val="FFFFFF"/>
          </a:solidFill>
          <a:ln>
            <a:solidFill>
              <a:srgbClr val="000000"/>
            </a:solidFill>
          </a:ln>
        </p:spPr>
        <p:txBody>
          <a:bodyPr lIns="97757" tIns="48878" rIns="97757" bIns="48878"/>
          <a:lstStyle/>
          <a:p>
            <a:r>
              <a:rPr lang="en-GB">
                <a:latin typeface="Times New Roman" pitchFamily="18" charset="0"/>
              </a:rPr>
              <a:t>Ask what is risk assessment?</a:t>
            </a:r>
          </a:p>
          <a:p>
            <a:endParaRPr lang="en-GB">
              <a:latin typeface="Times New Roman" pitchFamily="18" charset="0"/>
            </a:endParaRPr>
          </a:p>
          <a:p>
            <a:r>
              <a:rPr lang="en-GB">
                <a:latin typeface="Times New Roman" pitchFamily="18" charset="0"/>
              </a:rPr>
              <a:t>You can ask them what risk assessments do they carry out on a daily basis. Examples could include crossing the road!</a:t>
            </a:r>
          </a:p>
          <a:p>
            <a:endParaRPr lang="en-GB">
              <a:latin typeface="Times New Roman" pitchFamily="18" charset="0"/>
            </a:endParaRPr>
          </a:p>
          <a:p>
            <a:r>
              <a:rPr lang="en-GB">
                <a:latin typeface="Times New Roman" pitchFamily="18" charset="0"/>
              </a:rPr>
              <a:t>Risk assessment is the identification of hazards (risk factors) and the reduction of risk</a:t>
            </a:r>
          </a:p>
          <a:p>
            <a:endParaRPr lang="en-GB">
              <a:latin typeface="Times New Roman" pitchFamily="18" charset="0"/>
            </a:endParaRPr>
          </a:p>
          <a:p>
            <a:r>
              <a:rPr lang="en-GB">
                <a:latin typeface="Times New Roman" pitchFamily="18" charset="0"/>
              </a:rPr>
              <a:t>Ergonomics is organising workplaces and work to reduce the strain on people.</a:t>
            </a:r>
          </a:p>
          <a:p>
            <a:endParaRPr lang="en-GB">
              <a:latin typeface="Times New Roman" pitchFamily="18" charset="0"/>
            </a:endParaRPr>
          </a:p>
          <a:p>
            <a:endParaRPr lang="ga-IE">
              <a:latin typeface="Times New Roman" pitchFamily="18" charset="0"/>
            </a:endParaRPr>
          </a:p>
        </p:txBody>
      </p:sp>
    </p:spTree>
    <p:extLst>
      <p:ext uri="{BB962C8B-B14F-4D97-AF65-F5344CB8AC3E}">
        <p14:creationId xmlns:p14="http://schemas.microsoft.com/office/powerpoint/2010/main" val="9183451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p:spPr>
        <p:txBody>
          <a:bodyPr/>
          <a:lstStyle/>
          <a:p>
            <a:endParaRPr lang="en-IE">
              <a:latin typeface="Times New Roman" pitchFamily="18" charset="0"/>
            </a:endParaRPr>
          </a:p>
        </p:txBody>
      </p:sp>
      <p:sp>
        <p:nvSpPr>
          <p:cNvPr id="122884" name="Slide Number Placeholder 3"/>
          <p:cNvSpPr>
            <a:spLocks noGrp="1"/>
          </p:cNvSpPr>
          <p:nvPr>
            <p:ph type="sldNum" sz="quarter" idx="5"/>
          </p:nvPr>
        </p:nvSpPr>
        <p:spPr>
          <a:noFill/>
        </p:spPr>
        <p:txBody>
          <a:bodyPr/>
          <a:lstStyle/>
          <a:p>
            <a:pPr defTabSz="1013782"/>
            <a:fld id="{CB532044-5977-4B38-987D-612FB49B9305}" type="slidenum">
              <a:rPr lang="en-GB" smtClean="0"/>
              <a:pPr defTabSz="1013782"/>
              <a:t>42</a:t>
            </a:fld>
            <a:endParaRPr lang="en-GB"/>
          </a:p>
        </p:txBody>
      </p:sp>
    </p:spTree>
    <p:extLst>
      <p:ext uri="{BB962C8B-B14F-4D97-AF65-F5344CB8AC3E}">
        <p14:creationId xmlns:p14="http://schemas.microsoft.com/office/powerpoint/2010/main" val="3699837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IE">
              <a:latin typeface="Times New Roman" pitchFamily="18" charset="0"/>
            </a:endParaRPr>
          </a:p>
          <a:p>
            <a:r>
              <a:rPr lang="en-IE">
                <a:latin typeface="Times New Roman" pitchFamily="18" charset="0"/>
              </a:rPr>
              <a:t>Introduce yourself and the topic.  You might give a brief background on yourself and your experience in training manual handling and in the specific industry that you are training them in.</a:t>
            </a:r>
          </a:p>
          <a:p>
            <a:r>
              <a:rPr lang="en-IE">
                <a:latin typeface="Times New Roman" pitchFamily="18" charset="0"/>
              </a:rPr>
              <a:t>As an ice breaker you could ask them to introduce themselves and explain what manual handling activities they carry out in their departments.</a:t>
            </a:r>
          </a:p>
          <a:p>
            <a:endParaRPr lang="en-IE">
              <a:latin typeface="Times New Roman" pitchFamily="18" charset="0"/>
            </a:endParaRPr>
          </a:p>
          <a:p>
            <a:r>
              <a:rPr lang="en-IE">
                <a:latin typeface="Times New Roman" pitchFamily="18" charset="0"/>
              </a:rPr>
              <a:t>Cover all housekeeping requirements. They will want to know when the session is finishing. The usual duration for a course would be 3 hours.</a:t>
            </a:r>
          </a:p>
          <a:p>
            <a:endParaRPr lang="en-IE">
              <a:latin typeface="Times New Roman" pitchFamily="18" charset="0"/>
            </a:endParaRPr>
          </a:p>
          <a:p>
            <a:r>
              <a:rPr lang="en-IE">
                <a:latin typeface="Times New Roman" pitchFamily="18" charset="0"/>
              </a:rPr>
              <a:t>Action learning &amp; Assessment: Explain to your class that the assessment is continuous and that if they contribute in the class there will be less emphasis on the final assessment. If anyone has any difficulties with the written or skills assessment they might point this out to you on the break.</a:t>
            </a:r>
          </a:p>
        </p:txBody>
      </p:sp>
      <p:sp>
        <p:nvSpPr>
          <p:cNvPr id="78852" name="Slide Number Placeholder 3"/>
          <p:cNvSpPr>
            <a:spLocks noGrp="1"/>
          </p:cNvSpPr>
          <p:nvPr>
            <p:ph type="sldNum" sz="quarter" idx="5"/>
          </p:nvPr>
        </p:nvSpPr>
        <p:spPr>
          <a:noFill/>
        </p:spPr>
        <p:txBody>
          <a:bodyPr/>
          <a:lstStyle/>
          <a:p>
            <a:pPr defTabSz="1013782"/>
            <a:fld id="{7E15F506-57F8-4B77-A0E4-98E03C6370C2}" type="slidenum">
              <a:rPr lang="en-GB" smtClean="0"/>
              <a:pPr defTabSz="1013782"/>
              <a:t>2</a:t>
            </a:fld>
            <a:endParaRPr lang="en-GB"/>
          </a:p>
        </p:txBody>
      </p:sp>
    </p:spTree>
    <p:extLst>
      <p:ext uri="{BB962C8B-B14F-4D97-AF65-F5344CB8AC3E}">
        <p14:creationId xmlns:p14="http://schemas.microsoft.com/office/powerpoint/2010/main" val="1009589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r>
              <a:rPr lang="en-IE" b="1" dirty="0">
                <a:latin typeface="Times New Roman" pitchFamily="18" charset="0"/>
              </a:rPr>
              <a:t>Course aim:</a:t>
            </a:r>
          </a:p>
          <a:p>
            <a:endParaRPr lang="en-IE" dirty="0">
              <a:latin typeface="Times New Roman" pitchFamily="18" charset="0"/>
            </a:endParaRPr>
          </a:p>
          <a:p>
            <a:r>
              <a:rPr lang="en-IE" dirty="0">
                <a:latin typeface="Times New Roman" pitchFamily="18" charset="0"/>
              </a:rPr>
              <a:t>It is important that you state clearly the aim of the course.</a:t>
            </a:r>
          </a:p>
          <a:p>
            <a:r>
              <a:rPr lang="en-IE" dirty="0">
                <a:latin typeface="Times New Roman" pitchFamily="18" charset="0"/>
              </a:rPr>
              <a:t>The aim of your course is to provide the learners with the knowledge, skills and attitude to be able to:</a:t>
            </a:r>
          </a:p>
        </p:txBody>
      </p:sp>
      <p:sp>
        <p:nvSpPr>
          <p:cNvPr id="79876" name="Slide Number Placeholder 3"/>
          <p:cNvSpPr>
            <a:spLocks noGrp="1"/>
          </p:cNvSpPr>
          <p:nvPr>
            <p:ph type="sldNum" sz="quarter" idx="5"/>
          </p:nvPr>
        </p:nvSpPr>
        <p:spPr>
          <a:noFill/>
        </p:spPr>
        <p:txBody>
          <a:bodyPr/>
          <a:lstStyle/>
          <a:p>
            <a:pPr defTabSz="1013782"/>
            <a:fld id="{456179B1-59FE-4A6F-9450-8345AD5E28C3}" type="slidenum">
              <a:rPr lang="en-GB" smtClean="0"/>
              <a:pPr defTabSz="1013782"/>
              <a:t>3</a:t>
            </a:fld>
            <a:endParaRPr lang="en-GB"/>
          </a:p>
        </p:txBody>
      </p:sp>
    </p:spTree>
    <p:extLst>
      <p:ext uri="{BB962C8B-B14F-4D97-AF65-F5344CB8AC3E}">
        <p14:creationId xmlns:p14="http://schemas.microsoft.com/office/powerpoint/2010/main" val="1985616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pPr defTabSz="1013782"/>
            <a:fld id="{F489A739-1E5F-48C8-839A-B6CF8B1DE835}" type="slidenum">
              <a:rPr lang="en-GB" smtClean="0"/>
              <a:pPr defTabSz="1013782"/>
              <a:t>4</a:t>
            </a:fld>
            <a:endParaRPr lang="en-GB"/>
          </a:p>
        </p:txBody>
      </p:sp>
      <p:sp>
        <p:nvSpPr>
          <p:cNvPr id="80899" name="Rectangle 2"/>
          <p:cNvSpPr>
            <a:spLocks noGrp="1" noRot="1" noChangeAspect="1" noChangeArrowheads="1" noTextEdit="1"/>
          </p:cNvSpPr>
          <p:nvPr>
            <p:ph type="sldImg"/>
          </p:nvPr>
        </p:nvSpPr>
        <p:spPr>
          <a:xfrm>
            <a:off x="1195388" y="700088"/>
            <a:ext cx="4684712" cy="3513137"/>
          </a:xfrm>
          <a:solidFill>
            <a:srgbClr val="FFFFFF"/>
          </a:solidFill>
          <a:ln/>
        </p:spPr>
      </p:sp>
      <p:sp>
        <p:nvSpPr>
          <p:cNvPr id="80900" name="Rectangle 3"/>
          <p:cNvSpPr>
            <a:spLocks noGrp="1" noChangeArrowheads="1"/>
          </p:cNvSpPr>
          <p:nvPr>
            <p:ph type="body" idx="1"/>
          </p:nvPr>
        </p:nvSpPr>
        <p:spPr>
          <a:xfrm>
            <a:off x="943611" y="4447091"/>
            <a:ext cx="5189855" cy="4215609"/>
          </a:xfrm>
          <a:solidFill>
            <a:srgbClr val="FFFFFF"/>
          </a:solidFill>
          <a:ln>
            <a:solidFill>
              <a:srgbClr val="000000"/>
            </a:solidFill>
          </a:ln>
        </p:spPr>
        <p:txBody>
          <a:bodyPr/>
          <a:lstStyle/>
          <a:p>
            <a:pPr eaLnBrk="1" hangingPunct="1"/>
            <a:r>
              <a:rPr lang="en-US" b="1">
                <a:latin typeface="Times New Roman" pitchFamily="18" charset="0"/>
              </a:rPr>
              <a:t>Road map/ Contents</a:t>
            </a:r>
          </a:p>
          <a:p>
            <a:pPr eaLnBrk="1" hangingPunct="1"/>
            <a:endParaRPr lang="en-US">
              <a:latin typeface="Times New Roman" pitchFamily="18" charset="0"/>
            </a:endParaRPr>
          </a:p>
          <a:p>
            <a:pPr eaLnBrk="1" hangingPunct="1"/>
            <a:r>
              <a:rPr lang="en-US">
                <a:latin typeface="Times New Roman" pitchFamily="18" charset="0"/>
              </a:rPr>
              <a:t>Quickly go through the contents or road map for the session.</a:t>
            </a:r>
          </a:p>
          <a:p>
            <a:pPr eaLnBrk="1" hangingPunct="1"/>
            <a:r>
              <a:rPr lang="en-US">
                <a:latin typeface="Times New Roman" pitchFamily="18" charset="0"/>
              </a:rPr>
              <a:t>Explain quickly why each topic is covered.</a:t>
            </a:r>
          </a:p>
        </p:txBody>
      </p:sp>
    </p:spTree>
    <p:extLst>
      <p:ext uri="{BB962C8B-B14F-4D97-AF65-F5344CB8AC3E}">
        <p14:creationId xmlns:p14="http://schemas.microsoft.com/office/powerpoint/2010/main" val="3372443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normAutofit lnSpcReduction="10000"/>
          </a:bodyPr>
          <a:lstStyle/>
          <a:p>
            <a:r>
              <a:rPr lang="en-GB" b="1">
                <a:latin typeface="Times New Roman" pitchFamily="18" charset="0"/>
              </a:rPr>
              <a:t>Safety, Health &amp; Welfare at Work 2005</a:t>
            </a:r>
          </a:p>
          <a:p>
            <a:endParaRPr lang="en-GB" b="1">
              <a:latin typeface="Times New Roman" pitchFamily="18" charset="0"/>
            </a:endParaRPr>
          </a:p>
          <a:p>
            <a:r>
              <a:rPr lang="en-GB">
                <a:latin typeface="Times New Roman" pitchFamily="18" charset="0"/>
              </a:rPr>
              <a:t>Explain that this is the main piece of legislation governing Health &amp; Safety in the workplace. It sets out in broad terms the responsibilities of different groups towards health &amp; Safety.</a:t>
            </a:r>
          </a:p>
          <a:p>
            <a:endParaRPr lang="en-GB">
              <a:latin typeface="Times New Roman" pitchFamily="18" charset="0"/>
            </a:endParaRPr>
          </a:p>
          <a:p>
            <a:r>
              <a:rPr lang="en-GB" b="1">
                <a:latin typeface="Times New Roman" pitchFamily="18" charset="0"/>
              </a:rPr>
              <a:t>Duty of the employer</a:t>
            </a:r>
          </a:p>
          <a:p>
            <a:endParaRPr lang="en-GB">
              <a:latin typeface="Times New Roman" pitchFamily="18" charset="0"/>
            </a:endParaRPr>
          </a:p>
          <a:p>
            <a:r>
              <a:rPr lang="en-GB">
                <a:latin typeface="Times New Roman" pitchFamily="18" charset="0"/>
              </a:rPr>
              <a:t>First go through each duty of the employer and ask/ explain what they mean and their relevance to manual handling</a:t>
            </a:r>
          </a:p>
          <a:p>
            <a:endParaRPr lang="en-GB">
              <a:latin typeface="Times New Roman" pitchFamily="18" charset="0"/>
            </a:endParaRPr>
          </a:p>
          <a:p>
            <a:endParaRPr lang="en-GB">
              <a:latin typeface="Times New Roman" pitchFamily="18" charset="0"/>
            </a:endParaRPr>
          </a:p>
          <a:p>
            <a:r>
              <a:rPr lang="en-GB" b="1">
                <a:latin typeface="Times New Roman" pitchFamily="18" charset="0"/>
              </a:rPr>
              <a:t>Duties of employees</a:t>
            </a:r>
          </a:p>
          <a:p>
            <a:endParaRPr lang="en-GB">
              <a:latin typeface="Times New Roman" pitchFamily="18" charset="0"/>
            </a:endParaRPr>
          </a:p>
          <a:p>
            <a:r>
              <a:rPr lang="en-GB">
                <a:latin typeface="Times New Roman" pitchFamily="18" charset="0"/>
              </a:rPr>
              <a:t>Ask them to tell which corresponding duties do employees have (you can prompt them.. So the employer must provide you with PPE, what must you do etc?:</a:t>
            </a:r>
          </a:p>
          <a:p>
            <a:endParaRPr lang="en-GB">
              <a:latin typeface="Times New Roman" pitchFamily="18" charset="0"/>
            </a:endParaRPr>
          </a:p>
          <a:p>
            <a:pPr eaLnBrk="1" hangingPunct="1">
              <a:spcBef>
                <a:spcPct val="0"/>
              </a:spcBef>
              <a:buFontTx/>
              <a:buChar char="•"/>
            </a:pPr>
            <a:r>
              <a:rPr lang="en-GB">
                <a:latin typeface="Times New Roman" pitchFamily="18" charset="0"/>
              </a:rPr>
              <a:t>Keep workplace tidy and exits clear</a:t>
            </a:r>
          </a:p>
          <a:p>
            <a:pPr eaLnBrk="1" hangingPunct="1">
              <a:spcBef>
                <a:spcPct val="0"/>
              </a:spcBef>
              <a:buFontTx/>
              <a:buChar char="•"/>
            </a:pPr>
            <a:r>
              <a:rPr lang="en-GB">
                <a:latin typeface="Times New Roman" pitchFamily="18" charset="0"/>
              </a:rPr>
              <a:t>Follow procedures</a:t>
            </a:r>
          </a:p>
          <a:p>
            <a:pPr eaLnBrk="1" hangingPunct="1">
              <a:spcBef>
                <a:spcPct val="0"/>
              </a:spcBef>
              <a:buFontTx/>
              <a:buChar char="•"/>
            </a:pPr>
            <a:r>
              <a:rPr lang="en-GB">
                <a:latin typeface="Times New Roman" pitchFamily="18" charset="0"/>
              </a:rPr>
              <a:t>Use machinery correctly/ Report defects</a:t>
            </a:r>
          </a:p>
          <a:p>
            <a:pPr eaLnBrk="1" hangingPunct="1">
              <a:spcBef>
                <a:spcPct val="0"/>
              </a:spcBef>
              <a:buFontTx/>
              <a:buChar char="•"/>
            </a:pPr>
            <a:r>
              <a:rPr lang="en-GB">
                <a:latin typeface="Times New Roman" pitchFamily="18" charset="0"/>
              </a:rPr>
              <a:t>Wear PPE</a:t>
            </a:r>
          </a:p>
          <a:p>
            <a:pPr eaLnBrk="1" hangingPunct="1">
              <a:spcBef>
                <a:spcPct val="0"/>
              </a:spcBef>
              <a:buFontTx/>
              <a:buChar char="•"/>
            </a:pPr>
            <a:r>
              <a:rPr lang="en-GB">
                <a:latin typeface="Times New Roman" pitchFamily="18" charset="0"/>
              </a:rPr>
              <a:t>Attend training/ stay awake!</a:t>
            </a:r>
          </a:p>
          <a:p>
            <a:pPr eaLnBrk="1" hangingPunct="1">
              <a:spcBef>
                <a:spcPct val="0"/>
              </a:spcBef>
              <a:buFontTx/>
              <a:buChar char="•"/>
            </a:pPr>
            <a:r>
              <a:rPr lang="en-GB">
                <a:latin typeface="Times New Roman" pitchFamily="18" charset="0"/>
              </a:rPr>
              <a:t>Don’t endanger yourself or others</a:t>
            </a:r>
          </a:p>
          <a:p>
            <a:endParaRPr lang="en-GB">
              <a:latin typeface="Times New Roman" pitchFamily="18" charset="0"/>
            </a:endParaRPr>
          </a:p>
        </p:txBody>
      </p:sp>
      <p:sp>
        <p:nvSpPr>
          <p:cNvPr id="89092" name="Slide Number Placeholder 3"/>
          <p:cNvSpPr>
            <a:spLocks noGrp="1"/>
          </p:cNvSpPr>
          <p:nvPr>
            <p:ph type="sldNum" sz="quarter" idx="5"/>
          </p:nvPr>
        </p:nvSpPr>
        <p:spPr>
          <a:noFill/>
        </p:spPr>
        <p:txBody>
          <a:bodyPr/>
          <a:lstStyle/>
          <a:p>
            <a:pPr defTabSz="1013782"/>
            <a:fld id="{9E0C7025-7798-465E-9041-A819F7402C6B}" type="slidenum">
              <a:rPr lang="en-GB" smtClean="0"/>
              <a:pPr defTabSz="1013782"/>
              <a:t>14</a:t>
            </a:fld>
            <a:endParaRPr lang="en-GB"/>
          </a:p>
        </p:txBody>
      </p:sp>
    </p:spTree>
    <p:extLst>
      <p:ext uri="{BB962C8B-B14F-4D97-AF65-F5344CB8AC3E}">
        <p14:creationId xmlns:p14="http://schemas.microsoft.com/office/powerpoint/2010/main" val="1883071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pPr defTabSz="1013782"/>
            <a:fld id="{FDC6C47F-CBE6-411D-95DF-B0065334D7C8}" type="slidenum">
              <a:rPr lang="en-GB" smtClean="0"/>
              <a:pPr defTabSz="1013782"/>
              <a:t>23</a:t>
            </a:fld>
            <a:endParaRPr lang="en-GB"/>
          </a:p>
        </p:txBody>
      </p:sp>
      <p:sp>
        <p:nvSpPr>
          <p:cNvPr id="95235" name="Rectangle 2"/>
          <p:cNvSpPr>
            <a:spLocks noGrp="1" noRot="1" noChangeAspect="1" noChangeArrowheads="1" noTextEdit="1"/>
          </p:cNvSpPr>
          <p:nvPr>
            <p:ph type="sldImg"/>
          </p:nvPr>
        </p:nvSpPr>
        <p:spPr>
          <a:xfrm>
            <a:off x="1198563" y="703263"/>
            <a:ext cx="4681537" cy="3509962"/>
          </a:xfrm>
          <a:solidFill>
            <a:srgbClr val="FFFFFF"/>
          </a:solidFill>
          <a:ln/>
        </p:spPr>
      </p:sp>
      <p:sp>
        <p:nvSpPr>
          <p:cNvPr id="95236" name="Rectangle 3"/>
          <p:cNvSpPr>
            <a:spLocks noGrp="1" noChangeArrowheads="1"/>
          </p:cNvSpPr>
          <p:nvPr>
            <p:ph type="body" idx="1"/>
          </p:nvPr>
        </p:nvSpPr>
        <p:spPr>
          <a:xfrm>
            <a:off x="943611" y="4447091"/>
            <a:ext cx="5189855" cy="4212641"/>
          </a:xfrm>
          <a:solidFill>
            <a:srgbClr val="FFFFFF"/>
          </a:solidFill>
          <a:ln>
            <a:solidFill>
              <a:srgbClr val="000000"/>
            </a:solidFill>
          </a:ln>
        </p:spPr>
        <p:txBody>
          <a:bodyPr lIns="97757" tIns="48878" rIns="97757" bIns="48878">
            <a:normAutofit fontScale="25000" lnSpcReduction="20000"/>
          </a:bodyPr>
          <a:lstStyle/>
          <a:p>
            <a:pPr eaLnBrk="1" hangingPunct="1"/>
            <a:r>
              <a:rPr lang="en-IE" b="1" dirty="0" err="1">
                <a:latin typeface="Arial" pitchFamily="34" charset="0"/>
              </a:rPr>
              <a:t>CCCCThe</a:t>
            </a:r>
            <a:r>
              <a:rPr lang="en-IE" b="1" dirty="0">
                <a:latin typeface="Arial" pitchFamily="34" charset="0"/>
              </a:rPr>
              <a:t> following are actual case law examples</a:t>
            </a:r>
          </a:p>
          <a:p>
            <a:pPr eaLnBrk="1" hangingPunct="1"/>
            <a:endParaRPr lang="en-IE" dirty="0">
              <a:latin typeface="Arial" pitchFamily="34" charset="0"/>
            </a:endParaRPr>
          </a:p>
          <a:p>
            <a:pPr eaLnBrk="1" hangingPunct="1"/>
            <a:r>
              <a:rPr lang="en-IE" dirty="0">
                <a:latin typeface="Arial" pitchFamily="34" charset="0"/>
              </a:rPr>
              <a:t>Don’t go through them all. Familiarise yourself with the detail of the cases. There are more cases on the website. </a:t>
            </a:r>
          </a:p>
          <a:p>
            <a:pPr eaLnBrk="1" hangingPunct="1"/>
            <a:r>
              <a:rPr lang="en-IE" dirty="0">
                <a:latin typeface="Arial" pitchFamily="34" charset="0"/>
              </a:rPr>
              <a:t>Pick a few relevant ones and give them some of the information and ask them to ask relevant questions in order to establish whether the plaintiff got compensation or not.</a:t>
            </a:r>
          </a:p>
          <a:p>
            <a:pPr eaLnBrk="1" hangingPunct="1"/>
            <a:endParaRPr lang="en-IE" b="1" dirty="0">
              <a:latin typeface="Arial" pitchFamily="34" charset="0"/>
            </a:endParaRPr>
          </a:p>
          <a:p>
            <a:pPr eaLnBrk="1" hangingPunct="1"/>
            <a:r>
              <a:rPr lang="en-IE" b="1" dirty="0">
                <a:latin typeface="Arial" pitchFamily="34" charset="0"/>
              </a:rPr>
              <a:t>Gorry V British Midland 1999</a:t>
            </a:r>
            <a:endParaRPr lang="en-GB" b="1" dirty="0">
              <a:latin typeface="Arial" pitchFamily="34" charset="0"/>
            </a:endParaRPr>
          </a:p>
          <a:p>
            <a:pPr eaLnBrk="1" hangingPunct="1"/>
            <a:endParaRPr lang="ga-IE" dirty="0">
              <a:latin typeface="Arial" pitchFamily="34" charset="0"/>
            </a:endParaRPr>
          </a:p>
          <a:p>
            <a:pPr eaLnBrk="1" hangingPunct="1"/>
            <a:endParaRPr lang="ga-IE" dirty="0">
              <a:latin typeface="Arial" pitchFamily="34" charset="0"/>
            </a:endParaRPr>
          </a:p>
          <a:p>
            <a:pPr eaLnBrk="1" hangingPunct="1"/>
            <a:r>
              <a:rPr lang="en-IE" dirty="0">
                <a:latin typeface="Arial" pitchFamily="34" charset="0"/>
              </a:rPr>
              <a:t>The plaintiff was lifting bags off a baggage carrousel</a:t>
            </a:r>
          </a:p>
          <a:p>
            <a:pPr eaLnBrk="1" hangingPunct="1"/>
            <a:r>
              <a:rPr lang="en-IE" dirty="0">
                <a:latin typeface="Arial" pitchFamily="34" charset="0"/>
              </a:rPr>
              <a:t>He wrenched his shoulder and arm</a:t>
            </a:r>
          </a:p>
          <a:p>
            <a:pPr eaLnBrk="1" hangingPunct="1"/>
            <a:r>
              <a:rPr lang="en-IE" dirty="0">
                <a:latin typeface="Arial" pitchFamily="34" charset="0"/>
              </a:rPr>
              <a:t>The bag was heavy but not marked “heavy”</a:t>
            </a:r>
          </a:p>
          <a:p>
            <a:pPr eaLnBrk="1" hangingPunct="1"/>
            <a:r>
              <a:rPr lang="en-IE" dirty="0">
                <a:latin typeface="Arial" pitchFamily="34" charset="0"/>
              </a:rPr>
              <a:t>There were labels available but not used.</a:t>
            </a:r>
          </a:p>
          <a:p>
            <a:pPr eaLnBrk="1" hangingPunct="1"/>
            <a:r>
              <a:rPr lang="en-IE" dirty="0">
                <a:latin typeface="Arial" pitchFamily="34" charset="0"/>
              </a:rPr>
              <a:t>He had been shown a 15 minute video</a:t>
            </a:r>
          </a:p>
          <a:p>
            <a:pPr eaLnBrk="1" hangingPunct="1"/>
            <a:r>
              <a:rPr lang="en-IE" dirty="0">
                <a:latin typeface="Arial" pitchFamily="34" charset="0"/>
              </a:rPr>
              <a:t>The training should have included theory, demonstration and practise</a:t>
            </a:r>
          </a:p>
          <a:p>
            <a:pPr eaLnBrk="1" hangingPunct="1"/>
            <a:r>
              <a:rPr lang="en-IE" dirty="0">
                <a:latin typeface="Arial" pitchFamily="34" charset="0"/>
              </a:rPr>
              <a:t>They should remind people of bad habits</a:t>
            </a:r>
          </a:p>
          <a:p>
            <a:pPr eaLnBrk="1" hangingPunct="1"/>
            <a:r>
              <a:rPr lang="en-IE" dirty="0">
                <a:latin typeface="Arial" pitchFamily="34" charset="0"/>
              </a:rPr>
              <a:t>£ 6,000 damages</a:t>
            </a:r>
            <a:endParaRPr lang="ga-IE" dirty="0">
              <a:latin typeface="Arial" pitchFamily="34" charset="0"/>
            </a:endParaRPr>
          </a:p>
          <a:p>
            <a:pPr eaLnBrk="1" hangingPunct="1"/>
            <a:endParaRPr lang="ga-IE" dirty="0">
              <a:latin typeface="Arial" pitchFamily="34" charset="0"/>
            </a:endParaRPr>
          </a:p>
          <a:p>
            <a:pPr eaLnBrk="1" hangingPunct="1"/>
            <a:endParaRPr lang="ga-IE" dirty="0">
              <a:latin typeface="Arial" pitchFamily="34" charset="0"/>
            </a:endParaRPr>
          </a:p>
          <a:p>
            <a:pPr eaLnBrk="1" hangingPunct="1"/>
            <a:r>
              <a:rPr lang="en-IE" b="1" dirty="0" err="1">
                <a:latin typeface="Arial" pitchFamily="34" charset="0"/>
              </a:rPr>
              <a:t>McKelvey</a:t>
            </a:r>
            <a:r>
              <a:rPr lang="en-IE" b="1" dirty="0">
                <a:latin typeface="Arial" pitchFamily="34" charset="0"/>
              </a:rPr>
              <a:t> V </a:t>
            </a:r>
            <a:r>
              <a:rPr lang="en-IE" b="1" dirty="0" err="1">
                <a:latin typeface="Arial" pitchFamily="34" charset="0"/>
              </a:rPr>
              <a:t>Avonmore</a:t>
            </a:r>
            <a:r>
              <a:rPr lang="en-IE" b="1" dirty="0">
                <a:latin typeface="Arial" pitchFamily="34" charset="0"/>
              </a:rPr>
              <a:t> Foods Plc</a:t>
            </a:r>
            <a:endParaRPr lang="ga-IE" b="1" dirty="0">
              <a:latin typeface="Arial" pitchFamily="34" charset="0"/>
            </a:endParaRPr>
          </a:p>
          <a:p>
            <a:pPr eaLnBrk="1" hangingPunct="1"/>
            <a:endParaRPr lang="ga-IE" dirty="0">
              <a:latin typeface="Arial" pitchFamily="34" charset="0"/>
            </a:endParaRPr>
          </a:p>
          <a:p>
            <a:pPr eaLnBrk="1" hangingPunct="1"/>
            <a:endParaRPr lang="ga-IE" dirty="0">
              <a:latin typeface="Arial" pitchFamily="34" charset="0"/>
            </a:endParaRPr>
          </a:p>
          <a:p>
            <a:pPr eaLnBrk="1" hangingPunct="1"/>
            <a:r>
              <a:rPr lang="en-IE" dirty="0">
                <a:latin typeface="Arial" pitchFamily="34" charset="0"/>
              </a:rPr>
              <a:t>Factory Worker removing frozen food boxes from conveyor belt &amp; placing onto pallets. </a:t>
            </a:r>
          </a:p>
          <a:p>
            <a:pPr eaLnBrk="1" hangingPunct="1"/>
            <a:r>
              <a:rPr lang="en-IE" dirty="0">
                <a:latin typeface="Arial" pitchFamily="34" charset="0"/>
              </a:rPr>
              <a:t>25-35 </a:t>
            </a:r>
            <a:r>
              <a:rPr lang="en-IE" dirty="0" err="1">
                <a:latin typeface="Arial" pitchFamily="34" charset="0"/>
              </a:rPr>
              <a:t>kgs</a:t>
            </a:r>
            <a:r>
              <a:rPr lang="en-IE" dirty="0">
                <a:latin typeface="Arial" pitchFamily="34" charset="0"/>
              </a:rPr>
              <a:t>. 10 boxes on each stack</a:t>
            </a:r>
          </a:p>
          <a:p>
            <a:pPr eaLnBrk="1" hangingPunct="1"/>
            <a:r>
              <a:rPr lang="en-IE" dirty="0">
                <a:latin typeface="Arial" pitchFamily="34" charset="0"/>
              </a:rPr>
              <a:t>Placing 1oth box. 5ft 2 inches high</a:t>
            </a:r>
          </a:p>
          <a:p>
            <a:pPr eaLnBrk="1" hangingPunct="1"/>
            <a:r>
              <a:rPr lang="en-IE" dirty="0">
                <a:latin typeface="Arial" pitchFamily="34" charset="0"/>
              </a:rPr>
              <a:t>Box fell onto floor. Bent down to pick it up</a:t>
            </a:r>
          </a:p>
          <a:p>
            <a:pPr eaLnBrk="1" hangingPunct="1"/>
            <a:r>
              <a:rPr lang="en-IE" dirty="0">
                <a:latin typeface="Arial" pitchFamily="34" charset="0"/>
              </a:rPr>
              <a:t>Severe pain in his lower back</a:t>
            </a:r>
          </a:p>
          <a:p>
            <a:pPr eaLnBrk="1" hangingPunct="1"/>
            <a:r>
              <a:rPr lang="en-IE" dirty="0">
                <a:latin typeface="Arial" pitchFamily="34" charset="0"/>
              </a:rPr>
              <a:t>6 days in hospital</a:t>
            </a:r>
            <a:endParaRPr lang="ga-IE" dirty="0">
              <a:latin typeface="Arial" pitchFamily="34" charset="0"/>
            </a:endParaRPr>
          </a:p>
          <a:p>
            <a:pPr eaLnBrk="1" hangingPunct="1"/>
            <a:r>
              <a:rPr lang="en-IE" dirty="0">
                <a:latin typeface="Arial" pitchFamily="34" charset="0"/>
              </a:rPr>
              <a:t>Negligence- Stacking</a:t>
            </a:r>
          </a:p>
          <a:p>
            <a:pPr eaLnBrk="1" hangingPunct="1"/>
            <a:r>
              <a:rPr lang="en-IE" dirty="0">
                <a:latin typeface="Arial" pitchFamily="34" charset="0"/>
              </a:rPr>
              <a:t>Judge found the system of work was unsafe</a:t>
            </a:r>
          </a:p>
          <a:p>
            <a:pPr eaLnBrk="1" hangingPunct="1"/>
            <a:r>
              <a:rPr lang="en-IE" dirty="0">
                <a:latin typeface="Arial" pitchFamily="34" charset="0"/>
              </a:rPr>
              <a:t>Dangerous to lift 25-35 kg continuously</a:t>
            </a:r>
          </a:p>
          <a:p>
            <a:pPr eaLnBrk="1" hangingPunct="1"/>
            <a:r>
              <a:rPr lang="en-IE" dirty="0">
                <a:latin typeface="Arial" pitchFamily="34" charset="0"/>
              </a:rPr>
              <a:t>Should not have been more than 7 boxes high</a:t>
            </a:r>
          </a:p>
          <a:p>
            <a:pPr eaLnBrk="1" hangingPunct="1"/>
            <a:r>
              <a:rPr lang="en-IE" dirty="0">
                <a:latin typeface="Arial" pitchFamily="34" charset="0"/>
              </a:rPr>
              <a:t>Employer was negligent</a:t>
            </a:r>
            <a:endParaRPr lang="ga-IE" dirty="0">
              <a:latin typeface="Arial" pitchFamily="34" charset="0"/>
            </a:endParaRPr>
          </a:p>
          <a:p>
            <a:pPr eaLnBrk="1" hangingPunct="1"/>
            <a:endParaRPr lang="ga-IE" dirty="0">
              <a:latin typeface="Arial" pitchFamily="34" charset="0"/>
            </a:endParaRPr>
          </a:p>
          <a:p>
            <a:pPr eaLnBrk="1" hangingPunct="1"/>
            <a:r>
              <a:rPr lang="en-IE" dirty="0">
                <a:latin typeface="Arial" pitchFamily="34" charset="0"/>
              </a:rPr>
              <a:t>Contributory Negligence: Instruction &amp; Training</a:t>
            </a:r>
          </a:p>
          <a:p>
            <a:pPr eaLnBrk="1" hangingPunct="1"/>
            <a:r>
              <a:rPr lang="en-IE" dirty="0">
                <a:latin typeface="Arial" pitchFamily="34" charset="0"/>
              </a:rPr>
              <a:t>Employer had provided a handbook</a:t>
            </a:r>
          </a:p>
          <a:p>
            <a:pPr eaLnBrk="1" hangingPunct="1"/>
            <a:r>
              <a:rPr lang="en-IE" dirty="0">
                <a:latin typeface="Arial" pitchFamily="34" charset="0"/>
              </a:rPr>
              <a:t>Handbook had clear instructions on lifting</a:t>
            </a:r>
          </a:p>
          <a:p>
            <a:pPr eaLnBrk="1" hangingPunct="1"/>
            <a:r>
              <a:rPr lang="en-IE" dirty="0">
                <a:latin typeface="Arial" pitchFamily="34" charset="0"/>
              </a:rPr>
              <a:t>Statement on </a:t>
            </a:r>
            <a:r>
              <a:rPr lang="en-IE" dirty="0" err="1">
                <a:latin typeface="Arial" pitchFamily="34" charset="0"/>
              </a:rPr>
              <a:t>noticeboard</a:t>
            </a:r>
            <a:r>
              <a:rPr lang="en-IE" dirty="0">
                <a:latin typeface="Arial" pitchFamily="34" charset="0"/>
              </a:rPr>
              <a:t> about lifting safely</a:t>
            </a:r>
          </a:p>
          <a:p>
            <a:pPr eaLnBrk="1" hangingPunct="1"/>
            <a:r>
              <a:rPr lang="en-IE" dirty="0">
                <a:latin typeface="Arial" pitchFamily="34" charset="0"/>
              </a:rPr>
              <a:t>No practical or oral instruction given</a:t>
            </a:r>
          </a:p>
          <a:p>
            <a:pPr eaLnBrk="1" hangingPunct="1"/>
            <a:r>
              <a:rPr lang="en-IE" dirty="0">
                <a:latin typeface="Arial" pitchFamily="34" charset="0"/>
              </a:rPr>
              <a:t>Should have been </a:t>
            </a:r>
            <a:r>
              <a:rPr lang="en-IE" dirty="0" err="1">
                <a:latin typeface="Arial" pitchFamily="34" charset="0"/>
              </a:rPr>
              <a:t>forseen</a:t>
            </a:r>
            <a:r>
              <a:rPr lang="en-IE" dirty="0">
                <a:latin typeface="Arial" pitchFamily="34" charset="0"/>
              </a:rPr>
              <a:t> that employee may not read handbook</a:t>
            </a:r>
            <a:endParaRPr lang="en-GB" dirty="0">
              <a:latin typeface="Arial" pitchFamily="34" charset="0"/>
            </a:endParaRPr>
          </a:p>
          <a:p>
            <a:pPr eaLnBrk="1" hangingPunct="1"/>
            <a:endParaRPr lang="en-IE" dirty="0">
              <a:latin typeface="Arial" pitchFamily="34" charset="0"/>
            </a:endParaRPr>
          </a:p>
          <a:p>
            <a:pPr eaLnBrk="1" hangingPunct="1"/>
            <a:r>
              <a:rPr lang="en-IE" dirty="0">
                <a:latin typeface="Arial" pitchFamily="34" charset="0"/>
              </a:rPr>
              <a:t>Contributory negligence</a:t>
            </a:r>
          </a:p>
          <a:p>
            <a:pPr eaLnBrk="1" hangingPunct="1"/>
            <a:r>
              <a:rPr lang="en-IE" dirty="0">
                <a:latin typeface="Arial" pitchFamily="34" charset="0"/>
              </a:rPr>
              <a:t>Worker was negligent not to read the book</a:t>
            </a:r>
          </a:p>
          <a:p>
            <a:pPr eaLnBrk="1" hangingPunct="1"/>
            <a:r>
              <a:rPr lang="en-IE" dirty="0">
                <a:latin typeface="Arial" pitchFamily="34" charset="0"/>
              </a:rPr>
              <a:t>Total disregard for his own safety</a:t>
            </a:r>
          </a:p>
          <a:p>
            <a:pPr eaLnBrk="1" hangingPunct="1"/>
            <a:r>
              <a:rPr lang="en-IE" dirty="0">
                <a:latin typeface="Arial" pitchFamily="34" charset="0"/>
              </a:rPr>
              <a:t>The handbook and notice provided clear instructions</a:t>
            </a:r>
          </a:p>
          <a:p>
            <a:pPr eaLnBrk="1" hangingPunct="1"/>
            <a:r>
              <a:rPr lang="en-IE" dirty="0">
                <a:latin typeface="Arial" pitchFamily="34" charset="0"/>
              </a:rPr>
              <a:t>The worker did not bend his knees and used back muscles instead</a:t>
            </a:r>
          </a:p>
          <a:p>
            <a:pPr eaLnBrk="1" hangingPunct="1"/>
            <a:r>
              <a:rPr lang="en-IE" dirty="0">
                <a:latin typeface="Arial" pitchFamily="34" charset="0"/>
              </a:rPr>
              <a:t>50% contributory negligence</a:t>
            </a:r>
          </a:p>
          <a:p>
            <a:pPr eaLnBrk="1" hangingPunct="1"/>
            <a:endParaRPr lang="en-IE" dirty="0">
              <a:latin typeface="Arial" pitchFamily="34" charset="0"/>
            </a:endParaRPr>
          </a:p>
          <a:p>
            <a:pPr eaLnBrk="1" hangingPunct="1"/>
            <a:r>
              <a:rPr lang="en-IE" dirty="0">
                <a:latin typeface="Arial" pitchFamily="34" charset="0"/>
              </a:rPr>
              <a:t>Total damages of £ 143,500</a:t>
            </a:r>
          </a:p>
          <a:p>
            <a:pPr eaLnBrk="1" hangingPunct="1"/>
            <a:r>
              <a:rPr lang="en-IE" dirty="0">
                <a:latin typeface="Arial" pitchFamily="34" charset="0"/>
              </a:rPr>
              <a:t>£30,000 for general pain</a:t>
            </a:r>
          </a:p>
          <a:p>
            <a:pPr eaLnBrk="1" hangingPunct="1"/>
            <a:r>
              <a:rPr lang="en-IE" dirty="0">
                <a:latin typeface="Arial" pitchFamily="34" charset="0"/>
              </a:rPr>
              <a:t>£20,000 for future general damages</a:t>
            </a:r>
          </a:p>
          <a:p>
            <a:pPr eaLnBrk="1" hangingPunct="1"/>
            <a:r>
              <a:rPr lang="en-IE" dirty="0">
                <a:latin typeface="Arial" pitchFamily="34" charset="0"/>
              </a:rPr>
              <a:t>£28,400 for special damages</a:t>
            </a:r>
          </a:p>
          <a:p>
            <a:pPr eaLnBrk="1" hangingPunct="1"/>
            <a:r>
              <a:rPr lang="en-IE" dirty="0">
                <a:latin typeface="Arial" pitchFamily="34" charset="0"/>
              </a:rPr>
              <a:t>£ 65,000 for future loss of earnings</a:t>
            </a:r>
          </a:p>
          <a:p>
            <a:pPr eaLnBrk="1" hangingPunct="1"/>
            <a:r>
              <a:rPr lang="en-IE" dirty="0">
                <a:latin typeface="Arial" pitchFamily="34" charset="0"/>
              </a:rPr>
              <a:t>Reduced the award to £ 71,750</a:t>
            </a:r>
            <a:endParaRPr lang="en-GB" dirty="0">
              <a:latin typeface="Arial" pitchFamily="34" charset="0"/>
            </a:endParaRPr>
          </a:p>
          <a:p>
            <a:pPr eaLnBrk="1" hangingPunct="1"/>
            <a:endParaRPr lang="ga-IE" dirty="0">
              <a:latin typeface="Arial" pitchFamily="34" charset="0"/>
            </a:endParaRPr>
          </a:p>
          <a:p>
            <a:pPr eaLnBrk="1" hangingPunct="1">
              <a:lnSpc>
                <a:spcPct val="90000"/>
              </a:lnSpc>
            </a:pPr>
            <a:r>
              <a:rPr lang="en-IE" b="1" dirty="0">
                <a:latin typeface="Arial" pitchFamily="34" charset="0"/>
              </a:rPr>
              <a:t>Harrison V Sligo County Council</a:t>
            </a:r>
            <a:endParaRPr lang="ga-IE" b="1" dirty="0">
              <a:latin typeface="Arial" pitchFamily="34" charset="0"/>
            </a:endParaRPr>
          </a:p>
          <a:p>
            <a:pPr eaLnBrk="1" hangingPunct="1">
              <a:lnSpc>
                <a:spcPct val="90000"/>
              </a:lnSpc>
            </a:pPr>
            <a:endParaRPr lang="ga-IE" dirty="0">
              <a:latin typeface="Arial" pitchFamily="34" charset="0"/>
            </a:endParaRPr>
          </a:p>
          <a:p>
            <a:pPr eaLnBrk="1" hangingPunct="1">
              <a:lnSpc>
                <a:spcPct val="90000"/>
              </a:lnSpc>
            </a:pPr>
            <a:endParaRPr lang="ga-IE" dirty="0">
              <a:latin typeface="Arial" pitchFamily="34" charset="0"/>
            </a:endParaRPr>
          </a:p>
          <a:p>
            <a:pPr eaLnBrk="1" hangingPunct="1">
              <a:lnSpc>
                <a:spcPct val="90000"/>
              </a:lnSpc>
            </a:pPr>
            <a:r>
              <a:rPr lang="en-IE" dirty="0">
                <a:latin typeface="Arial" pitchFamily="34" charset="0"/>
              </a:rPr>
              <a:t>Harrison unloading pipes from a lorry</a:t>
            </a:r>
          </a:p>
          <a:p>
            <a:pPr eaLnBrk="1" hangingPunct="1">
              <a:lnSpc>
                <a:spcPct val="90000"/>
              </a:lnSpc>
            </a:pPr>
            <a:r>
              <a:rPr lang="en-IE" dirty="0">
                <a:latin typeface="Arial" pitchFamily="34" charset="0"/>
              </a:rPr>
              <a:t>Harrison &amp; </a:t>
            </a:r>
            <a:r>
              <a:rPr lang="en-IE" dirty="0" err="1">
                <a:latin typeface="Arial" pitchFamily="34" charset="0"/>
              </a:rPr>
              <a:t>collegue</a:t>
            </a:r>
            <a:r>
              <a:rPr lang="en-IE" dirty="0">
                <a:latin typeface="Arial" pitchFamily="34" charset="0"/>
              </a:rPr>
              <a:t> unloaded 7 pipes</a:t>
            </a:r>
          </a:p>
          <a:p>
            <a:pPr eaLnBrk="1" hangingPunct="1">
              <a:lnSpc>
                <a:spcPct val="90000"/>
              </a:lnSpc>
            </a:pPr>
            <a:r>
              <a:rPr lang="en-IE" dirty="0">
                <a:latin typeface="Arial" pitchFamily="34" charset="0"/>
              </a:rPr>
              <a:t>Each pipe was 12 inches wide, 3ft long, 180lbs</a:t>
            </a:r>
          </a:p>
          <a:p>
            <a:pPr eaLnBrk="1" hangingPunct="1">
              <a:lnSpc>
                <a:spcPct val="90000"/>
              </a:lnSpc>
            </a:pPr>
            <a:r>
              <a:rPr lang="en-IE" dirty="0">
                <a:latin typeface="Arial" pitchFamily="34" charset="0"/>
              </a:rPr>
              <a:t>Lifting pipes and handing them to person on the ground</a:t>
            </a:r>
          </a:p>
          <a:p>
            <a:pPr eaLnBrk="1" hangingPunct="1">
              <a:lnSpc>
                <a:spcPct val="90000"/>
              </a:lnSpc>
            </a:pPr>
            <a:r>
              <a:rPr lang="en-IE" dirty="0">
                <a:latin typeface="Arial" pitchFamily="34" charset="0"/>
              </a:rPr>
              <a:t>Harrison got a twinge in his back and complained of back pain</a:t>
            </a:r>
            <a:endParaRPr lang="en-GB" dirty="0">
              <a:latin typeface="Arial" pitchFamily="34" charset="0"/>
            </a:endParaRPr>
          </a:p>
          <a:p>
            <a:pPr eaLnBrk="1" hangingPunct="1"/>
            <a:endParaRPr lang="ga-IE" dirty="0">
              <a:latin typeface="Arial" pitchFamily="34" charset="0"/>
            </a:endParaRPr>
          </a:p>
          <a:p>
            <a:pPr eaLnBrk="1" hangingPunct="1">
              <a:lnSpc>
                <a:spcPct val="90000"/>
              </a:lnSpc>
            </a:pPr>
            <a:r>
              <a:rPr lang="en-IE" dirty="0">
                <a:latin typeface="Arial" pitchFamily="34" charset="0"/>
              </a:rPr>
              <a:t>A Ramp to the lorry would have allowed safe unloading</a:t>
            </a:r>
          </a:p>
          <a:p>
            <a:pPr eaLnBrk="1" hangingPunct="1">
              <a:lnSpc>
                <a:spcPct val="90000"/>
              </a:lnSpc>
            </a:pPr>
            <a:r>
              <a:rPr lang="en-IE" dirty="0">
                <a:latin typeface="Arial" pitchFamily="34" charset="0"/>
              </a:rPr>
              <a:t>Unsafe system of work</a:t>
            </a:r>
          </a:p>
          <a:p>
            <a:pPr eaLnBrk="1" hangingPunct="1">
              <a:lnSpc>
                <a:spcPct val="90000"/>
              </a:lnSpc>
            </a:pPr>
            <a:r>
              <a:rPr lang="en-IE" dirty="0">
                <a:latin typeface="Arial" pitchFamily="34" charset="0"/>
              </a:rPr>
              <a:t>Employee had not received training in safe lifting</a:t>
            </a:r>
          </a:p>
          <a:p>
            <a:pPr eaLnBrk="1" hangingPunct="1">
              <a:lnSpc>
                <a:spcPct val="90000"/>
              </a:lnSpc>
            </a:pPr>
            <a:r>
              <a:rPr lang="en-IE" dirty="0">
                <a:latin typeface="Arial" pitchFamily="34" charset="0"/>
              </a:rPr>
              <a:t>Harrison should have known that it was unsafe</a:t>
            </a:r>
          </a:p>
          <a:p>
            <a:pPr eaLnBrk="1" hangingPunct="1">
              <a:lnSpc>
                <a:spcPct val="90000"/>
              </a:lnSpc>
            </a:pPr>
            <a:r>
              <a:rPr lang="en-IE" dirty="0">
                <a:latin typeface="Arial" pitchFamily="34" charset="0"/>
              </a:rPr>
              <a:t>£ 138,568 damages reduced by 50 %</a:t>
            </a:r>
          </a:p>
          <a:p>
            <a:pPr eaLnBrk="1" hangingPunct="1"/>
            <a:endParaRPr lang="ga-IE" dirty="0">
              <a:latin typeface="Arial" pitchFamily="34" charset="0"/>
            </a:endParaRPr>
          </a:p>
          <a:p>
            <a:pPr eaLnBrk="1" hangingPunct="1"/>
            <a:endParaRPr lang="ga-IE" dirty="0">
              <a:latin typeface="Arial" pitchFamily="34" charset="0"/>
            </a:endParaRPr>
          </a:p>
          <a:p>
            <a:pPr eaLnBrk="1" hangingPunct="1">
              <a:lnSpc>
                <a:spcPct val="90000"/>
              </a:lnSpc>
            </a:pPr>
            <a:r>
              <a:rPr lang="en-US" b="1" dirty="0">
                <a:latin typeface="Arial" pitchFamily="34" charset="0"/>
              </a:rPr>
              <a:t>Delaney v United Frames Ltd (Circuit Court ’96)</a:t>
            </a:r>
            <a:endParaRPr lang="ga-IE" b="1" dirty="0">
              <a:latin typeface="Arial" pitchFamily="34" charset="0"/>
            </a:endParaRPr>
          </a:p>
          <a:p>
            <a:pPr eaLnBrk="1" hangingPunct="1">
              <a:lnSpc>
                <a:spcPct val="90000"/>
              </a:lnSpc>
            </a:pPr>
            <a:endParaRPr lang="ga-IE" dirty="0">
              <a:latin typeface="Arial" pitchFamily="34" charset="0"/>
            </a:endParaRPr>
          </a:p>
          <a:p>
            <a:pPr eaLnBrk="1" hangingPunct="1">
              <a:lnSpc>
                <a:spcPct val="90000"/>
              </a:lnSpc>
            </a:pPr>
            <a:endParaRPr lang="ga-IE" dirty="0">
              <a:latin typeface="Arial" pitchFamily="34" charset="0"/>
            </a:endParaRPr>
          </a:p>
          <a:p>
            <a:pPr eaLnBrk="1" hangingPunct="1">
              <a:lnSpc>
                <a:spcPct val="90000"/>
              </a:lnSpc>
            </a:pPr>
            <a:r>
              <a:rPr lang="en-IE" dirty="0">
                <a:latin typeface="Arial" pitchFamily="34" charset="0"/>
              </a:rPr>
              <a:t>Plaintiff assembling picture frames</a:t>
            </a:r>
          </a:p>
          <a:p>
            <a:pPr eaLnBrk="1" hangingPunct="1">
              <a:lnSpc>
                <a:spcPct val="90000"/>
              </a:lnSpc>
            </a:pPr>
            <a:r>
              <a:rPr lang="en-IE" dirty="0">
                <a:latin typeface="Arial" pitchFamily="34" charset="0"/>
              </a:rPr>
              <a:t>Lifted five panes and hurt her back</a:t>
            </a:r>
          </a:p>
          <a:p>
            <a:pPr eaLnBrk="1" hangingPunct="1">
              <a:lnSpc>
                <a:spcPct val="90000"/>
              </a:lnSpc>
            </a:pPr>
            <a:r>
              <a:rPr lang="en-IE" dirty="0">
                <a:latin typeface="Arial" pitchFamily="34" charset="0"/>
              </a:rPr>
              <a:t>Had been trained in manual handling</a:t>
            </a:r>
          </a:p>
          <a:p>
            <a:pPr eaLnBrk="1" hangingPunct="1">
              <a:lnSpc>
                <a:spcPct val="90000"/>
              </a:lnSpc>
            </a:pPr>
            <a:r>
              <a:rPr lang="en-IE" dirty="0">
                <a:latin typeface="Arial" pitchFamily="34" charset="0"/>
              </a:rPr>
              <a:t>System of work was standard in the industry</a:t>
            </a:r>
          </a:p>
          <a:p>
            <a:pPr eaLnBrk="1" hangingPunct="1">
              <a:lnSpc>
                <a:spcPct val="90000"/>
              </a:lnSpc>
            </a:pPr>
            <a:r>
              <a:rPr lang="en-IE" dirty="0">
                <a:latin typeface="Arial" pitchFamily="34" charset="0"/>
              </a:rPr>
              <a:t>Weight of panes was within maximum weight guidelines</a:t>
            </a:r>
          </a:p>
          <a:p>
            <a:pPr eaLnBrk="1" hangingPunct="1">
              <a:lnSpc>
                <a:spcPct val="90000"/>
              </a:lnSpc>
            </a:pPr>
            <a:r>
              <a:rPr lang="en-IE" dirty="0">
                <a:latin typeface="Arial" pitchFamily="34" charset="0"/>
              </a:rPr>
              <a:t>Case was dismissed</a:t>
            </a:r>
            <a:endParaRPr lang="ga-IE" dirty="0">
              <a:latin typeface="Arial" pitchFamily="34" charset="0"/>
            </a:endParaRPr>
          </a:p>
          <a:p>
            <a:pPr eaLnBrk="1" hangingPunct="1">
              <a:lnSpc>
                <a:spcPct val="90000"/>
              </a:lnSpc>
            </a:pPr>
            <a:endParaRPr lang="ga-IE" dirty="0">
              <a:latin typeface="Arial" pitchFamily="34" charset="0"/>
            </a:endParaRPr>
          </a:p>
          <a:p>
            <a:pPr eaLnBrk="1" hangingPunct="1">
              <a:lnSpc>
                <a:spcPct val="90000"/>
              </a:lnSpc>
            </a:pPr>
            <a:r>
              <a:rPr lang="en-IE" b="1" dirty="0">
                <a:latin typeface="Arial" pitchFamily="34" charset="0"/>
              </a:rPr>
              <a:t>Hurley V </a:t>
            </a:r>
            <a:r>
              <a:rPr lang="en-IE" b="1" dirty="0" err="1">
                <a:latin typeface="Arial" pitchFamily="34" charset="0"/>
              </a:rPr>
              <a:t>Imokelly</a:t>
            </a:r>
            <a:r>
              <a:rPr lang="en-IE" b="1" dirty="0">
                <a:latin typeface="Arial" pitchFamily="34" charset="0"/>
              </a:rPr>
              <a:t> Co-Op (Supreme Court 1972)</a:t>
            </a:r>
            <a:endParaRPr lang="ga-IE" b="1" dirty="0">
              <a:latin typeface="Arial" pitchFamily="34" charset="0"/>
            </a:endParaRPr>
          </a:p>
          <a:p>
            <a:pPr eaLnBrk="1" hangingPunct="1">
              <a:lnSpc>
                <a:spcPct val="90000"/>
              </a:lnSpc>
            </a:pPr>
            <a:endParaRPr lang="en-GB" dirty="0">
              <a:latin typeface="Arial" pitchFamily="34" charset="0"/>
            </a:endParaRPr>
          </a:p>
          <a:p>
            <a:pPr eaLnBrk="1" hangingPunct="1"/>
            <a:r>
              <a:rPr lang="en-IE" dirty="0">
                <a:latin typeface="Arial" pitchFamily="34" charset="0"/>
              </a:rPr>
              <a:t>Lifting milk churn</a:t>
            </a:r>
          </a:p>
          <a:p>
            <a:pPr eaLnBrk="1" hangingPunct="1"/>
            <a:r>
              <a:rPr lang="en-IE" dirty="0">
                <a:latin typeface="Arial" pitchFamily="34" charset="0"/>
              </a:rPr>
              <a:t>Damaged back</a:t>
            </a:r>
          </a:p>
          <a:p>
            <a:pPr eaLnBrk="1" hangingPunct="1"/>
            <a:r>
              <a:rPr lang="en-IE" dirty="0">
                <a:latin typeface="Arial" pitchFamily="34" charset="0"/>
              </a:rPr>
              <a:t>Other companies have mechanised the process</a:t>
            </a:r>
          </a:p>
          <a:p>
            <a:pPr eaLnBrk="1" hangingPunct="1"/>
            <a:r>
              <a:rPr lang="en-IE" dirty="0">
                <a:latin typeface="Arial" pitchFamily="34" charset="0"/>
              </a:rPr>
              <a:t>£40,000</a:t>
            </a:r>
            <a:endParaRPr lang="en-GB" dirty="0">
              <a:latin typeface="Arial" pitchFamily="34" charset="0"/>
            </a:endParaRPr>
          </a:p>
          <a:p>
            <a:pPr eaLnBrk="1" hangingPunct="1"/>
            <a:endParaRPr lang="en-IE" dirty="0">
              <a:latin typeface="Arial" pitchFamily="34" charset="0"/>
            </a:endParaRPr>
          </a:p>
          <a:p>
            <a:pPr eaLnBrk="1" hangingPunct="1">
              <a:lnSpc>
                <a:spcPct val="90000"/>
              </a:lnSpc>
            </a:pPr>
            <a:endParaRPr lang="ga-IE" b="1" dirty="0">
              <a:latin typeface="Arial" pitchFamily="34" charset="0"/>
            </a:endParaRPr>
          </a:p>
          <a:p>
            <a:pPr eaLnBrk="1" hangingPunct="1">
              <a:lnSpc>
                <a:spcPct val="90000"/>
              </a:lnSpc>
            </a:pPr>
            <a:endParaRPr lang="ga-IE" b="1" dirty="0">
              <a:latin typeface="Arial" pitchFamily="34" charset="0"/>
            </a:endParaRPr>
          </a:p>
          <a:p>
            <a:pPr eaLnBrk="1" hangingPunct="1">
              <a:lnSpc>
                <a:spcPct val="90000"/>
              </a:lnSpc>
            </a:pPr>
            <a:r>
              <a:rPr lang="en-IE" b="1" dirty="0">
                <a:latin typeface="Arial" pitchFamily="34" charset="0"/>
              </a:rPr>
              <a:t>Dunleavy V Glen Abbey Ltd</a:t>
            </a:r>
            <a:endParaRPr lang="ga-IE" b="1" dirty="0">
              <a:latin typeface="Arial" pitchFamily="34" charset="0"/>
            </a:endParaRPr>
          </a:p>
          <a:p>
            <a:pPr eaLnBrk="1" hangingPunct="1">
              <a:lnSpc>
                <a:spcPct val="90000"/>
              </a:lnSpc>
            </a:pPr>
            <a:endParaRPr lang="ga-IE" dirty="0">
              <a:latin typeface="Arial" pitchFamily="34" charset="0"/>
            </a:endParaRPr>
          </a:p>
          <a:p>
            <a:pPr eaLnBrk="1" hangingPunct="1">
              <a:lnSpc>
                <a:spcPct val="90000"/>
              </a:lnSpc>
            </a:pPr>
            <a:r>
              <a:rPr lang="en-IE" dirty="0">
                <a:latin typeface="Arial" pitchFamily="34" charset="0"/>
              </a:rPr>
              <a:t>Dunleavy worked in warehouse </a:t>
            </a:r>
          </a:p>
          <a:p>
            <a:pPr eaLnBrk="1" hangingPunct="1">
              <a:lnSpc>
                <a:spcPct val="90000"/>
              </a:lnSpc>
            </a:pPr>
            <a:r>
              <a:rPr lang="en-IE" dirty="0">
                <a:latin typeface="Arial" pitchFamily="34" charset="0"/>
              </a:rPr>
              <a:t>Forklift kept breaking down</a:t>
            </a:r>
          </a:p>
          <a:p>
            <a:pPr eaLnBrk="1" hangingPunct="1">
              <a:lnSpc>
                <a:spcPct val="90000"/>
              </a:lnSpc>
            </a:pPr>
            <a:r>
              <a:rPr lang="en-IE" dirty="0">
                <a:latin typeface="Arial" pitchFamily="34" charset="0"/>
              </a:rPr>
              <a:t>Delivery of metal </a:t>
            </a:r>
            <a:r>
              <a:rPr lang="en-IE" dirty="0" err="1">
                <a:latin typeface="Arial" pitchFamily="34" charset="0"/>
              </a:rPr>
              <a:t>fastners</a:t>
            </a:r>
            <a:r>
              <a:rPr lang="en-IE" dirty="0">
                <a:latin typeface="Arial" pitchFamily="34" charset="0"/>
              </a:rPr>
              <a:t> arrived</a:t>
            </a:r>
          </a:p>
          <a:p>
            <a:pPr eaLnBrk="1" hangingPunct="1">
              <a:lnSpc>
                <a:spcPct val="90000"/>
              </a:lnSpc>
            </a:pPr>
            <a:r>
              <a:rPr lang="en-IE" dirty="0">
                <a:latin typeface="Arial" pitchFamily="34" charset="0"/>
              </a:rPr>
              <a:t>Battery was flat</a:t>
            </a:r>
          </a:p>
          <a:p>
            <a:pPr eaLnBrk="1" hangingPunct="1">
              <a:lnSpc>
                <a:spcPct val="90000"/>
              </a:lnSpc>
            </a:pPr>
            <a:r>
              <a:rPr lang="en-IE" dirty="0">
                <a:latin typeface="Arial" pitchFamily="34" charset="0"/>
              </a:rPr>
              <a:t>Dunleavy lifted cartons with the driver</a:t>
            </a:r>
          </a:p>
          <a:p>
            <a:pPr eaLnBrk="1" hangingPunct="1">
              <a:lnSpc>
                <a:spcPct val="90000"/>
              </a:lnSpc>
            </a:pPr>
            <a:r>
              <a:rPr lang="en-IE" dirty="0">
                <a:latin typeface="Arial" pitchFamily="34" charset="0"/>
              </a:rPr>
              <a:t>Driver let go  and dunleavy suffered a back injury</a:t>
            </a:r>
          </a:p>
          <a:p>
            <a:pPr eaLnBrk="1" hangingPunct="1">
              <a:lnSpc>
                <a:spcPct val="90000"/>
              </a:lnSpc>
            </a:pPr>
            <a:r>
              <a:rPr lang="en-IE" dirty="0">
                <a:latin typeface="Arial" pitchFamily="34" charset="0"/>
              </a:rPr>
              <a:t>Dunleavy had not received manual handling training</a:t>
            </a:r>
          </a:p>
          <a:p>
            <a:pPr eaLnBrk="1" hangingPunct="1">
              <a:lnSpc>
                <a:spcPct val="90000"/>
              </a:lnSpc>
            </a:pPr>
            <a:r>
              <a:rPr lang="en-IE" dirty="0">
                <a:latin typeface="Arial" pitchFamily="34" charset="0"/>
              </a:rPr>
              <a:t>£ 15,000 compensation</a:t>
            </a:r>
          </a:p>
          <a:p>
            <a:pPr eaLnBrk="1" hangingPunct="1">
              <a:lnSpc>
                <a:spcPct val="90000"/>
              </a:lnSpc>
            </a:pPr>
            <a:endParaRPr lang="en-IE" dirty="0">
              <a:latin typeface="Arial" pitchFamily="34" charset="0"/>
            </a:endParaRPr>
          </a:p>
          <a:p>
            <a:pPr eaLnBrk="1" hangingPunct="1">
              <a:lnSpc>
                <a:spcPct val="90000"/>
              </a:lnSpc>
            </a:pPr>
            <a:r>
              <a:rPr lang="en-IE" b="1" dirty="0" err="1">
                <a:latin typeface="Arial" pitchFamily="34" charset="0"/>
              </a:rPr>
              <a:t>Bowdren</a:t>
            </a:r>
            <a:r>
              <a:rPr lang="en-IE" b="1" dirty="0">
                <a:latin typeface="Arial" pitchFamily="34" charset="0"/>
              </a:rPr>
              <a:t> V Southern Health Board </a:t>
            </a:r>
          </a:p>
          <a:p>
            <a:pPr eaLnBrk="1" hangingPunct="1">
              <a:lnSpc>
                <a:spcPct val="90000"/>
              </a:lnSpc>
            </a:pPr>
            <a:endParaRPr lang="en-IE" dirty="0">
              <a:latin typeface="Arial" pitchFamily="34" charset="0"/>
            </a:endParaRPr>
          </a:p>
          <a:p>
            <a:pPr eaLnBrk="1" hangingPunct="1">
              <a:lnSpc>
                <a:spcPct val="90000"/>
              </a:lnSpc>
            </a:pPr>
            <a:r>
              <a:rPr lang="en-IE" dirty="0">
                <a:latin typeface="Arial" pitchFamily="34" charset="0"/>
              </a:rPr>
              <a:t>Plaintiff Working in the Archives Office in Cork Regional Hospital</a:t>
            </a:r>
          </a:p>
          <a:p>
            <a:pPr eaLnBrk="1" hangingPunct="1">
              <a:lnSpc>
                <a:spcPct val="90000"/>
              </a:lnSpc>
            </a:pPr>
            <a:endParaRPr lang="en-IE" dirty="0">
              <a:latin typeface="Arial" pitchFamily="34" charset="0"/>
            </a:endParaRPr>
          </a:p>
          <a:p>
            <a:pPr eaLnBrk="1" hangingPunct="1">
              <a:lnSpc>
                <a:spcPct val="90000"/>
              </a:lnSpc>
            </a:pPr>
            <a:r>
              <a:rPr lang="en-IE" dirty="0">
                <a:latin typeface="Arial" pitchFamily="34" charset="0"/>
              </a:rPr>
              <a:t>Placing medical records onto shelves.</a:t>
            </a:r>
          </a:p>
          <a:p>
            <a:pPr eaLnBrk="1" hangingPunct="1">
              <a:lnSpc>
                <a:spcPct val="90000"/>
              </a:lnSpc>
            </a:pPr>
            <a:r>
              <a:rPr lang="en-IE" dirty="0">
                <a:latin typeface="Arial" pitchFamily="34" charset="0"/>
              </a:rPr>
              <a:t>With the steps provided the height of the top shelf </a:t>
            </a:r>
            <a:r>
              <a:rPr lang="en-IE" dirty="0" err="1">
                <a:latin typeface="Arial" pitchFamily="34" charset="0"/>
              </a:rPr>
              <a:t>wa</a:t>
            </a:r>
            <a:r>
              <a:rPr lang="en-IE" dirty="0">
                <a:latin typeface="Arial" pitchFamily="34" charset="0"/>
              </a:rPr>
              <a:t> at eye level.</a:t>
            </a:r>
          </a:p>
          <a:p>
            <a:pPr eaLnBrk="1" hangingPunct="1">
              <a:lnSpc>
                <a:spcPct val="90000"/>
              </a:lnSpc>
            </a:pPr>
            <a:r>
              <a:rPr lang="en-IE" dirty="0">
                <a:latin typeface="Arial" pitchFamily="34" charset="0"/>
              </a:rPr>
              <a:t>There was a clearance of 17 inches between top shelf and the ceiling.</a:t>
            </a:r>
          </a:p>
          <a:p>
            <a:pPr eaLnBrk="1" hangingPunct="1">
              <a:lnSpc>
                <a:spcPct val="90000"/>
              </a:lnSpc>
            </a:pPr>
            <a:r>
              <a:rPr lang="en-IE" dirty="0">
                <a:latin typeface="Arial" pitchFamily="34" charset="0"/>
              </a:rPr>
              <a:t>Plaintiff was lifting a 13kg box of x rays onto top shelve.</a:t>
            </a:r>
          </a:p>
          <a:p>
            <a:pPr eaLnBrk="1" hangingPunct="1">
              <a:lnSpc>
                <a:spcPct val="90000"/>
              </a:lnSpc>
            </a:pPr>
            <a:r>
              <a:rPr lang="en-IE" dirty="0">
                <a:latin typeface="Arial" pitchFamily="34" charset="0"/>
              </a:rPr>
              <a:t>He was trying to shove or squeeze them into place </a:t>
            </a:r>
          </a:p>
          <a:p>
            <a:pPr eaLnBrk="1" hangingPunct="1"/>
            <a:r>
              <a:rPr lang="en-US" dirty="0">
                <a:latin typeface="Times New Roman" pitchFamily="18" charset="0"/>
              </a:rPr>
              <a:t>Felt a pulling sensation in his lower back.</a:t>
            </a:r>
          </a:p>
          <a:p>
            <a:pPr eaLnBrk="1" hangingPunct="1"/>
            <a:r>
              <a:rPr lang="en-US" dirty="0">
                <a:latin typeface="Times New Roman" pitchFamily="18" charset="0"/>
              </a:rPr>
              <a:t>Defendant found not liable.</a:t>
            </a:r>
          </a:p>
          <a:p>
            <a:pPr eaLnBrk="1" hangingPunct="1"/>
            <a:r>
              <a:rPr lang="en-US" dirty="0">
                <a:latin typeface="Times New Roman" pitchFamily="18" charset="0"/>
              </a:rPr>
              <a:t>Did not involve stretching upwards.</a:t>
            </a:r>
          </a:p>
          <a:p>
            <a:pPr eaLnBrk="1" hangingPunct="1"/>
            <a:r>
              <a:rPr lang="en-US" dirty="0">
                <a:latin typeface="Times New Roman" pitchFamily="18" charset="0"/>
              </a:rPr>
              <a:t>Weight was not particularly heavy.</a:t>
            </a:r>
          </a:p>
          <a:p>
            <a:pPr eaLnBrk="1" hangingPunct="1"/>
            <a:endParaRPr lang="en-US" dirty="0">
              <a:latin typeface="Times New Roman" pitchFamily="18" charset="0"/>
            </a:endParaRPr>
          </a:p>
          <a:p>
            <a:pPr eaLnBrk="1" hangingPunct="1"/>
            <a:r>
              <a:rPr lang="en-US" b="1" dirty="0">
                <a:latin typeface="Times New Roman" pitchFamily="18" charset="0"/>
              </a:rPr>
              <a:t>Firth V South Eastern Health Board</a:t>
            </a:r>
          </a:p>
          <a:p>
            <a:pPr eaLnBrk="1" hangingPunct="1"/>
            <a:endParaRPr lang="en-US" dirty="0">
              <a:latin typeface="Times New Roman" pitchFamily="18" charset="0"/>
            </a:endParaRPr>
          </a:p>
          <a:p>
            <a:pPr eaLnBrk="1" hangingPunct="1"/>
            <a:r>
              <a:rPr lang="en-US" dirty="0">
                <a:latin typeface="Times New Roman" pitchFamily="18" charset="0"/>
              </a:rPr>
              <a:t>Plaintiff was ward attendant.</a:t>
            </a:r>
          </a:p>
          <a:p>
            <a:pPr eaLnBrk="1" hangingPunct="1"/>
            <a:r>
              <a:rPr lang="en-US" dirty="0">
                <a:latin typeface="Times New Roman" pitchFamily="18" charset="0"/>
              </a:rPr>
              <a:t>Joined in 1970 and was trained</a:t>
            </a:r>
          </a:p>
          <a:p>
            <a:pPr eaLnBrk="1" hangingPunct="1"/>
            <a:r>
              <a:rPr lang="en-US" dirty="0">
                <a:latin typeface="Times New Roman" pitchFamily="18" charset="0"/>
              </a:rPr>
              <a:t>Lifting a patient on 70 </a:t>
            </a:r>
            <a:r>
              <a:rPr lang="en-US" dirty="0" err="1">
                <a:latin typeface="Times New Roman" pitchFamily="18" charset="0"/>
              </a:rPr>
              <a:t>kgs</a:t>
            </a:r>
            <a:r>
              <a:rPr lang="en-US" dirty="0">
                <a:latin typeface="Times New Roman" pitchFamily="18" charset="0"/>
              </a:rPr>
              <a:t> using the cradle technique with another nurse</a:t>
            </a:r>
          </a:p>
          <a:p>
            <a:pPr eaLnBrk="1" hangingPunct="1"/>
            <a:r>
              <a:rPr lang="en-US" dirty="0">
                <a:latin typeface="Times New Roman" pitchFamily="18" charset="0"/>
              </a:rPr>
              <a:t>Sustained back injury.</a:t>
            </a:r>
          </a:p>
          <a:p>
            <a:pPr eaLnBrk="1" hangingPunct="1"/>
            <a:r>
              <a:rPr lang="en-US" dirty="0">
                <a:latin typeface="Times New Roman" pitchFamily="18" charset="0"/>
              </a:rPr>
              <a:t>Cradle technique was banned in 1985.</a:t>
            </a:r>
          </a:p>
          <a:p>
            <a:pPr eaLnBrk="1" hangingPunct="1"/>
            <a:r>
              <a:rPr lang="en-US" dirty="0">
                <a:latin typeface="Times New Roman" pitchFamily="18" charset="0"/>
              </a:rPr>
              <a:t>High Court determined that the defendant was negligent as it failed to update training.</a:t>
            </a:r>
          </a:p>
          <a:p>
            <a:pPr eaLnBrk="1" hangingPunct="1"/>
            <a:endParaRPr lang="en-US" dirty="0">
              <a:latin typeface="Times New Roman" pitchFamily="18" charset="0"/>
            </a:endParaRPr>
          </a:p>
          <a:p>
            <a:pPr eaLnBrk="1" hangingPunct="1"/>
            <a:endParaRPr lang="en-US" dirty="0">
              <a:latin typeface="Times New Roman" pitchFamily="18" charset="0"/>
            </a:endParaRPr>
          </a:p>
        </p:txBody>
      </p:sp>
    </p:spTree>
    <p:extLst>
      <p:ext uri="{BB962C8B-B14F-4D97-AF65-F5344CB8AC3E}">
        <p14:creationId xmlns:p14="http://schemas.microsoft.com/office/powerpoint/2010/main" val="3050654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r>
              <a:rPr lang="en-IE" b="1">
                <a:latin typeface="Times New Roman" pitchFamily="18" charset="0"/>
              </a:rPr>
              <a:t>Question and Answer session</a:t>
            </a:r>
          </a:p>
          <a:p>
            <a:endParaRPr lang="en-IE" b="1">
              <a:latin typeface="Times New Roman" pitchFamily="18" charset="0"/>
            </a:endParaRPr>
          </a:p>
          <a:p>
            <a:r>
              <a:rPr lang="en-IE">
                <a:latin typeface="Times New Roman" pitchFamily="18" charset="0"/>
              </a:rPr>
              <a:t>It is a good idea to go through a Q &amp; A session with your learners to test their understanding of what you have gone through.</a:t>
            </a:r>
          </a:p>
        </p:txBody>
      </p:sp>
      <p:sp>
        <p:nvSpPr>
          <p:cNvPr id="96260" name="Slide Number Placeholder 3"/>
          <p:cNvSpPr>
            <a:spLocks noGrp="1"/>
          </p:cNvSpPr>
          <p:nvPr>
            <p:ph type="sldNum" sz="quarter" idx="5"/>
          </p:nvPr>
        </p:nvSpPr>
        <p:spPr>
          <a:noFill/>
        </p:spPr>
        <p:txBody>
          <a:bodyPr/>
          <a:lstStyle/>
          <a:p>
            <a:pPr defTabSz="1013782"/>
            <a:fld id="{9DAA3F7A-3104-415D-A5DC-E6F115CE2435}" type="slidenum">
              <a:rPr lang="en-GB" smtClean="0"/>
              <a:pPr defTabSz="1013782"/>
              <a:t>24</a:t>
            </a:fld>
            <a:endParaRPr lang="en-GB"/>
          </a:p>
        </p:txBody>
      </p:sp>
    </p:spTree>
    <p:extLst>
      <p:ext uri="{BB962C8B-B14F-4D97-AF65-F5344CB8AC3E}">
        <p14:creationId xmlns:p14="http://schemas.microsoft.com/office/powerpoint/2010/main" val="1611260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pPr defTabSz="1013782"/>
            <a:fld id="{F7B6B323-4C57-4893-BD11-698C314C21D9}" type="slidenum">
              <a:rPr lang="en-GB" smtClean="0"/>
              <a:pPr defTabSz="1013782"/>
              <a:t>25</a:t>
            </a:fld>
            <a:endParaRPr lang="en-GB"/>
          </a:p>
        </p:txBody>
      </p:sp>
      <p:sp>
        <p:nvSpPr>
          <p:cNvPr id="97283" name="Rectangle 2"/>
          <p:cNvSpPr>
            <a:spLocks noGrp="1" noRot="1" noChangeAspect="1" noChangeArrowheads="1" noTextEdit="1"/>
          </p:cNvSpPr>
          <p:nvPr>
            <p:ph type="sldImg"/>
          </p:nvPr>
        </p:nvSpPr>
        <p:spPr>
          <a:xfrm>
            <a:off x="1195388" y="700088"/>
            <a:ext cx="4684712" cy="3513137"/>
          </a:xfrm>
          <a:solidFill>
            <a:srgbClr val="FFFFFF"/>
          </a:solidFill>
          <a:ln/>
        </p:spPr>
      </p:sp>
      <p:sp>
        <p:nvSpPr>
          <p:cNvPr id="97284" name="Rectangle 3"/>
          <p:cNvSpPr>
            <a:spLocks noGrp="1" noChangeArrowheads="1"/>
          </p:cNvSpPr>
          <p:nvPr>
            <p:ph type="body" idx="1"/>
          </p:nvPr>
        </p:nvSpPr>
        <p:spPr>
          <a:xfrm>
            <a:off x="943611" y="4447091"/>
            <a:ext cx="5189855" cy="4215609"/>
          </a:xfrm>
          <a:solidFill>
            <a:srgbClr val="FFFFFF"/>
          </a:solidFill>
          <a:ln>
            <a:solidFill>
              <a:srgbClr val="000000"/>
            </a:solidFill>
          </a:ln>
        </p:spPr>
        <p:txBody>
          <a:bodyPr/>
          <a:lstStyle/>
          <a:p>
            <a:pPr eaLnBrk="1" hangingPunct="1"/>
            <a:r>
              <a:rPr lang="en-GB" altLang="en-US" b="1">
                <a:latin typeface="Arial" pitchFamily="34" charset="0"/>
              </a:rPr>
              <a:t>Anatomy</a:t>
            </a:r>
          </a:p>
          <a:p>
            <a:pPr eaLnBrk="1" hangingPunct="1"/>
            <a:endParaRPr lang="en-GB" altLang="en-US" dirty="0">
              <a:latin typeface="Arial" pitchFamily="34" charset="0"/>
            </a:endParaRPr>
          </a:p>
          <a:p>
            <a:pPr eaLnBrk="1" hangingPunct="1"/>
            <a:r>
              <a:rPr lang="en-GB" altLang="en-US" dirty="0">
                <a:latin typeface="Arial" pitchFamily="34" charset="0"/>
              </a:rPr>
              <a:t>Explain that you are going to go through anatomy and the aim of this session is to give them an understanding of how the body works, particularly the spine, how it can get injured and how it can protect itself. It is not to turn them into doctors or physiotherapists!</a:t>
            </a:r>
          </a:p>
          <a:p>
            <a:pPr eaLnBrk="1" hangingPunct="1"/>
            <a:endParaRPr lang="en-GB" altLang="en-US" dirty="0">
              <a:latin typeface="Arial" pitchFamily="34" charset="0"/>
            </a:endParaRPr>
          </a:p>
          <a:p>
            <a:pPr eaLnBrk="1" hangingPunct="1"/>
            <a:r>
              <a:rPr lang="en-GB" altLang="en-US" dirty="0">
                <a:latin typeface="Arial" pitchFamily="34" charset="0"/>
              </a:rPr>
              <a:t>Explain that you are going to focus on the </a:t>
            </a:r>
            <a:r>
              <a:rPr lang="en-GB" altLang="en-US" dirty="0" err="1">
                <a:latin typeface="Arial" pitchFamily="34" charset="0"/>
              </a:rPr>
              <a:t>musclo</a:t>
            </a:r>
            <a:r>
              <a:rPr lang="en-GB" altLang="en-US" dirty="0">
                <a:latin typeface="Arial" pitchFamily="34" charset="0"/>
              </a:rPr>
              <a:t>- skeletal system not the respiratory, nervous, reproductive </a:t>
            </a:r>
            <a:r>
              <a:rPr lang="en-GB" altLang="en-US" dirty="0" err="1">
                <a:latin typeface="Arial" pitchFamily="34" charset="0"/>
              </a:rPr>
              <a:t>sysrtems</a:t>
            </a:r>
            <a:r>
              <a:rPr lang="en-GB" altLang="en-US" dirty="0">
                <a:latin typeface="Arial" pitchFamily="34" charset="0"/>
              </a:rPr>
              <a:t>!</a:t>
            </a:r>
          </a:p>
          <a:p>
            <a:pPr eaLnBrk="1" hangingPunct="1"/>
            <a:endParaRPr lang="en-GB" altLang="en-US" dirty="0">
              <a:latin typeface="Arial" pitchFamily="34" charset="0"/>
            </a:endParaRPr>
          </a:p>
          <a:p>
            <a:pPr eaLnBrk="1" hangingPunct="1"/>
            <a:r>
              <a:rPr lang="en-GB" altLang="en-US" b="1" dirty="0" err="1">
                <a:latin typeface="Arial" pitchFamily="34" charset="0"/>
              </a:rPr>
              <a:t>Musclo</a:t>
            </a:r>
            <a:r>
              <a:rPr lang="en-GB" altLang="en-US" b="1" dirty="0">
                <a:latin typeface="Arial" pitchFamily="34" charset="0"/>
              </a:rPr>
              <a:t>-Skeletal System</a:t>
            </a:r>
          </a:p>
          <a:p>
            <a:pPr eaLnBrk="1" hangingPunct="1"/>
            <a:endParaRPr lang="en-GB" altLang="en-US" dirty="0">
              <a:latin typeface="Arial" pitchFamily="34" charset="0"/>
            </a:endParaRPr>
          </a:p>
          <a:p>
            <a:pPr eaLnBrk="1" hangingPunct="1"/>
            <a:r>
              <a:rPr lang="en-GB" altLang="en-US" dirty="0">
                <a:latin typeface="Arial" pitchFamily="34" charset="0"/>
              </a:rPr>
              <a:t>Made up from:</a:t>
            </a:r>
          </a:p>
          <a:p>
            <a:pPr eaLnBrk="1" hangingPunct="1"/>
            <a:endParaRPr lang="en-GB" altLang="en-US" dirty="0">
              <a:latin typeface="Arial" pitchFamily="34" charset="0"/>
            </a:endParaRPr>
          </a:p>
          <a:p>
            <a:pPr eaLnBrk="1" hangingPunct="1"/>
            <a:r>
              <a:rPr lang="en-GB" altLang="en-US" dirty="0" err="1">
                <a:latin typeface="Arial" pitchFamily="34" charset="0"/>
              </a:rPr>
              <a:t>Musclo</a:t>
            </a:r>
            <a:r>
              <a:rPr lang="en-GB" altLang="en-US" dirty="0">
                <a:latin typeface="Arial" pitchFamily="34" charset="0"/>
              </a:rPr>
              <a:t> which is the fibres such as Muscles</a:t>
            </a:r>
            <a:r>
              <a:rPr lang="ga-IE" altLang="en-US" dirty="0">
                <a:latin typeface="Arial" pitchFamily="34" charset="0"/>
              </a:rPr>
              <a:t>, </a:t>
            </a:r>
            <a:r>
              <a:rPr lang="en-GB" altLang="en-US" dirty="0">
                <a:latin typeface="Arial" pitchFamily="34" charset="0"/>
              </a:rPr>
              <a:t>Ligaments</a:t>
            </a:r>
            <a:r>
              <a:rPr lang="ga-IE" altLang="en-US" dirty="0">
                <a:latin typeface="Arial" pitchFamily="34" charset="0"/>
              </a:rPr>
              <a:t>, </a:t>
            </a:r>
            <a:r>
              <a:rPr lang="en-GB" altLang="en-US" dirty="0">
                <a:latin typeface="Arial" pitchFamily="34" charset="0"/>
              </a:rPr>
              <a:t>Tendons, Nerves, Discs</a:t>
            </a:r>
          </a:p>
          <a:p>
            <a:pPr eaLnBrk="1" hangingPunct="1"/>
            <a:endParaRPr lang="en-GB" altLang="en-US" dirty="0">
              <a:latin typeface="Arial" pitchFamily="34" charset="0"/>
            </a:endParaRPr>
          </a:p>
          <a:p>
            <a:pPr eaLnBrk="1" hangingPunct="1"/>
            <a:r>
              <a:rPr lang="en-GB" altLang="en-US" dirty="0">
                <a:latin typeface="Arial" pitchFamily="34" charset="0"/>
              </a:rPr>
              <a:t>And Skeletal which is the Skeleton, Bones and Joints</a:t>
            </a:r>
          </a:p>
          <a:p>
            <a:pPr eaLnBrk="1" hangingPunct="1"/>
            <a:endParaRPr lang="ga-IE" altLang="en-US" sz="3000" dirty="0">
              <a:latin typeface="Arial" pitchFamily="34" charset="0"/>
            </a:endParaRPr>
          </a:p>
          <a:p>
            <a:pPr eaLnBrk="1" hangingPunct="1"/>
            <a:endParaRPr lang="en-US" dirty="0">
              <a:latin typeface="Times New Roman" pitchFamily="18" charset="0"/>
            </a:endParaRPr>
          </a:p>
        </p:txBody>
      </p:sp>
    </p:spTree>
    <p:extLst>
      <p:ext uri="{BB962C8B-B14F-4D97-AF65-F5344CB8AC3E}">
        <p14:creationId xmlns:p14="http://schemas.microsoft.com/office/powerpoint/2010/main" val="514646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eaLnBrk="1" hangingPunct="1">
              <a:defRPr/>
            </a:pPr>
            <a:r>
              <a:rPr lang="en-IE" b="1" dirty="0">
                <a:latin typeface="Times New Roman" pitchFamily="18" charset="0"/>
              </a:rPr>
              <a:t>Spine</a:t>
            </a:r>
          </a:p>
          <a:p>
            <a:pPr eaLnBrk="1" hangingPunct="1">
              <a:defRPr/>
            </a:pPr>
            <a:endParaRPr lang="en-IE" b="1" dirty="0">
              <a:latin typeface="Times New Roman" pitchFamily="18" charset="0"/>
            </a:endParaRPr>
          </a:p>
          <a:p>
            <a:pPr eaLnBrk="1" hangingPunct="1">
              <a:defRPr/>
            </a:pPr>
            <a:r>
              <a:rPr lang="en-IE" b="1" dirty="0">
                <a:latin typeface="Times New Roman" pitchFamily="18" charset="0"/>
              </a:rPr>
              <a:t>Function</a:t>
            </a:r>
            <a:r>
              <a:rPr lang="ga-IE" b="1" dirty="0">
                <a:latin typeface="Times New Roman" pitchFamily="18" charset="0"/>
              </a:rPr>
              <a:t>:</a:t>
            </a:r>
          </a:p>
          <a:p>
            <a:pPr eaLnBrk="1" hangingPunct="1">
              <a:defRPr/>
            </a:pPr>
            <a:endParaRPr lang="ga-IE" dirty="0">
              <a:latin typeface="Times New Roman" pitchFamily="18" charset="0"/>
            </a:endParaRPr>
          </a:p>
          <a:p>
            <a:pPr eaLnBrk="1" hangingPunct="1">
              <a:buFontTx/>
              <a:buChar char="•"/>
              <a:defRPr/>
            </a:pPr>
            <a:r>
              <a:rPr lang="en-GB" dirty="0">
                <a:latin typeface="Arial" pitchFamily="34" charset="0"/>
              </a:rPr>
              <a:t>To protect the spinal cord</a:t>
            </a:r>
          </a:p>
          <a:p>
            <a:pPr eaLnBrk="1" hangingPunct="1">
              <a:buFontTx/>
              <a:buChar char="•"/>
              <a:defRPr/>
            </a:pPr>
            <a:r>
              <a:rPr lang="en-GB" dirty="0">
                <a:latin typeface="Arial" pitchFamily="34" charset="0"/>
              </a:rPr>
              <a:t>To allow movement.</a:t>
            </a:r>
          </a:p>
          <a:p>
            <a:pPr eaLnBrk="1" hangingPunct="1">
              <a:buFontTx/>
              <a:buChar char="•"/>
              <a:defRPr/>
            </a:pPr>
            <a:r>
              <a:rPr lang="en-GB" dirty="0">
                <a:latin typeface="Arial" pitchFamily="34" charset="0"/>
              </a:rPr>
              <a:t>To support the upper body</a:t>
            </a:r>
          </a:p>
          <a:p>
            <a:pPr eaLnBrk="1" hangingPunct="1">
              <a:buFontTx/>
              <a:buChar char="•"/>
              <a:defRPr/>
            </a:pPr>
            <a:r>
              <a:rPr lang="en-GB" dirty="0">
                <a:latin typeface="Arial" pitchFamily="34" charset="0"/>
              </a:rPr>
              <a:t>Provides attachment for our ribs, muscles and ligaments</a:t>
            </a:r>
            <a:endParaRPr lang="ga-IE" dirty="0">
              <a:latin typeface="Arial" pitchFamily="34" charset="0"/>
            </a:endParaRPr>
          </a:p>
          <a:p>
            <a:pPr eaLnBrk="1" hangingPunct="1">
              <a:defRPr/>
            </a:pPr>
            <a:endParaRPr lang="en-GB" b="1" dirty="0">
              <a:latin typeface="Times New Roman" pitchFamily="18" charset="0"/>
            </a:endParaRPr>
          </a:p>
          <a:p>
            <a:pPr eaLnBrk="1" hangingPunct="1">
              <a:defRPr/>
            </a:pPr>
            <a:r>
              <a:rPr lang="ga-IE" b="1" dirty="0">
                <a:latin typeface="Times New Roman" pitchFamily="18" charset="0"/>
              </a:rPr>
              <a:t>Composition:</a:t>
            </a:r>
          </a:p>
          <a:p>
            <a:pPr eaLnBrk="1" hangingPunct="1">
              <a:defRPr/>
            </a:pPr>
            <a:endParaRPr lang="ga-IE" dirty="0">
              <a:latin typeface="Times New Roman" pitchFamily="18" charset="0"/>
            </a:endParaRPr>
          </a:p>
          <a:p>
            <a:pPr eaLnBrk="1" hangingPunct="1">
              <a:defRPr/>
            </a:pPr>
            <a:r>
              <a:rPr lang="ga-IE" dirty="0">
                <a:latin typeface="Times New Roman" pitchFamily="18" charset="0"/>
              </a:rPr>
              <a:t>Column of bones rising from the pelvis. Ask them what are the bones called</a:t>
            </a:r>
            <a:r>
              <a:rPr lang="en-IE" dirty="0">
                <a:latin typeface="Times New Roman" pitchFamily="18" charset="0"/>
              </a:rPr>
              <a:t> (</a:t>
            </a:r>
            <a:r>
              <a:rPr lang="en-IE" dirty="0" err="1">
                <a:latin typeface="Times New Roman" pitchFamily="18" charset="0"/>
              </a:rPr>
              <a:t>vertabrae</a:t>
            </a:r>
            <a:r>
              <a:rPr lang="en-IE" dirty="0">
                <a:latin typeface="Times New Roman" pitchFamily="18" charset="0"/>
              </a:rPr>
              <a:t>).</a:t>
            </a:r>
            <a:endParaRPr lang="ga-IE" dirty="0">
              <a:latin typeface="Times New Roman" pitchFamily="18" charset="0"/>
            </a:endParaRPr>
          </a:p>
          <a:p>
            <a:pPr eaLnBrk="1" hangingPunct="1">
              <a:defRPr/>
            </a:pPr>
            <a:endParaRPr lang="en-IE" dirty="0">
              <a:latin typeface="Times New Roman" pitchFamily="18" charset="0"/>
            </a:endParaRPr>
          </a:p>
          <a:p>
            <a:pPr eaLnBrk="1" hangingPunct="1">
              <a:defRPr/>
            </a:pPr>
            <a:r>
              <a:rPr lang="en-IE" dirty="0">
                <a:latin typeface="Times New Roman" pitchFamily="18" charset="0"/>
              </a:rPr>
              <a:t>There are 33 in total. You can show them the curves of the spine and name them if you wish:</a:t>
            </a:r>
          </a:p>
          <a:p>
            <a:pPr eaLnBrk="1" hangingPunct="1">
              <a:defRPr/>
            </a:pPr>
            <a:endParaRPr lang="en-IE" dirty="0">
              <a:latin typeface="Times New Roman" pitchFamily="18" charset="0"/>
            </a:endParaRPr>
          </a:p>
          <a:p>
            <a:pPr eaLnBrk="1" hangingPunct="1">
              <a:buFont typeface="Arial" pitchFamily="34" charset="0"/>
              <a:buChar char="•"/>
              <a:defRPr/>
            </a:pPr>
            <a:r>
              <a:rPr lang="en-IE" dirty="0">
                <a:latin typeface="Times New Roman" pitchFamily="18" charset="0"/>
              </a:rPr>
              <a:t>Cervical (or neck!)</a:t>
            </a:r>
          </a:p>
          <a:p>
            <a:pPr eaLnBrk="1" hangingPunct="1">
              <a:buFont typeface="Arial" pitchFamily="34" charset="0"/>
              <a:buChar char="•"/>
              <a:defRPr/>
            </a:pPr>
            <a:r>
              <a:rPr lang="en-IE" dirty="0">
                <a:latin typeface="Times New Roman" pitchFamily="18" charset="0"/>
              </a:rPr>
              <a:t>Thoracic</a:t>
            </a:r>
            <a:endParaRPr lang="ga-IE" dirty="0">
              <a:latin typeface="Times New Roman" pitchFamily="18" charset="0"/>
            </a:endParaRPr>
          </a:p>
          <a:p>
            <a:pPr eaLnBrk="1" hangingPunct="1">
              <a:buFont typeface="Arial" pitchFamily="34" charset="0"/>
              <a:buChar char="•"/>
              <a:defRPr/>
            </a:pPr>
            <a:r>
              <a:rPr lang="ga-IE" dirty="0">
                <a:latin typeface="Times New Roman" pitchFamily="18" charset="0"/>
              </a:rPr>
              <a:t>Ask them do they know what the lower curve is called (lumbar).</a:t>
            </a:r>
            <a:endParaRPr lang="en-IE" dirty="0">
              <a:latin typeface="Times New Roman" pitchFamily="18" charset="0"/>
            </a:endParaRPr>
          </a:p>
          <a:p>
            <a:pPr eaLnBrk="1" hangingPunct="1">
              <a:buFont typeface="Arial" pitchFamily="34" charset="0"/>
              <a:buChar char="•"/>
              <a:defRPr/>
            </a:pPr>
            <a:r>
              <a:rPr lang="en-IE" dirty="0">
                <a:latin typeface="Times New Roman" pitchFamily="18" charset="0"/>
              </a:rPr>
              <a:t>Sacral</a:t>
            </a:r>
          </a:p>
          <a:p>
            <a:pPr eaLnBrk="1" hangingPunct="1">
              <a:buFont typeface="Arial" pitchFamily="34" charset="0"/>
              <a:buChar char="•"/>
              <a:defRPr/>
            </a:pPr>
            <a:r>
              <a:rPr lang="en-IE" dirty="0">
                <a:latin typeface="Times New Roman" pitchFamily="18" charset="0"/>
              </a:rPr>
              <a:t>Coccyx (tail bone)</a:t>
            </a:r>
            <a:endParaRPr lang="ga-IE" dirty="0">
              <a:latin typeface="Times New Roman" pitchFamily="18" charset="0"/>
            </a:endParaRPr>
          </a:p>
          <a:p>
            <a:pPr eaLnBrk="1" hangingPunct="1">
              <a:defRPr/>
            </a:pPr>
            <a:endParaRPr lang="ga-IE" dirty="0">
              <a:latin typeface="Times New Roman" pitchFamily="18" charset="0"/>
            </a:endParaRPr>
          </a:p>
          <a:p>
            <a:pPr eaLnBrk="1" hangingPunct="1">
              <a:defRPr/>
            </a:pPr>
            <a:r>
              <a:rPr lang="ga-IE" dirty="0">
                <a:latin typeface="Times New Roman" pitchFamily="18" charset="0"/>
              </a:rPr>
              <a:t>Indicate the Facet joints, the nobbly bits at the back using the spine prop. Who how lower down there is very little rotation in the spine. The protect the lumbar spine from excessive twisting.</a:t>
            </a:r>
          </a:p>
          <a:p>
            <a:pPr eaLnBrk="1" hangingPunct="1">
              <a:defRPr/>
            </a:pPr>
            <a:endParaRPr lang="ga-IE" dirty="0">
              <a:latin typeface="Times New Roman" pitchFamily="18" charset="0"/>
            </a:endParaRPr>
          </a:p>
          <a:p>
            <a:pPr eaLnBrk="1" hangingPunct="1">
              <a:defRPr/>
            </a:pPr>
            <a:r>
              <a:rPr lang="ga-IE" b="1" dirty="0">
                <a:latin typeface="Times New Roman" pitchFamily="18" charset="0"/>
              </a:rPr>
              <a:t>Characteristics</a:t>
            </a:r>
          </a:p>
          <a:p>
            <a:pPr eaLnBrk="1" hangingPunct="1">
              <a:defRPr/>
            </a:pPr>
            <a:endParaRPr lang="ga-IE" dirty="0">
              <a:latin typeface="Arial" pitchFamily="34" charset="0"/>
            </a:endParaRPr>
          </a:p>
          <a:p>
            <a:pPr eaLnBrk="1" hangingPunct="1">
              <a:buFont typeface="Wingdings" pitchFamily="2" charset="2"/>
              <a:buChar char="§"/>
              <a:defRPr/>
            </a:pPr>
            <a:r>
              <a:rPr lang="en-GB" dirty="0">
                <a:latin typeface="Arial" pitchFamily="34" charset="0"/>
              </a:rPr>
              <a:t>Strong and Flexible</a:t>
            </a:r>
          </a:p>
          <a:p>
            <a:pPr eaLnBrk="1" hangingPunct="1">
              <a:buFont typeface="Wingdings" pitchFamily="2" charset="2"/>
              <a:buChar char="§"/>
              <a:defRPr/>
            </a:pPr>
            <a:r>
              <a:rPr lang="en-GB" dirty="0">
                <a:latin typeface="Arial" pitchFamily="34" charset="0"/>
              </a:rPr>
              <a:t>Gentle ‘S’ bend</a:t>
            </a:r>
          </a:p>
          <a:p>
            <a:pPr eaLnBrk="1" hangingPunct="1">
              <a:buFont typeface="Wingdings" pitchFamily="2" charset="2"/>
              <a:buChar char="§"/>
              <a:defRPr/>
            </a:pPr>
            <a:r>
              <a:rPr lang="en-GB" dirty="0">
                <a:latin typeface="Arial" pitchFamily="34" charset="0"/>
              </a:rPr>
              <a:t>Move or lift in wrong way balance can be disturbed</a:t>
            </a:r>
          </a:p>
          <a:p>
            <a:pPr eaLnBrk="1" hangingPunct="1">
              <a:defRPr/>
            </a:pPr>
            <a:endParaRPr lang="ga-IE" dirty="0">
              <a:latin typeface="Arial" pitchFamily="34" charset="0"/>
            </a:endParaRPr>
          </a:p>
          <a:p>
            <a:pPr eaLnBrk="1" hangingPunct="1">
              <a:defRPr/>
            </a:pPr>
            <a:r>
              <a:rPr lang="ga-IE" dirty="0">
                <a:latin typeface="Arial" pitchFamily="34" charset="0"/>
              </a:rPr>
              <a:t>Demonstrate using the prop that the spine can take significant downward pressure (up to 1 ton weight) but once it is put out of its correct alignment, it has no strength</a:t>
            </a:r>
            <a:endParaRPr lang="en-GB" dirty="0"/>
          </a:p>
        </p:txBody>
      </p:sp>
      <p:sp>
        <p:nvSpPr>
          <p:cNvPr id="98308" name="Slide Number Placeholder 3"/>
          <p:cNvSpPr>
            <a:spLocks noGrp="1"/>
          </p:cNvSpPr>
          <p:nvPr>
            <p:ph type="sldNum" sz="quarter" idx="5"/>
          </p:nvPr>
        </p:nvSpPr>
        <p:spPr>
          <a:noFill/>
        </p:spPr>
        <p:txBody>
          <a:bodyPr/>
          <a:lstStyle/>
          <a:p>
            <a:pPr defTabSz="1013782"/>
            <a:fld id="{BDEAFCB2-B912-4FCA-89E2-58F139D3F39E}" type="slidenum">
              <a:rPr lang="en-GB" smtClean="0"/>
              <a:pPr defTabSz="1013782"/>
              <a:t>26</a:t>
            </a:fld>
            <a:endParaRPr lang="en-GB"/>
          </a:p>
        </p:txBody>
      </p:sp>
    </p:spTree>
    <p:extLst>
      <p:ext uri="{BB962C8B-B14F-4D97-AF65-F5344CB8AC3E}">
        <p14:creationId xmlns:p14="http://schemas.microsoft.com/office/powerpoint/2010/main" val="28059232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9EAEEA4-6BD1-4BED-BF17-615631036F53}" type="datetimeFigureOut">
              <a:rPr lang="en-IE" smtClean="0"/>
              <a:pPr/>
              <a:t>04/05/2022</a:t>
            </a:fld>
            <a:endParaRPr lang="en-I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54CF476-2AB4-4684-ACE5-F0AD2795D87C}"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9EAEEA4-6BD1-4BED-BF17-615631036F53}" type="datetimeFigureOut">
              <a:rPr lang="en-IE" smtClean="0"/>
              <a:pPr/>
              <a:t>04/05/2022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54CF476-2AB4-4684-ACE5-F0AD2795D87C}"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9EAEEA4-6BD1-4BED-BF17-615631036F53}" type="datetimeFigureOut">
              <a:rPr lang="en-IE" smtClean="0"/>
              <a:pPr/>
              <a:t>04/05/2022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54CF476-2AB4-4684-ACE5-F0AD2795D87C}" type="slidenum">
              <a:rPr lang="en-IE" smtClean="0"/>
              <a:pPr/>
              <a:t>‹#›</a:t>
            </a:fld>
            <a:endParaRPr lang="en-I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3810000" cy="4114800"/>
          </a:xfrm>
        </p:spPr>
        <p:txBody>
          <a:bodyPr rtlCol="0">
            <a:normAutofit/>
          </a:bodyPr>
          <a:lstStyle/>
          <a:p>
            <a:pPr lvl="0"/>
            <a:r>
              <a:rPr lang="en-US" noProof="0"/>
              <a:t>Click icon to add clip art</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9824E54-2F14-486D-8E67-2B60648F95D3}"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DA17DF3-BE81-40BC-8558-DB60B7E2289B}" type="slidenum">
              <a:rPr lang="en-GB" altLang="en-US"/>
              <a:pPr/>
              <a:t>‹#›</a:t>
            </a:fld>
            <a:endParaRPr lang="en-GB" altLang="en-US"/>
          </a:p>
        </p:txBody>
      </p:sp>
    </p:spTree>
    <p:extLst>
      <p:ext uri="{BB962C8B-B14F-4D97-AF65-F5344CB8AC3E}">
        <p14:creationId xmlns:p14="http://schemas.microsoft.com/office/powerpoint/2010/main" val="3681455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72BF772-FD93-49BD-85F4-2A1F60654AB4}" type="slidenum">
              <a:rPr lang="en-GB" altLang="en-US"/>
              <a:pPr/>
              <a:t>‹#›</a:t>
            </a:fld>
            <a:endParaRPr lang="en-GB" altLang="en-US"/>
          </a:p>
        </p:txBody>
      </p:sp>
    </p:spTree>
    <p:extLst>
      <p:ext uri="{BB962C8B-B14F-4D97-AF65-F5344CB8AC3E}">
        <p14:creationId xmlns:p14="http://schemas.microsoft.com/office/powerpoint/2010/main" val="38759872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B789B0D-081B-49DA-8DE4-55458E8E9651}" type="slidenum">
              <a:rPr lang="en-GB" altLang="en-US"/>
              <a:pPr/>
              <a:t>‹#›</a:t>
            </a:fld>
            <a:endParaRPr lang="en-GB" altLang="en-US"/>
          </a:p>
        </p:txBody>
      </p:sp>
    </p:spTree>
    <p:extLst>
      <p:ext uri="{BB962C8B-B14F-4D97-AF65-F5344CB8AC3E}">
        <p14:creationId xmlns:p14="http://schemas.microsoft.com/office/powerpoint/2010/main" val="2233076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7A7F0A1-2C6A-4A87-8286-4CA87C0977C1}" type="slidenum">
              <a:rPr lang="en-GB" altLang="en-US"/>
              <a:pPr/>
              <a:t>‹#›</a:t>
            </a:fld>
            <a:endParaRPr lang="en-GB" altLang="en-US"/>
          </a:p>
        </p:txBody>
      </p:sp>
    </p:spTree>
    <p:extLst>
      <p:ext uri="{BB962C8B-B14F-4D97-AF65-F5344CB8AC3E}">
        <p14:creationId xmlns:p14="http://schemas.microsoft.com/office/powerpoint/2010/main" val="33186561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21A06D3C-4B28-4FAC-9299-7C48B3289B50}" type="slidenum">
              <a:rPr lang="en-GB" altLang="en-US"/>
              <a:pPr/>
              <a:t>‹#›</a:t>
            </a:fld>
            <a:endParaRPr lang="en-GB" altLang="en-US"/>
          </a:p>
        </p:txBody>
      </p:sp>
    </p:spTree>
    <p:extLst>
      <p:ext uri="{BB962C8B-B14F-4D97-AF65-F5344CB8AC3E}">
        <p14:creationId xmlns:p14="http://schemas.microsoft.com/office/powerpoint/2010/main" val="39926284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C609D520-4E6E-4E0F-890D-EC14D82ED816}" type="slidenum">
              <a:rPr lang="en-GB" altLang="en-US"/>
              <a:pPr/>
              <a:t>‹#›</a:t>
            </a:fld>
            <a:endParaRPr lang="en-GB" altLang="en-US"/>
          </a:p>
        </p:txBody>
      </p:sp>
    </p:spTree>
    <p:extLst>
      <p:ext uri="{BB962C8B-B14F-4D97-AF65-F5344CB8AC3E}">
        <p14:creationId xmlns:p14="http://schemas.microsoft.com/office/powerpoint/2010/main" val="37214003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4F6172CE-B1F6-42C2-AA75-33D03D01F5A5}" type="slidenum">
              <a:rPr lang="en-GB" altLang="en-US"/>
              <a:pPr/>
              <a:t>‹#›</a:t>
            </a:fld>
            <a:endParaRPr lang="en-GB" altLang="en-US"/>
          </a:p>
        </p:txBody>
      </p:sp>
    </p:spTree>
    <p:extLst>
      <p:ext uri="{BB962C8B-B14F-4D97-AF65-F5344CB8AC3E}">
        <p14:creationId xmlns:p14="http://schemas.microsoft.com/office/powerpoint/2010/main" val="1937428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9EAEEA4-6BD1-4BED-BF17-615631036F53}" type="datetimeFigureOut">
              <a:rPr lang="en-IE" smtClean="0"/>
              <a:pPr/>
              <a:t>04/05/2022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54CF476-2AB4-4684-ACE5-F0AD2795D87C}" type="slidenum">
              <a:rPr lang="en-IE" smtClean="0"/>
              <a:pPr/>
              <a:t>‹#›</a:t>
            </a:fld>
            <a:endParaRPr lang="en-IE"/>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72A088A-8AB1-4667-A6F1-30B2889A96B6}" type="slidenum">
              <a:rPr lang="en-GB" altLang="en-US"/>
              <a:pPr/>
              <a:t>‹#›</a:t>
            </a:fld>
            <a:endParaRPr lang="en-GB" altLang="en-US"/>
          </a:p>
        </p:txBody>
      </p:sp>
    </p:spTree>
    <p:extLst>
      <p:ext uri="{BB962C8B-B14F-4D97-AF65-F5344CB8AC3E}">
        <p14:creationId xmlns:p14="http://schemas.microsoft.com/office/powerpoint/2010/main" val="16949601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CFF428F9-0C7B-4C3D-A05F-672992B72383}" type="slidenum">
              <a:rPr lang="en-GB" altLang="en-US"/>
              <a:pPr/>
              <a:t>‹#›</a:t>
            </a:fld>
            <a:endParaRPr lang="en-GB" altLang="en-US"/>
          </a:p>
        </p:txBody>
      </p:sp>
    </p:spTree>
    <p:extLst>
      <p:ext uri="{BB962C8B-B14F-4D97-AF65-F5344CB8AC3E}">
        <p14:creationId xmlns:p14="http://schemas.microsoft.com/office/powerpoint/2010/main" val="36496396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7DFF17F-4CAF-43FD-ACD6-ABFDB41F0984}" type="slidenum">
              <a:rPr lang="en-GB" altLang="en-US"/>
              <a:pPr/>
              <a:t>‹#›</a:t>
            </a:fld>
            <a:endParaRPr lang="en-GB" altLang="en-US"/>
          </a:p>
        </p:txBody>
      </p:sp>
    </p:spTree>
    <p:extLst>
      <p:ext uri="{BB962C8B-B14F-4D97-AF65-F5344CB8AC3E}">
        <p14:creationId xmlns:p14="http://schemas.microsoft.com/office/powerpoint/2010/main" val="30664833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BA00EF1-3A81-4AC3-AA89-7607BD6E8999}" type="slidenum">
              <a:rPr lang="en-GB" altLang="en-US"/>
              <a:pPr/>
              <a:t>‹#›</a:t>
            </a:fld>
            <a:endParaRPr lang="en-GB" altLang="en-US"/>
          </a:p>
        </p:txBody>
      </p:sp>
    </p:spTree>
    <p:extLst>
      <p:ext uri="{BB962C8B-B14F-4D97-AF65-F5344CB8AC3E}">
        <p14:creationId xmlns:p14="http://schemas.microsoft.com/office/powerpoint/2010/main" val="274719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9EAEEA4-6BD1-4BED-BF17-615631036F53}" type="datetimeFigureOut">
              <a:rPr lang="en-IE" smtClean="0"/>
              <a:pPr/>
              <a:t>04/05/2022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54CF476-2AB4-4684-ACE5-F0AD2795D87C}" type="slidenum">
              <a:rPr lang="en-IE" smtClean="0"/>
              <a:pPr/>
              <a:t>‹#›</a:t>
            </a:fld>
            <a:endParaRPr lang="en-I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9EAEEA4-6BD1-4BED-BF17-615631036F53}" type="datetimeFigureOut">
              <a:rPr lang="en-IE" smtClean="0"/>
              <a:pPr/>
              <a:t>04/05/2022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54CF476-2AB4-4684-ACE5-F0AD2795D87C}" type="slidenum">
              <a:rPr lang="en-IE" smtClean="0"/>
              <a:pPr/>
              <a:t>‹#›</a:t>
            </a:fld>
            <a:endParaRPr lang="en-IE"/>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9EAEEA4-6BD1-4BED-BF17-615631036F53}" type="datetimeFigureOut">
              <a:rPr lang="en-IE" smtClean="0"/>
              <a:pPr/>
              <a:t>04/05/2022</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854CF476-2AB4-4684-ACE5-F0AD2795D87C}" type="slidenum">
              <a:rPr lang="en-IE" smtClean="0"/>
              <a:pPr/>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9EAEEA4-6BD1-4BED-BF17-615631036F53}" type="datetimeFigureOut">
              <a:rPr lang="en-IE" smtClean="0"/>
              <a:pPr/>
              <a:t>04/05/2022</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854CF476-2AB4-4684-ACE5-F0AD2795D87C}" type="slidenum">
              <a:rPr lang="en-IE" smtClean="0"/>
              <a:pPr/>
              <a:t>‹#›</a:t>
            </a:fld>
            <a:endParaRPr lang="en-IE"/>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EAEEA4-6BD1-4BED-BF17-615631036F53}" type="datetimeFigureOut">
              <a:rPr lang="en-IE" smtClean="0"/>
              <a:pPr/>
              <a:t>04/05/2022</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854CF476-2AB4-4684-ACE5-F0AD2795D87C}"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9EAEEA4-6BD1-4BED-BF17-615631036F53}" type="datetimeFigureOut">
              <a:rPr lang="en-IE" smtClean="0"/>
              <a:pPr/>
              <a:t>04/05/2022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54CF476-2AB4-4684-ACE5-F0AD2795D87C}" type="slidenum">
              <a:rPr lang="en-IE" smtClean="0"/>
              <a:pPr/>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9EAEEA4-6BD1-4BED-BF17-615631036F53}" type="datetimeFigureOut">
              <a:rPr lang="en-IE" smtClean="0"/>
              <a:pPr/>
              <a:t>04/05/2022</a:t>
            </a:fld>
            <a:endParaRPr lang="en-I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54CF476-2AB4-4684-ACE5-F0AD2795D87C}" type="slidenum">
              <a:rPr lang="en-IE" smtClean="0"/>
              <a:pPr/>
              <a:t>‹#›</a:t>
            </a:fld>
            <a:endParaRPr lang="en-I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9EAEEA4-6BD1-4BED-BF17-615631036F53}" type="datetimeFigureOut">
              <a:rPr lang="en-IE" smtClean="0"/>
              <a:pPr/>
              <a:t>04/05/2022</a:t>
            </a:fld>
            <a:endParaRPr lang="en-I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54CF476-2AB4-4684-ACE5-F0AD2795D87C}"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E6E00-8399-4C3A-8093-C250609A3925}" type="slidenum">
              <a:rPr lang="en-GB" altLang="en-US"/>
              <a:pPr/>
              <a:t>‹#›</a:t>
            </a:fld>
            <a:endParaRPr lang="en-GB" altLang="en-US"/>
          </a:p>
        </p:txBody>
      </p:sp>
    </p:spTree>
    <p:extLst>
      <p:ext uri="{BB962C8B-B14F-4D97-AF65-F5344CB8AC3E}">
        <p14:creationId xmlns:p14="http://schemas.microsoft.com/office/powerpoint/2010/main" val="870960801"/>
      </p:ext>
    </p:extLst>
  </p:cSld>
  <p:clrMap bg1="lt1" tx1="dk1" bg2="lt2" tx2="dk2" accent1="accent1" accent2="accent2" accent3="accent3" accent4="accent4" accent5="accent5" accent6="accent6" hlink="hlink" folHlink="folHlink"/>
  <p:sldLayoutIdLst>
    <p:sldLayoutId id="2147484919" r:id="rId1"/>
    <p:sldLayoutId id="2147484920" r:id="rId2"/>
    <p:sldLayoutId id="2147484921" r:id="rId3"/>
    <p:sldLayoutId id="2147484922" r:id="rId4"/>
    <p:sldLayoutId id="2147484923" r:id="rId5"/>
    <p:sldLayoutId id="2147484924" r:id="rId6"/>
    <p:sldLayoutId id="2147484925" r:id="rId7"/>
    <p:sldLayoutId id="2147484926" r:id="rId8"/>
    <p:sldLayoutId id="2147484927" r:id="rId9"/>
    <p:sldLayoutId id="2147484928" r:id="rId10"/>
    <p:sldLayoutId id="214748492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1.gif"/><Relationship Id="rId4" Type="http://schemas.openxmlformats.org/officeDocument/2006/relationships/image" Target="../media/image10.gif"/></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4.xml"/><Relationship Id="rId1" Type="http://schemas.openxmlformats.org/officeDocument/2006/relationships/tags" Target="../tags/tag2.xml"/><Relationship Id="rId4" Type="http://schemas.openxmlformats.org/officeDocument/2006/relationships/image" Target="../media/image1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7.xml"/><Relationship Id="rId1" Type="http://schemas.openxmlformats.org/officeDocument/2006/relationships/tags" Target="../tags/tag3.xml"/><Relationship Id="rId4" Type="http://schemas.openxmlformats.org/officeDocument/2006/relationships/image" Target="../media/image13.jpe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7.xml"/><Relationship Id="rId1" Type="http://schemas.openxmlformats.org/officeDocument/2006/relationships/tags" Target="../tags/tag4.xml"/><Relationship Id="rId4" Type="http://schemas.openxmlformats.org/officeDocument/2006/relationships/image" Target="../media/image14.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file:///C:\Users\Sean\Videos\2009-09-24%2017.01.24.mov" TargetMode="External"/><Relationship Id="rId1" Type="http://schemas.microsoft.com/office/2007/relationships/media" Target="file:///C:\Users\Sean\Videos\2009-09-24%2017.01.24.mov" TargetMode="External"/><Relationship Id="rId4" Type="http://schemas.openxmlformats.org/officeDocument/2006/relationships/image" Target="../media/image15.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vert="horz" lIns="91440" tIns="45720" rIns="91440" bIns="45720" rtlCol="0" anchor="ctr">
            <a:normAutofit/>
            <a:scene3d>
              <a:camera prst="orthographicFront"/>
              <a:lightRig rig="soft" dir="t"/>
            </a:scene3d>
            <a:sp3d prstMaterial="softEdge">
              <a:bevelT w="25400" h="25400"/>
            </a:sp3d>
          </a:bodyPr>
          <a:lstStyle/>
          <a:p>
            <a:pPr>
              <a:defRPr/>
            </a:pPr>
            <a:r>
              <a:rPr lang="en-IE" dirty="0"/>
              <a:t>VDU/DSE Assessor Workbook</a:t>
            </a:r>
            <a:endParaRPr lang="en-GB" dirty="0"/>
          </a:p>
        </p:txBody>
      </p:sp>
      <p:sp>
        <p:nvSpPr>
          <p:cNvPr id="10246" name="TextBox 6"/>
          <p:cNvSpPr txBox="1">
            <a:spLocks noChangeArrowheads="1"/>
          </p:cNvSpPr>
          <p:nvPr/>
        </p:nvSpPr>
        <p:spPr bwMode="auto">
          <a:xfrm>
            <a:off x="604372" y="2420888"/>
            <a:ext cx="8216099" cy="1200329"/>
          </a:xfrm>
          <a:prstGeom prst="rect">
            <a:avLst/>
          </a:prstGeom>
          <a:noFill/>
          <a:ln w="9525">
            <a:noFill/>
            <a:miter lim="800000"/>
            <a:headEnd/>
            <a:tailEnd/>
          </a:ln>
        </p:spPr>
        <p:txBody>
          <a:bodyPr wrap="square">
            <a:spAutoFit/>
          </a:bodyPr>
          <a:lstStyle/>
          <a:p>
            <a:pPr algn="ctr"/>
            <a:r>
              <a:rPr lang="en-IE" b="1" dirty="0"/>
              <a:t>Presented by</a:t>
            </a:r>
          </a:p>
          <a:p>
            <a:pPr algn="ctr"/>
            <a:r>
              <a:rPr lang="en-IE" b="1" dirty="0"/>
              <a:t>Sean Kelleher 086  2660596 info@qualtec.ie</a:t>
            </a:r>
          </a:p>
          <a:p>
            <a:pPr algn="ctr"/>
            <a:r>
              <a:rPr lang="en-IE" b="1" dirty="0"/>
              <a:t>From </a:t>
            </a:r>
          </a:p>
          <a:p>
            <a:pPr algn="ctr"/>
            <a:r>
              <a:rPr lang="en-IE" b="1" dirty="0"/>
              <a:t>Qualtec </a:t>
            </a:r>
            <a:endParaRPr lang="en-GB" b="1" dirty="0"/>
          </a:p>
        </p:txBody>
      </p:sp>
      <p:pic>
        <p:nvPicPr>
          <p:cNvPr id="10247" name="Picture 4" descr="qualtec logo.jpg"/>
          <p:cNvPicPr>
            <a:picLocks noChangeAspect="1"/>
          </p:cNvPicPr>
          <p:nvPr/>
        </p:nvPicPr>
        <p:blipFill>
          <a:blip r:embed="rId3" cstate="print"/>
          <a:srcRect/>
          <a:stretch>
            <a:fillRect/>
          </a:stretch>
        </p:blipFill>
        <p:spPr bwMode="auto">
          <a:xfrm>
            <a:off x="8076736" y="5589587"/>
            <a:ext cx="1057275" cy="1268413"/>
          </a:xfrm>
          <a:prstGeom prst="rect">
            <a:avLst/>
          </a:prstGeom>
          <a:noFill/>
          <a:ln w="9525">
            <a:noFill/>
            <a:miter lim="800000"/>
            <a:headEnd/>
            <a:tailEnd/>
          </a:ln>
        </p:spPr>
      </p:pic>
    </p:spTree>
  </p:cSld>
  <p:clrMapOvr>
    <a:masterClrMapping/>
  </p:clrMapOvr>
  <p:transition>
    <p:check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a:t>If the employee has no choice but to the use the VDU to carry out his or her work</a:t>
            </a:r>
          </a:p>
          <a:p>
            <a:r>
              <a:rPr lang="en-IE" dirty="0"/>
              <a:t>If the employee normally uses the VDU for continuous periods of more than one hour </a:t>
            </a:r>
          </a:p>
          <a:p>
            <a:r>
              <a:rPr lang="en-IE" dirty="0"/>
              <a:t>If the VDU is generally used by the employee on a daily basis</a:t>
            </a:r>
          </a:p>
        </p:txBody>
      </p:sp>
      <p:sp>
        <p:nvSpPr>
          <p:cNvPr id="3" name="Title 2"/>
          <p:cNvSpPr>
            <a:spLocks noGrp="1"/>
          </p:cNvSpPr>
          <p:nvPr>
            <p:ph type="title"/>
          </p:nvPr>
        </p:nvSpPr>
        <p:spPr/>
        <p:txBody>
          <a:bodyPr/>
          <a:lstStyle/>
          <a:p>
            <a:r>
              <a:rPr lang="en-IE" dirty="0"/>
              <a:t>Who does it apply to?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686800" cy="4525963"/>
          </a:xfrm>
        </p:spPr>
        <p:txBody>
          <a:bodyPr>
            <a:normAutofit/>
          </a:bodyPr>
          <a:lstStyle/>
          <a:p>
            <a:r>
              <a:rPr lang="en-IE" dirty="0"/>
              <a:t>drivers’ cabs/control cabs for vehicles/ machinery, </a:t>
            </a:r>
          </a:p>
          <a:p>
            <a:r>
              <a:rPr lang="en-IE" dirty="0"/>
              <a:t>computer systems on board means of transport, </a:t>
            </a:r>
          </a:p>
          <a:p>
            <a:r>
              <a:rPr lang="en-IE" dirty="0"/>
              <a:t>computer systems mainly for public use, </a:t>
            </a:r>
          </a:p>
          <a:p>
            <a:r>
              <a:rPr lang="en-IE" dirty="0"/>
              <a:t>portable display screen equipment not in prolonged use at a workstation, </a:t>
            </a:r>
          </a:p>
          <a:p>
            <a:r>
              <a:rPr lang="en-IE" dirty="0"/>
              <a:t>calculators, cash registers etc, and </a:t>
            </a:r>
          </a:p>
          <a:p>
            <a:r>
              <a:rPr lang="en-IE" dirty="0"/>
              <a:t>typewriters of traditional design</a:t>
            </a:r>
          </a:p>
        </p:txBody>
      </p:sp>
      <p:sp>
        <p:nvSpPr>
          <p:cNvPr id="3" name="Title 2"/>
          <p:cNvSpPr>
            <a:spLocks noGrp="1"/>
          </p:cNvSpPr>
          <p:nvPr>
            <p:ph type="title"/>
          </p:nvPr>
        </p:nvSpPr>
        <p:spPr/>
        <p:txBody>
          <a:bodyPr>
            <a:normAutofit fontScale="90000"/>
          </a:bodyPr>
          <a:lstStyle/>
          <a:p>
            <a:r>
              <a:rPr lang="en-IE" dirty="0"/>
              <a:t>Regulation 70: Non applicable equipment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a:t>A laptop is not covered by these regulations</a:t>
            </a:r>
          </a:p>
          <a:p>
            <a:r>
              <a:rPr lang="en-IE" dirty="0"/>
              <a:t>Keyboard is not separate and </a:t>
            </a:r>
            <a:r>
              <a:rPr lang="en-IE" dirty="0" err="1"/>
              <a:t>tiltable</a:t>
            </a:r>
            <a:endParaRPr lang="en-IE" dirty="0"/>
          </a:p>
          <a:p>
            <a:r>
              <a:rPr lang="en-IE" dirty="0"/>
              <a:t>Should not be used for extended periods</a:t>
            </a:r>
          </a:p>
          <a:p>
            <a:r>
              <a:rPr lang="en-IE" dirty="0"/>
              <a:t>Carry out Risk Assessment</a:t>
            </a:r>
          </a:p>
          <a:p>
            <a:r>
              <a:rPr lang="en-IE" dirty="0"/>
              <a:t>Set up temporary workstation</a:t>
            </a:r>
          </a:p>
        </p:txBody>
      </p:sp>
      <p:sp>
        <p:nvSpPr>
          <p:cNvPr id="3" name="Title 2"/>
          <p:cNvSpPr>
            <a:spLocks noGrp="1"/>
          </p:cNvSpPr>
          <p:nvPr>
            <p:ph type="title"/>
          </p:nvPr>
        </p:nvSpPr>
        <p:spPr/>
        <p:txBody>
          <a:bodyPr/>
          <a:lstStyle/>
          <a:p>
            <a:r>
              <a:rPr lang="en-IE" dirty="0"/>
              <a:t>Laptops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E" dirty="0"/>
          </a:p>
        </p:txBody>
      </p:sp>
      <p:sp>
        <p:nvSpPr>
          <p:cNvPr id="3" name="Title 2"/>
          <p:cNvSpPr>
            <a:spLocks noGrp="1"/>
          </p:cNvSpPr>
          <p:nvPr>
            <p:ph type="title"/>
          </p:nvPr>
        </p:nvSpPr>
        <p:spPr/>
        <p:txBody>
          <a:bodyPr/>
          <a:lstStyle/>
          <a:p>
            <a:r>
              <a:rPr lang="en-IE" dirty="0"/>
              <a:t>When?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nodePh="1">
                                  <p:stCondLst>
                                    <p:cond delay="0"/>
                                  </p:stCondLst>
                                  <p:endCondLst>
                                    <p:cond evt="begin" delay="0">
                                      <p:tn val="5"/>
                                    </p:cond>
                                  </p:end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Safety Health &amp; Welfare at Work</a:t>
            </a:r>
          </a:p>
        </p:txBody>
      </p:sp>
      <p:sp>
        <p:nvSpPr>
          <p:cNvPr id="3" name="Text Placeholder 2"/>
          <p:cNvSpPr>
            <a:spLocks noGrp="1"/>
          </p:cNvSpPr>
          <p:nvPr>
            <p:ph type="body" idx="1"/>
          </p:nvPr>
        </p:nvSpPr>
        <p:spPr>
          <a:xfrm>
            <a:off x="468313" y="1412875"/>
            <a:ext cx="4040187" cy="762000"/>
          </a:xfrm>
        </p:spPr>
        <p:txBody>
          <a:bodyPr/>
          <a:lstStyle/>
          <a:p>
            <a:pPr eaLnBrk="1" hangingPunct="1"/>
            <a:r>
              <a:rPr lang="en-GB"/>
              <a:t>Duty of the employer</a:t>
            </a:r>
          </a:p>
        </p:txBody>
      </p:sp>
      <p:sp>
        <p:nvSpPr>
          <p:cNvPr id="22532" name="Text Placeholder 3"/>
          <p:cNvSpPr>
            <a:spLocks noGrp="1"/>
          </p:cNvSpPr>
          <p:nvPr>
            <p:ph type="body" sz="half" idx="3"/>
          </p:nvPr>
        </p:nvSpPr>
        <p:spPr>
          <a:xfrm>
            <a:off x="4643438" y="1412875"/>
            <a:ext cx="4041775" cy="762000"/>
          </a:xfrm>
        </p:spPr>
        <p:txBody>
          <a:bodyPr/>
          <a:lstStyle/>
          <a:p>
            <a:pPr eaLnBrk="1" hangingPunct="1"/>
            <a:r>
              <a:rPr lang="en-GB"/>
              <a:t>Duties of the employee</a:t>
            </a:r>
          </a:p>
        </p:txBody>
      </p:sp>
      <p:sp>
        <p:nvSpPr>
          <p:cNvPr id="22533" name="Content Placeholder 4"/>
          <p:cNvSpPr>
            <a:spLocks noGrp="1"/>
          </p:cNvSpPr>
          <p:nvPr>
            <p:ph sz="quarter" idx="2"/>
          </p:nvPr>
        </p:nvSpPr>
        <p:spPr>
          <a:xfrm>
            <a:off x="468313" y="2492375"/>
            <a:ext cx="8135937" cy="3941763"/>
          </a:xfrm>
          <a:ln>
            <a:prstDash val="solid"/>
          </a:ln>
        </p:spPr>
        <p:txBody>
          <a:bodyPr/>
          <a:lstStyle/>
          <a:p>
            <a:pPr eaLnBrk="1" hangingPunct="1"/>
            <a:r>
              <a:rPr lang="en-GB" dirty="0"/>
              <a:t>Safe Place of Work </a:t>
            </a:r>
          </a:p>
          <a:p>
            <a:pPr eaLnBrk="1" hangingPunct="1"/>
            <a:r>
              <a:rPr lang="en-GB" dirty="0"/>
              <a:t>Safe Access &amp; Egress</a:t>
            </a:r>
          </a:p>
          <a:p>
            <a:pPr eaLnBrk="1" hangingPunct="1"/>
            <a:r>
              <a:rPr lang="en-GB" dirty="0"/>
              <a:t>Safe Systems of Work</a:t>
            </a:r>
          </a:p>
          <a:p>
            <a:pPr eaLnBrk="1" hangingPunct="1"/>
            <a:r>
              <a:rPr lang="en-GB" dirty="0"/>
              <a:t>Safe Plant and machinery (examples?)</a:t>
            </a:r>
          </a:p>
          <a:p>
            <a:pPr eaLnBrk="1" hangingPunct="1"/>
            <a:r>
              <a:rPr lang="en-GB" dirty="0"/>
              <a:t>Provide PPE (Examples?)</a:t>
            </a:r>
          </a:p>
          <a:p>
            <a:pPr eaLnBrk="1" hangingPunct="1"/>
            <a:r>
              <a:rPr lang="en-GB" dirty="0"/>
              <a:t>Training (What type?)</a:t>
            </a:r>
          </a:p>
          <a:p>
            <a:pPr eaLnBrk="1" hangingPunct="1"/>
            <a:r>
              <a:rPr lang="en-GB" dirty="0"/>
              <a:t>Risk </a:t>
            </a:r>
            <a:r>
              <a:rPr lang="en-GB"/>
              <a:t>Assessment </a:t>
            </a:r>
            <a:endParaRPr lang="en-GB" dirty="0"/>
          </a:p>
          <a:p>
            <a:pPr eaLnBrk="1" hangingPunct="1"/>
            <a:r>
              <a:rPr lang="en-GB" dirty="0"/>
              <a:t>Supervision</a:t>
            </a:r>
          </a:p>
          <a:p>
            <a:pPr eaLnBrk="1" hangingPunct="1"/>
            <a:endParaRPr lang="en-US" dirty="0"/>
          </a:p>
        </p:txBody>
      </p:sp>
      <p:pic>
        <p:nvPicPr>
          <p:cNvPr id="22534" name="Picture 10"/>
          <p:cNvPicPr>
            <a:picLocks noGrp="1" noChangeAspect="1" noChangeArrowheads="1"/>
          </p:cNvPicPr>
          <p:nvPr>
            <p:ph sz="quarter" idx="4"/>
          </p:nvPr>
        </p:nvPicPr>
        <p:blipFill>
          <a:blip r:embed="rId3" cstate="print"/>
          <a:srcRect/>
          <a:stretch>
            <a:fillRect/>
          </a:stretch>
        </p:blipFill>
        <p:spPr>
          <a:xfrm>
            <a:off x="6948264" y="2276872"/>
            <a:ext cx="1390650" cy="1981200"/>
          </a:xfrm>
          <a:noFill/>
          <a:ln>
            <a:prstDash val="solid"/>
          </a:ln>
        </p:spPr>
      </p:pic>
      <p:pic>
        <p:nvPicPr>
          <p:cNvPr id="22535" name="Picture 7" descr="qualtec logo.jpg"/>
          <p:cNvPicPr>
            <a:picLocks noChangeAspect="1"/>
          </p:cNvPicPr>
          <p:nvPr/>
        </p:nvPicPr>
        <p:blipFill>
          <a:blip r:embed="rId4" cstate="print"/>
          <a:srcRect/>
          <a:stretch>
            <a:fillRect/>
          </a:stretch>
        </p:blipFill>
        <p:spPr bwMode="auto">
          <a:xfrm>
            <a:off x="8086725" y="5604815"/>
            <a:ext cx="1057275" cy="12684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2533">
                                            <p:txEl>
                                              <p:pRg st="0" end="0"/>
                                            </p:txEl>
                                          </p:spTgt>
                                        </p:tgtEl>
                                        <p:attrNameLst>
                                          <p:attrName>style.visibility</p:attrName>
                                        </p:attrNameLst>
                                      </p:cBhvr>
                                      <p:to>
                                        <p:strVal val="visible"/>
                                      </p:to>
                                    </p:set>
                                    <p:animEffect transition="in" filter="blinds(horizontal)">
                                      <p:cBhvr>
                                        <p:cTn id="15" dur="500"/>
                                        <p:tgtEl>
                                          <p:spTgt spid="22533">
                                            <p:txEl>
                                              <p:pRg st="0" end="0"/>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2533">
                                            <p:txEl>
                                              <p:pRg st="1" end="1"/>
                                            </p:txEl>
                                          </p:spTgt>
                                        </p:tgtEl>
                                        <p:attrNameLst>
                                          <p:attrName>style.visibility</p:attrName>
                                        </p:attrNameLst>
                                      </p:cBhvr>
                                      <p:to>
                                        <p:strVal val="visible"/>
                                      </p:to>
                                    </p:set>
                                    <p:animEffect transition="in" filter="blinds(horizontal)">
                                      <p:cBhvr>
                                        <p:cTn id="18" dur="500"/>
                                        <p:tgtEl>
                                          <p:spTgt spid="22533">
                                            <p:txEl>
                                              <p:pRg st="1" end="1"/>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22533">
                                            <p:txEl>
                                              <p:pRg st="2" end="2"/>
                                            </p:txEl>
                                          </p:spTgt>
                                        </p:tgtEl>
                                        <p:attrNameLst>
                                          <p:attrName>style.visibility</p:attrName>
                                        </p:attrNameLst>
                                      </p:cBhvr>
                                      <p:to>
                                        <p:strVal val="visible"/>
                                      </p:to>
                                    </p:set>
                                    <p:animEffect transition="in" filter="blinds(horizontal)">
                                      <p:cBhvr>
                                        <p:cTn id="21" dur="500"/>
                                        <p:tgtEl>
                                          <p:spTgt spid="22533">
                                            <p:txEl>
                                              <p:pRg st="2" end="2"/>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22533">
                                            <p:txEl>
                                              <p:pRg st="3" end="3"/>
                                            </p:txEl>
                                          </p:spTgt>
                                        </p:tgtEl>
                                        <p:attrNameLst>
                                          <p:attrName>style.visibility</p:attrName>
                                        </p:attrNameLst>
                                      </p:cBhvr>
                                      <p:to>
                                        <p:strVal val="visible"/>
                                      </p:to>
                                    </p:set>
                                    <p:animEffect transition="in" filter="blinds(horizontal)">
                                      <p:cBhvr>
                                        <p:cTn id="24" dur="500"/>
                                        <p:tgtEl>
                                          <p:spTgt spid="22533">
                                            <p:txEl>
                                              <p:pRg st="3" end="3"/>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22533">
                                            <p:txEl>
                                              <p:pRg st="4" end="4"/>
                                            </p:txEl>
                                          </p:spTgt>
                                        </p:tgtEl>
                                        <p:attrNameLst>
                                          <p:attrName>style.visibility</p:attrName>
                                        </p:attrNameLst>
                                      </p:cBhvr>
                                      <p:to>
                                        <p:strVal val="visible"/>
                                      </p:to>
                                    </p:set>
                                    <p:animEffect transition="in" filter="blinds(horizontal)">
                                      <p:cBhvr>
                                        <p:cTn id="27" dur="500"/>
                                        <p:tgtEl>
                                          <p:spTgt spid="22533">
                                            <p:txEl>
                                              <p:pRg st="4" end="4"/>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22533">
                                            <p:txEl>
                                              <p:pRg st="5" end="5"/>
                                            </p:txEl>
                                          </p:spTgt>
                                        </p:tgtEl>
                                        <p:attrNameLst>
                                          <p:attrName>style.visibility</p:attrName>
                                        </p:attrNameLst>
                                      </p:cBhvr>
                                      <p:to>
                                        <p:strVal val="visible"/>
                                      </p:to>
                                    </p:set>
                                    <p:animEffect transition="in" filter="blinds(horizontal)">
                                      <p:cBhvr>
                                        <p:cTn id="30" dur="500"/>
                                        <p:tgtEl>
                                          <p:spTgt spid="22533">
                                            <p:txEl>
                                              <p:pRg st="5" end="5"/>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22533">
                                            <p:txEl>
                                              <p:pRg st="6" end="6"/>
                                            </p:txEl>
                                          </p:spTgt>
                                        </p:tgtEl>
                                        <p:attrNameLst>
                                          <p:attrName>style.visibility</p:attrName>
                                        </p:attrNameLst>
                                      </p:cBhvr>
                                      <p:to>
                                        <p:strVal val="visible"/>
                                      </p:to>
                                    </p:set>
                                    <p:animEffect transition="in" filter="blinds(horizontal)">
                                      <p:cBhvr>
                                        <p:cTn id="33" dur="500"/>
                                        <p:tgtEl>
                                          <p:spTgt spid="22533">
                                            <p:txEl>
                                              <p:pRg st="6" end="6"/>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22533">
                                            <p:txEl>
                                              <p:pRg st="7" end="7"/>
                                            </p:txEl>
                                          </p:spTgt>
                                        </p:tgtEl>
                                        <p:attrNameLst>
                                          <p:attrName>style.visibility</p:attrName>
                                        </p:attrNameLst>
                                      </p:cBhvr>
                                      <p:to>
                                        <p:strVal val="visible"/>
                                      </p:to>
                                    </p:set>
                                    <p:animEffect transition="in" filter="blinds(horizontal)">
                                      <p:cBhvr>
                                        <p:cTn id="36" dur="500"/>
                                        <p:tgtEl>
                                          <p:spTgt spid="2253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253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435280" cy="4525963"/>
          </a:xfrm>
        </p:spPr>
        <p:txBody>
          <a:bodyPr/>
          <a:lstStyle/>
          <a:p>
            <a:r>
              <a:rPr lang="en-IE" dirty="0"/>
              <a:t>Are entitled to workstation assessment</a:t>
            </a:r>
          </a:p>
          <a:p>
            <a:r>
              <a:rPr lang="en-IE" dirty="0"/>
              <a:t>Must be trained in the use of workstation</a:t>
            </a:r>
          </a:p>
          <a:p>
            <a:r>
              <a:rPr lang="en-IE" dirty="0"/>
              <a:t>Must be given information about H&amp;S factors</a:t>
            </a:r>
          </a:p>
          <a:p>
            <a:r>
              <a:rPr lang="en-IE" dirty="0"/>
              <a:t>Must be given periodic breaks away from VDUs</a:t>
            </a:r>
          </a:p>
          <a:p>
            <a:r>
              <a:rPr lang="en-IE" dirty="0"/>
              <a:t>Are entitled to eye and eyesight test</a:t>
            </a:r>
          </a:p>
          <a:p>
            <a:r>
              <a:rPr lang="en-IE" dirty="0"/>
              <a:t>Must be informed of this </a:t>
            </a:r>
          </a:p>
        </p:txBody>
      </p:sp>
      <p:sp>
        <p:nvSpPr>
          <p:cNvPr id="3" name="Title 2"/>
          <p:cNvSpPr>
            <a:spLocks noGrp="1"/>
          </p:cNvSpPr>
          <p:nvPr>
            <p:ph type="title"/>
          </p:nvPr>
        </p:nvSpPr>
        <p:spPr/>
        <p:txBody>
          <a:bodyPr>
            <a:normAutofit fontScale="90000"/>
          </a:bodyPr>
          <a:lstStyle/>
          <a:p>
            <a:r>
              <a:rPr lang="en-IE" dirty="0"/>
              <a:t>Display Screen Equipment Regulations 2007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IE" dirty="0"/>
              <a:t>An employer shall:</a:t>
            </a:r>
          </a:p>
          <a:p>
            <a:r>
              <a:rPr lang="en-IE" dirty="0"/>
              <a:t>Ensure equipment does not pose risk</a:t>
            </a:r>
          </a:p>
          <a:p>
            <a:r>
              <a:rPr lang="en-IE" dirty="0"/>
              <a:t>Perform an analysis of the work station</a:t>
            </a:r>
          </a:p>
          <a:p>
            <a:r>
              <a:rPr lang="en-IE" dirty="0"/>
              <a:t>Take appropriate measures</a:t>
            </a:r>
          </a:p>
          <a:p>
            <a:r>
              <a:rPr lang="en-IE" dirty="0"/>
              <a:t>Ensure workstation meets minimum requirements</a:t>
            </a:r>
          </a:p>
          <a:p>
            <a:r>
              <a:rPr lang="en-IE" dirty="0"/>
              <a:t>Provide adequate breaks</a:t>
            </a:r>
          </a:p>
          <a:p>
            <a:r>
              <a:rPr lang="en-IE" dirty="0"/>
              <a:t>Provide information &amp; training</a:t>
            </a:r>
          </a:p>
          <a:p>
            <a:r>
              <a:rPr lang="en-IE" dirty="0"/>
              <a:t>Review if change in workstation or equipment</a:t>
            </a:r>
          </a:p>
        </p:txBody>
      </p:sp>
      <p:sp>
        <p:nvSpPr>
          <p:cNvPr id="3" name="Title 2"/>
          <p:cNvSpPr>
            <a:spLocks noGrp="1"/>
          </p:cNvSpPr>
          <p:nvPr>
            <p:ph type="title"/>
          </p:nvPr>
        </p:nvSpPr>
        <p:spPr/>
        <p:txBody>
          <a:bodyPr>
            <a:normAutofit fontScale="90000"/>
          </a:bodyPr>
          <a:lstStyle/>
          <a:p>
            <a:r>
              <a:rPr lang="en-IE" dirty="0"/>
              <a:t>Regulation 72: Duties of employer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507288" cy="4525963"/>
          </a:xfrm>
        </p:spPr>
        <p:txBody>
          <a:bodyPr>
            <a:normAutofit/>
          </a:bodyPr>
          <a:lstStyle/>
          <a:p>
            <a:pPr>
              <a:buNone/>
            </a:pPr>
            <a:r>
              <a:rPr lang="en-IE" dirty="0"/>
              <a:t>Display screen:</a:t>
            </a:r>
          </a:p>
        </p:txBody>
      </p:sp>
      <p:sp>
        <p:nvSpPr>
          <p:cNvPr id="3" name="Title 2"/>
          <p:cNvSpPr>
            <a:spLocks noGrp="1"/>
          </p:cNvSpPr>
          <p:nvPr>
            <p:ph type="title"/>
          </p:nvPr>
        </p:nvSpPr>
        <p:spPr/>
        <p:txBody>
          <a:bodyPr/>
          <a:lstStyle/>
          <a:p>
            <a:r>
              <a:rPr lang="en-IE" dirty="0"/>
              <a:t>Minimum requirements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E" dirty="0"/>
          </a:p>
        </p:txBody>
      </p:sp>
      <p:sp>
        <p:nvSpPr>
          <p:cNvPr id="3" name="Title 2"/>
          <p:cNvSpPr>
            <a:spLocks noGrp="1"/>
          </p:cNvSpPr>
          <p:nvPr>
            <p:ph type="title"/>
          </p:nvPr>
        </p:nvSpPr>
        <p:spPr/>
        <p:txBody>
          <a:bodyPr/>
          <a:lstStyle/>
          <a:p>
            <a:r>
              <a:rPr lang="en-IE" dirty="0"/>
              <a:t>Keyboard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nodePh="1">
                                  <p:stCondLst>
                                    <p:cond delay="0"/>
                                  </p:stCondLst>
                                  <p:endCondLst>
                                    <p:cond evt="begin" delay="0">
                                      <p:tn val="5"/>
                                    </p:cond>
                                  </p:end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E" dirty="0"/>
          </a:p>
        </p:txBody>
      </p:sp>
      <p:sp>
        <p:nvSpPr>
          <p:cNvPr id="3" name="Title 2"/>
          <p:cNvSpPr>
            <a:spLocks noGrp="1"/>
          </p:cNvSpPr>
          <p:nvPr>
            <p:ph type="title"/>
          </p:nvPr>
        </p:nvSpPr>
        <p:spPr/>
        <p:txBody>
          <a:bodyPr/>
          <a:lstStyle/>
          <a:p>
            <a:r>
              <a:rPr lang="en-IE" dirty="0"/>
              <a:t>Work desk or work surface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nodePh="1">
                                  <p:stCondLst>
                                    <p:cond delay="0"/>
                                  </p:stCondLst>
                                  <p:endCondLst>
                                    <p:cond evt="begin" delay="0">
                                      <p:tn val="5"/>
                                    </p:cond>
                                  </p:end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457200" y="1481138"/>
            <a:ext cx="8435975" cy="4525962"/>
          </a:xfrm>
        </p:spPr>
        <p:txBody>
          <a:bodyPr/>
          <a:lstStyle/>
          <a:p>
            <a:pPr eaLnBrk="1" hangingPunct="1"/>
            <a:r>
              <a:rPr lang="en-IE" dirty="0"/>
              <a:t>Introductions, me &amp; you!</a:t>
            </a:r>
            <a:endParaRPr lang="ga-IE" dirty="0"/>
          </a:p>
          <a:p>
            <a:pPr eaLnBrk="1" hangingPunct="1"/>
            <a:r>
              <a:rPr lang="en-IE" dirty="0"/>
              <a:t>Housekeeping: </a:t>
            </a:r>
            <a:r>
              <a:rPr lang="en-IE" dirty="0" err="1"/>
              <a:t>Fone</a:t>
            </a:r>
            <a:r>
              <a:rPr lang="en-IE" dirty="0"/>
              <a:t>, Food, </a:t>
            </a:r>
            <a:r>
              <a:rPr lang="ga-IE" dirty="0"/>
              <a:t>Fire, </a:t>
            </a:r>
            <a:r>
              <a:rPr lang="en-IE" dirty="0"/>
              <a:t>Finish!</a:t>
            </a:r>
            <a:endParaRPr lang="ga-IE" dirty="0"/>
          </a:p>
          <a:p>
            <a:pPr eaLnBrk="1" hangingPunct="1"/>
            <a:r>
              <a:rPr lang="en-IE" dirty="0"/>
              <a:t>Notes</a:t>
            </a:r>
            <a:endParaRPr lang="ga-IE" dirty="0"/>
          </a:p>
          <a:p>
            <a:pPr eaLnBrk="1" hangingPunct="1"/>
            <a:r>
              <a:rPr lang="en-IE" dirty="0"/>
              <a:t>Action Learning</a:t>
            </a:r>
            <a:endParaRPr lang="ga-IE" dirty="0"/>
          </a:p>
          <a:p>
            <a:pPr eaLnBrk="1" hangingPunct="1"/>
            <a:r>
              <a:rPr lang="ga-IE" dirty="0"/>
              <a:t>Great expectations!</a:t>
            </a:r>
          </a:p>
          <a:p>
            <a:pPr eaLnBrk="1" hangingPunct="1"/>
            <a:r>
              <a:rPr lang="en-IE" dirty="0"/>
              <a:t>Assessment: Written test, Skills demonstration</a:t>
            </a:r>
            <a:endParaRPr lang="ga-IE" dirty="0"/>
          </a:p>
          <a:p>
            <a:pPr eaLnBrk="1" hangingPunct="1"/>
            <a:endParaRPr lang="en-IE" dirty="0"/>
          </a:p>
          <a:p>
            <a:pPr eaLnBrk="1" hangingPunct="1"/>
            <a:endParaRPr lang="en-IE" dirty="0"/>
          </a:p>
        </p:txBody>
      </p:sp>
      <p:sp>
        <p:nvSpPr>
          <p:cNvPr id="14338" name="Title 1"/>
          <p:cNvSpPr>
            <a:spLocks noGrp="1"/>
          </p:cNvSpPr>
          <p:nvPr>
            <p:ph type="title"/>
          </p:nvPr>
        </p:nvSpPr>
        <p:spPr/>
        <p:txBody>
          <a:bodyPr/>
          <a:lstStyle/>
          <a:p>
            <a:pPr eaLnBrk="1" fontAlgn="auto" hangingPunct="1">
              <a:spcAft>
                <a:spcPts val="0"/>
              </a:spcAft>
              <a:defRPr/>
            </a:pPr>
            <a:r>
              <a:rPr lang="en-IE" dirty="0">
                <a:latin typeface="+mn-lt"/>
              </a:rPr>
              <a:t>Welcome &amp; Introductions</a:t>
            </a:r>
          </a:p>
        </p:txBody>
      </p:sp>
      <p:pic>
        <p:nvPicPr>
          <p:cNvPr id="11268" name="Picture 4" descr="qualtec logo.jpg"/>
          <p:cNvPicPr>
            <a:picLocks noChangeAspect="1"/>
          </p:cNvPicPr>
          <p:nvPr/>
        </p:nvPicPr>
        <p:blipFill>
          <a:blip r:embed="rId3" cstate="print"/>
          <a:srcRect/>
          <a:stretch>
            <a:fillRect/>
          </a:stretch>
        </p:blipFill>
        <p:spPr bwMode="auto">
          <a:xfrm>
            <a:off x="8034337" y="5541588"/>
            <a:ext cx="1057275" cy="1268413"/>
          </a:xfrm>
          <a:prstGeom prst="rect">
            <a:avLst/>
          </a:prstGeom>
          <a:noFill/>
          <a:ln w="9525">
            <a:noFill/>
            <a:miter lim="800000"/>
            <a:headEnd/>
            <a:tailEnd/>
          </a:ln>
        </p:spPr>
      </p:pic>
      <p:pic>
        <p:nvPicPr>
          <p:cNvPr id="11269" name="Picture 4" descr="C:\WINDOWS\Application Data\Microsoft\Media Catalog\Downloaded Clips\cl0\PE01821_.wmf"/>
          <p:cNvPicPr>
            <a:picLocks noChangeAspect="1" noChangeArrowheads="1"/>
          </p:cNvPicPr>
          <p:nvPr/>
        </p:nvPicPr>
        <p:blipFill>
          <a:blip r:embed="rId4" cstate="print"/>
          <a:srcRect/>
          <a:stretch>
            <a:fillRect/>
          </a:stretch>
        </p:blipFill>
        <p:spPr bwMode="auto">
          <a:xfrm>
            <a:off x="7164388" y="2852738"/>
            <a:ext cx="1398587" cy="8921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0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50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686800" cy="4525963"/>
          </a:xfrm>
        </p:spPr>
        <p:txBody>
          <a:bodyPr/>
          <a:lstStyle/>
          <a:p>
            <a:endParaRPr lang="en-IE" dirty="0"/>
          </a:p>
        </p:txBody>
      </p:sp>
      <p:sp>
        <p:nvSpPr>
          <p:cNvPr id="3" name="Title 2"/>
          <p:cNvSpPr>
            <a:spLocks noGrp="1"/>
          </p:cNvSpPr>
          <p:nvPr>
            <p:ph type="title"/>
          </p:nvPr>
        </p:nvSpPr>
        <p:spPr/>
        <p:txBody>
          <a:bodyPr/>
          <a:lstStyle/>
          <a:p>
            <a:r>
              <a:rPr lang="en-IE" dirty="0"/>
              <a:t>Work chair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nodePh="1">
                                  <p:stCondLst>
                                    <p:cond delay="0"/>
                                  </p:stCondLst>
                                  <p:endCondLst>
                                    <p:cond evt="begin" delay="0">
                                      <p:tn val="5"/>
                                    </p:cond>
                                  </p:end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481328"/>
            <a:ext cx="8964488" cy="4525963"/>
          </a:xfrm>
        </p:spPr>
        <p:txBody>
          <a:bodyPr/>
          <a:lstStyle/>
          <a:p>
            <a:endParaRPr lang="en-IE" dirty="0"/>
          </a:p>
        </p:txBody>
      </p:sp>
      <p:sp>
        <p:nvSpPr>
          <p:cNvPr id="3" name="Title 2"/>
          <p:cNvSpPr>
            <a:spLocks noGrp="1"/>
          </p:cNvSpPr>
          <p:nvPr>
            <p:ph type="title"/>
          </p:nvPr>
        </p:nvSpPr>
        <p:spPr/>
        <p:txBody>
          <a:bodyPr/>
          <a:lstStyle/>
          <a:p>
            <a:r>
              <a:rPr lang="en-IE" dirty="0"/>
              <a:t>Environment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nodePh="1">
                                  <p:stCondLst>
                                    <p:cond delay="0"/>
                                  </p:stCondLst>
                                  <p:endCondLst>
                                    <p:cond evt="begin" delay="0">
                                      <p:tn val="5"/>
                                    </p:cond>
                                  </p:end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686800" cy="4525963"/>
          </a:xfrm>
        </p:spPr>
        <p:txBody>
          <a:bodyPr/>
          <a:lstStyle/>
          <a:p>
            <a:r>
              <a:rPr lang="en-IE" dirty="0"/>
              <a:t>Software shall be suitable for the task</a:t>
            </a:r>
          </a:p>
          <a:p>
            <a:r>
              <a:rPr lang="en-IE" dirty="0"/>
              <a:t>Software shall be easy to use</a:t>
            </a:r>
          </a:p>
          <a:p>
            <a:r>
              <a:rPr lang="en-IE" dirty="0"/>
              <a:t>Appropriate levels of skills &amp; experience</a:t>
            </a:r>
          </a:p>
          <a:p>
            <a:r>
              <a:rPr lang="en-IE" dirty="0"/>
              <a:t>No monitoring without knowledge of employees</a:t>
            </a:r>
          </a:p>
          <a:p>
            <a:r>
              <a:rPr lang="en-IE" dirty="0"/>
              <a:t>System should provide feedback performance </a:t>
            </a:r>
          </a:p>
          <a:p>
            <a:r>
              <a:rPr lang="en-IE" dirty="0"/>
              <a:t>Should display information in a suitable format</a:t>
            </a:r>
          </a:p>
          <a:p>
            <a:r>
              <a:rPr lang="en-IE" dirty="0"/>
              <a:t>Software ergonomics should be applied</a:t>
            </a:r>
          </a:p>
        </p:txBody>
      </p:sp>
      <p:sp>
        <p:nvSpPr>
          <p:cNvPr id="3" name="Title 2"/>
          <p:cNvSpPr>
            <a:spLocks noGrp="1"/>
          </p:cNvSpPr>
          <p:nvPr>
            <p:ph type="title"/>
          </p:nvPr>
        </p:nvSpPr>
        <p:spPr/>
        <p:txBody>
          <a:bodyPr/>
          <a:lstStyle/>
          <a:p>
            <a:r>
              <a:rPr lang="en-IE" dirty="0"/>
              <a:t>Employee/ computer interface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linds(horizontal)">
                                      <p:cBhvr>
                                        <p:cTn id="13" dur="500"/>
                                        <p:tgtEl>
                                          <p:spTgt spid="2">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linds(horizontal)">
                                      <p:cBhvr>
                                        <p:cTn id="16" dur="500"/>
                                        <p:tgtEl>
                                          <p:spTgt spid="2">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linds(horizontal)">
                                      <p:cBhvr>
                                        <p:cTn id="19" dur="500"/>
                                        <p:tgtEl>
                                          <p:spTgt spid="2">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linds(horizontal)">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2019" name="Rectangle 3"/>
          <p:cNvSpPr>
            <a:spLocks noGrp="1" noChangeArrowheads="1"/>
          </p:cNvSpPr>
          <p:nvPr>
            <p:ph idx="1"/>
          </p:nvPr>
        </p:nvSpPr>
        <p:spPr>
          <a:xfrm>
            <a:off x="685800" y="2057400"/>
            <a:ext cx="8458200" cy="4114800"/>
          </a:xfrm>
        </p:spPr>
        <p:txBody>
          <a:bodyPr>
            <a:normAutofit/>
          </a:bodyPr>
          <a:lstStyle/>
          <a:p>
            <a:pPr eaLnBrk="1" hangingPunct="1">
              <a:lnSpc>
                <a:spcPct val="90000"/>
              </a:lnSpc>
            </a:pPr>
            <a:r>
              <a:rPr lang="en-GB" sz="2800" dirty="0" err="1">
                <a:latin typeface="Arial" pitchFamily="34" charset="0"/>
              </a:rPr>
              <a:t>Fifield</a:t>
            </a:r>
            <a:r>
              <a:rPr lang="en-GB" sz="2800" dirty="0">
                <a:latin typeface="Arial" pitchFamily="34" charset="0"/>
              </a:rPr>
              <a:t> V Denton Hall Legal services</a:t>
            </a:r>
          </a:p>
          <a:p>
            <a:pPr eaLnBrk="1" hangingPunct="1">
              <a:lnSpc>
                <a:spcPct val="90000"/>
              </a:lnSpc>
            </a:pPr>
            <a:r>
              <a:rPr lang="en-GB" sz="2800" dirty="0">
                <a:latin typeface="Arial" pitchFamily="34" charset="0"/>
              </a:rPr>
              <a:t>Legal secretary</a:t>
            </a:r>
          </a:p>
          <a:p>
            <a:pPr eaLnBrk="1" hangingPunct="1">
              <a:lnSpc>
                <a:spcPct val="90000"/>
              </a:lnSpc>
            </a:pPr>
            <a:r>
              <a:rPr lang="en-GB" sz="2800" dirty="0">
                <a:latin typeface="Arial" pitchFamily="34" charset="0"/>
              </a:rPr>
              <a:t>Developed considerable wrist pain</a:t>
            </a:r>
          </a:p>
        </p:txBody>
      </p:sp>
      <p:sp>
        <p:nvSpPr>
          <p:cNvPr id="342018" name="Rectangle 2"/>
          <p:cNvSpPr>
            <a:spLocks noGrp="1" noChangeArrowheads="1"/>
          </p:cNvSpPr>
          <p:nvPr>
            <p:ph type="title"/>
          </p:nvPr>
        </p:nvSpPr>
        <p:spPr>
          <a:xfrm>
            <a:off x="304800" y="381000"/>
            <a:ext cx="8839200" cy="1143000"/>
          </a:xfrm>
        </p:spPr>
        <p:txBody>
          <a:bodyPr/>
          <a:lstStyle/>
          <a:p>
            <a:pPr eaLnBrk="1" fontAlgn="auto" hangingPunct="1">
              <a:spcAft>
                <a:spcPts val="0"/>
              </a:spcAft>
              <a:defRPr/>
            </a:pPr>
            <a:r>
              <a:rPr lang="ga-IE">
                <a:latin typeface="Arial" pitchFamily="34" charset="0"/>
              </a:rPr>
              <a:t>Case Law</a:t>
            </a:r>
            <a:endParaRPr lang="en-GB">
              <a:latin typeface="Arial" pitchFamily="34" charset="0"/>
            </a:endParaRPr>
          </a:p>
        </p:txBody>
      </p:sp>
      <p:pic>
        <p:nvPicPr>
          <p:cNvPr id="28676" name="Picture 3" descr="qualtec logo.jpg"/>
          <p:cNvPicPr>
            <a:picLocks noChangeAspect="1"/>
          </p:cNvPicPr>
          <p:nvPr/>
        </p:nvPicPr>
        <p:blipFill>
          <a:blip r:embed="rId3" cstate="print"/>
          <a:srcRect/>
          <a:stretch>
            <a:fillRect/>
          </a:stretch>
        </p:blipFill>
        <p:spPr bwMode="auto">
          <a:xfrm>
            <a:off x="8086724" y="5600356"/>
            <a:ext cx="1057275" cy="12684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42018"/>
                                        </p:tgtEl>
                                        <p:attrNameLst>
                                          <p:attrName>style.visibility</p:attrName>
                                        </p:attrNameLst>
                                      </p:cBhvr>
                                      <p:to>
                                        <p:strVal val="visible"/>
                                      </p:to>
                                    </p:set>
                                    <p:anim calcmode="lin" valueType="num">
                                      <p:cBhvr additive="base">
                                        <p:cTn id="7" dur="500" fill="hold"/>
                                        <p:tgtEl>
                                          <p:spTgt spid="342018"/>
                                        </p:tgtEl>
                                        <p:attrNameLst>
                                          <p:attrName>ppt_x</p:attrName>
                                        </p:attrNameLst>
                                      </p:cBhvr>
                                      <p:tavLst>
                                        <p:tav tm="0">
                                          <p:val>
                                            <p:strVal val="0-#ppt_w/2"/>
                                          </p:val>
                                        </p:tav>
                                        <p:tav tm="100000">
                                          <p:val>
                                            <p:strVal val="#ppt_x"/>
                                          </p:val>
                                        </p:tav>
                                      </p:tavLst>
                                    </p:anim>
                                    <p:anim calcmode="lin" valueType="num">
                                      <p:cBhvr additive="base">
                                        <p:cTn id="8" dur="500" fill="hold"/>
                                        <p:tgtEl>
                                          <p:spTgt spid="3420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2019">
                                            <p:txEl>
                                              <p:pRg st="0" end="0"/>
                                            </p:txEl>
                                          </p:spTgt>
                                        </p:tgtEl>
                                        <p:attrNameLst>
                                          <p:attrName>style.visibility</p:attrName>
                                        </p:attrNameLst>
                                      </p:cBhvr>
                                      <p:to>
                                        <p:strVal val="visible"/>
                                      </p:to>
                                    </p:set>
                                    <p:anim calcmode="lin" valueType="num">
                                      <p:cBhvr additive="base">
                                        <p:cTn id="13" dur="500" fill="hold"/>
                                        <p:tgtEl>
                                          <p:spTgt spid="34201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20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2019">
                                            <p:txEl>
                                              <p:pRg st="1" end="1"/>
                                            </p:txEl>
                                          </p:spTgt>
                                        </p:tgtEl>
                                        <p:attrNameLst>
                                          <p:attrName>style.visibility</p:attrName>
                                        </p:attrNameLst>
                                      </p:cBhvr>
                                      <p:to>
                                        <p:strVal val="visible"/>
                                      </p:to>
                                    </p:set>
                                    <p:anim calcmode="lin" valueType="num">
                                      <p:cBhvr additive="base">
                                        <p:cTn id="19" dur="500" fill="hold"/>
                                        <p:tgtEl>
                                          <p:spTgt spid="34201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20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42019">
                                            <p:txEl>
                                              <p:pRg st="2" end="2"/>
                                            </p:txEl>
                                          </p:spTgt>
                                        </p:tgtEl>
                                        <p:attrNameLst>
                                          <p:attrName>style.visibility</p:attrName>
                                        </p:attrNameLst>
                                      </p:cBhvr>
                                      <p:to>
                                        <p:strVal val="visible"/>
                                      </p:to>
                                    </p:set>
                                    <p:anim calcmode="lin" valueType="num">
                                      <p:cBhvr additive="base">
                                        <p:cTn id="25" dur="500" fill="hold"/>
                                        <p:tgtEl>
                                          <p:spTgt spid="34201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420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1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1"/>
          <p:cNvSpPr>
            <a:spLocks noGrp="1"/>
          </p:cNvSpPr>
          <p:nvPr>
            <p:ph idx="1"/>
          </p:nvPr>
        </p:nvSpPr>
        <p:spPr/>
        <p:txBody>
          <a:bodyPr/>
          <a:lstStyle/>
          <a:p>
            <a:pPr eaLnBrk="1" hangingPunct="1"/>
            <a:r>
              <a:rPr lang="en-IE" dirty="0"/>
              <a:t>What is DSE/VDU?</a:t>
            </a:r>
          </a:p>
          <a:p>
            <a:pPr eaLnBrk="1" hangingPunct="1"/>
            <a:r>
              <a:rPr lang="en-IE" dirty="0"/>
              <a:t>What is included?</a:t>
            </a:r>
          </a:p>
          <a:p>
            <a:pPr eaLnBrk="1" hangingPunct="1"/>
            <a:r>
              <a:rPr lang="en-IE" dirty="0"/>
              <a:t>What is not applicable?</a:t>
            </a:r>
          </a:p>
          <a:p>
            <a:pPr eaLnBrk="1" hangingPunct="1"/>
            <a:r>
              <a:rPr lang="en-IE" dirty="0"/>
              <a:t>Duties of employers?</a:t>
            </a:r>
          </a:p>
          <a:p>
            <a:pPr eaLnBrk="1" hangingPunct="1"/>
            <a:r>
              <a:rPr lang="en-IE" dirty="0"/>
              <a:t>Duties of employees?</a:t>
            </a:r>
          </a:p>
          <a:p>
            <a:pPr eaLnBrk="1" hangingPunct="1"/>
            <a:r>
              <a:rPr lang="en-IE" dirty="0"/>
              <a:t>DSE Regulation requirements?</a:t>
            </a:r>
          </a:p>
          <a:p>
            <a:pPr eaLnBrk="1" hangingPunct="1"/>
            <a:r>
              <a:rPr lang="en-IE" dirty="0"/>
              <a:t>Minimum requirements?</a:t>
            </a:r>
          </a:p>
        </p:txBody>
      </p:sp>
      <p:sp>
        <p:nvSpPr>
          <p:cNvPr id="3" name="Title 2"/>
          <p:cNvSpPr>
            <a:spLocks noGrp="1"/>
          </p:cNvSpPr>
          <p:nvPr>
            <p:ph type="title"/>
          </p:nvPr>
        </p:nvSpPr>
        <p:spPr/>
        <p:txBody>
          <a:bodyPr/>
          <a:lstStyle/>
          <a:p>
            <a:pPr eaLnBrk="1" fontAlgn="auto" hangingPunct="1">
              <a:spcAft>
                <a:spcPts val="0"/>
              </a:spcAft>
              <a:defRPr/>
            </a:pPr>
            <a:r>
              <a:rPr lang="en-IE" dirty="0"/>
              <a:t>Recap- Questions &amp; Answers!</a:t>
            </a:r>
          </a:p>
        </p:txBody>
      </p:sp>
      <p:pic>
        <p:nvPicPr>
          <p:cNvPr id="4" name="Picture 3" descr="qualtec logo.jpg"/>
          <p:cNvPicPr>
            <a:picLocks noChangeAspect="1"/>
          </p:cNvPicPr>
          <p:nvPr/>
        </p:nvPicPr>
        <p:blipFill>
          <a:blip r:embed="rId3" cstate="print"/>
          <a:srcRect/>
          <a:stretch>
            <a:fillRect/>
          </a:stretch>
        </p:blipFill>
        <p:spPr bwMode="auto">
          <a:xfrm>
            <a:off x="8086724" y="5600356"/>
            <a:ext cx="1057275" cy="1268413"/>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fontAlgn="auto" hangingPunct="1">
              <a:spcAft>
                <a:spcPts val="0"/>
              </a:spcAft>
              <a:defRPr/>
            </a:pPr>
            <a:r>
              <a:rPr lang="ga-IE" dirty="0"/>
              <a:t>Unit </a:t>
            </a:r>
            <a:r>
              <a:rPr lang="en-GB" dirty="0"/>
              <a:t>2 </a:t>
            </a:r>
            <a:r>
              <a:rPr lang="ga-IE" altLang="en-US" dirty="0">
                <a:latin typeface="Arial" pitchFamily="34" charset="0"/>
              </a:rPr>
              <a:t>Anatomy</a:t>
            </a:r>
            <a:r>
              <a:rPr lang="en-GB" altLang="en-US" dirty="0">
                <a:latin typeface="Arial" pitchFamily="34" charset="0"/>
              </a:rPr>
              <a:t> &amp; </a:t>
            </a:r>
            <a:r>
              <a:rPr lang="en-GB" altLang="en-US" dirty="0" err="1">
                <a:latin typeface="Arial" pitchFamily="34" charset="0"/>
              </a:rPr>
              <a:t>Backcare</a:t>
            </a:r>
            <a:endParaRPr lang="en-GB" altLang="en-US" dirty="0">
              <a:latin typeface="Arial" pitchFamily="34" charset="0"/>
            </a:endParaRPr>
          </a:p>
        </p:txBody>
      </p:sp>
      <p:pic>
        <p:nvPicPr>
          <p:cNvPr id="18436" name="Picture 4" descr="SKEL"/>
          <p:cNvPicPr>
            <a:picLocks noGrp="1" noChangeAspect="1" noChangeArrowheads="1"/>
          </p:cNvPicPr>
          <p:nvPr>
            <p:ph type="clipArt" sz="half" idx="2"/>
          </p:nvPr>
        </p:nvPicPr>
        <p:blipFill>
          <a:blip r:embed="rId3" cstate="print"/>
          <a:stretch>
            <a:fillRect/>
          </a:stretch>
        </p:blipFill>
        <p:spPr>
          <a:xfrm>
            <a:off x="7505511" y="1720232"/>
            <a:ext cx="1625161" cy="3004912"/>
          </a:xfrm>
        </p:spPr>
      </p:pic>
      <p:pic>
        <p:nvPicPr>
          <p:cNvPr id="30724" name="Picture 3" descr="qualtec logo.jpg"/>
          <p:cNvPicPr>
            <a:picLocks noChangeAspect="1"/>
          </p:cNvPicPr>
          <p:nvPr/>
        </p:nvPicPr>
        <p:blipFill>
          <a:blip r:embed="rId4" cstate="print"/>
          <a:srcRect/>
          <a:stretch>
            <a:fillRect/>
          </a:stretch>
        </p:blipFill>
        <p:spPr bwMode="auto">
          <a:xfrm>
            <a:off x="8086725" y="5589587"/>
            <a:ext cx="1057275" cy="1268413"/>
          </a:xfrm>
          <a:prstGeom prst="rect">
            <a:avLst/>
          </a:prstGeom>
          <a:noFill/>
          <a:ln w="9525">
            <a:noFill/>
            <a:miter lim="800000"/>
            <a:headEnd/>
            <a:tailEnd/>
          </a:ln>
        </p:spPr>
      </p:pic>
      <p:sp>
        <p:nvSpPr>
          <p:cNvPr id="30725" name="Content Placeholder 1"/>
          <p:cNvSpPr txBox="1">
            <a:spLocks/>
          </p:cNvSpPr>
          <p:nvPr/>
        </p:nvSpPr>
        <p:spPr bwMode="auto">
          <a:xfrm>
            <a:off x="0" y="1514651"/>
            <a:ext cx="8136904" cy="4525962"/>
          </a:xfrm>
          <a:prstGeom prst="rect">
            <a:avLst/>
          </a:prstGeom>
          <a:noFill/>
          <a:ln w="9525">
            <a:noFill/>
            <a:miter lim="800000"/>
            <a:headEnd/>
            <a:tailEnd/>
          </a:ln>
        </p:spPr>
        <p:txBody>
          <a:bodyPr/>
          <a:lstStyle/>
          <a:p>
            <a:pPr>
              <a:buFont typeface="Arial" pitchFamily="34" charset="0"/>
              <a:buNone/>
            </a:pPr>
            <a:r>
              <a:rPr lang="en-IE" sz="2800" dirty="0"/>
              <a:t>The aim of this module is to provide you with and understanding of how the back works and how it can get injured</a:t>
            </a:r>
          </a:p>
          <a:p>
            <a:pPr>
              <a:buFont typeface="Arial" pitchFamily="34" charset="0"/>
              <a:buNone/>
            </a:pPr>
            <a:endParaRPr lang="en-IE" sz="2800" dirty="0"/>
          </a:p>
          <a:p>
            <a:pPr>
              <a:buFont typeface="Arial" pitchFamily="34" charset="0"/>
              <a:buNone/>
            </a:pPr>
            <a:r>
              <a:rPr lang="ga-IE" sz="2800" b="1" dirty="0"/>
              <a:t>At the end of this module learners should be able</a:t>
            </a:r>
            <a:r>
              <a:rPr lang="en-IE" sz="2800" b="1" dirty="0"/>
              <a:t> </a:t>
            </a:r>
            <a:r>
              <a:rPr lang="ga-IE" sz="2800" b="1" dirty="0"/>
              <a:t>to:</a:t>
            </a:r>
          </a:p>
          <a:p>
            <a:pPr>
              <a:buFont typeface="Arial" pitchFamily="34" charset="0"/>
              <a:buChar char="•"/>
            </a:pPr>
            <a:r>
              <a:rPr lang="en-US" sz="2800" dirty="0"/>
              <a:t>State the function , composition and characteristics of the main parts of the spine</a:t>
            </a:r>
          </a:p>
          <a:p>
            <a:pPr>
              <a:buFont typeface="Arial" pitchFamily="34" charset="0"/>
              <a:buChar char="•"/>
            </a:pPr>
            <a:r>
              <a:rPr lang="en-US" sz="2800" dirty="0"/>
              <a:t>Explain the relevance of  these characteristics to DSE</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500" fill="hold"/>
                                        <p:tgtEl>
                                          <p:spTgt spid="18434"/>
                                        </p:tgtEl>
                                        <p:attrNameLst>
                                          <p:attrName>ppt_x</p:attrName>
                                        </p:attrNameLst>
                                      </p:cBhvr>
                                      <p:tavLst>
                                        <p:tav tm="0">
                                          <p:val>
                                            <p:strVal val="0-#ppt_w/2"/>
                                          </p:val>
                                        </p:tav>
                                        <p:tav tm="100000">
                                          <p:val>
                                            <p:strVal val="#ppt_x"/>
                                          </p:val>
                                        </p:tav>
                                      </p:tavLst>
                                    </p:anim>
                                    <p:anim calcmode="lin" valueType="num">
                                      <p:cBhvr additive="base">
                                        <p:cTn id="8" dur="500" fill="hold"/>
                                        <p:tgtEl>
                                          <p:spTgt spid="1843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8436"/>
                                        </p:tgtEl>
                                        <p:attrNameLst>
                                          <p:attrName>style.visibility</p:attrName>
                                        </p:attrNameLst>
                                      </p:cBhvr>
                                      <p:to>
                                        <p:strVal val="visible"/>
                                      </p:to>
                                    </p:set>
                                    <p:anim calcmode="lin" valueType="num">
                                      <p:cBhvr additive="base">
                                        <p:cTn id="13" dur="500" fill="hold"/>
                                        <p:tgtEl>
                                          <p:spTgt spid="18436"/>
                                        </p:tgtEl>
                                        <p:attrNameLst>
                                          <p:attrName>ppt_x</p:attrName>
                                        </p:attrNameLst>
                                      </p:cBhvr>
                                      <p:tavLst>
                                        <p:tav tm="0">
                                          <p:val>
                                            <p:strVal val="0-#ppt_w/2"/>
                                          </p:val>
                                        </p:tav>
                                        <p:tav tm="100000">
                                          <p:val>
                                            <p:strVal val="#ppt_x"/>
                                          </p:val>
                                        </p:tav>
                                      </p:tavLst>
                                    </p:anim>
                                    <p:anim calcmode="lin" valueType="num">
                                      <p:cBhvr additive="base">
                                        <p:cTn id="14" dur="500" fill="hold"/>
                                        <p:tgtEl>
                                          <p:spTgt spid="1843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138"/>
            <a:ext cx="8686800" cy="4525962"/>
          </a:xfrm>
        </p:spPr>
        <p:txBody>
          <a:bodyPr/>
          <a:lstStyle/>
          <a:p>
            <a:pPr eaLnBrk="1" hangingPunct="1"/>
            <a:r>
              <a:rPr lang="en-GB" b="1" dirty="0"/>
              <a:t>What is it for?</a:t>
            </a:r>
          </a:p>
          <a:p>
            <a:pPr marL="109728" indent="0" eaLnBrk="1" hangingPunct="1">
              <a:buNone/>
            </a:pPr>
            <a:endParaRPr lang="en-GB" b="1" dirty="0"/>
          </a:p>
          <a:p>
            <a:pPr eaLnBrk="1" hangingPunct="1"/>
            <a:r>
              <a:rPr lang="en-GB" b="1" dirty="0"/>
              <a:t>What is it made up of?</a:t>
            </a:r>
          </a:p>
          <a:p>
            <a:pPr eaLnBrk="1" hangingPunct="1"/>
            <a:endParaRPr lang="en-GB" b="1" dirty="0"/>
          </a:p>
          <a:p>
            <a:pPr eaLnBrk="1" hangingPunct="1"/>
            <a:r>
              <a:rPr lang="en-GB" b="1" dirty="0"/>
              <a:t>What is notable about it?</a:t>
            </a:r>
          </a:p>
        </p:txBody>
      </p:sp>
      <p:sp>
        <p:nvSpPr>
          <p:cNvPr id="3" name="Title 2"/>
          <p:cNvSpPr>
            <a:spLocks noGrp="1"/>
          </p:cNvSpPr>
          <p:nvPr>
            <p:ph type="title"/>
          </p:nvPr>
        </p:nvSpPr>
        <p:spPr/>
        <p:txBody>
          <a:bodyPr/>
          <a:lstStyle/>
          <a:p>
            <a:pPr eaLnBrk="1" fontAlgn="auto" hangingPunct="1">
              <a:spcAft>
                <a:spcPts val="0"/>
              </a:spcAft>
              <a:defRPr/>
            </a:pPr>
            <a:r>
              <a:rPr lang="en-GB" dirty="0"/>
              <a:t>Spine</a:t>
            </a:r>
          </a:p>
        </p:txBody>
      </p:sp>
      <p:pic>
        <p:nvPicPr>
          <p:cNvPr id="31748" name="Picture 3" descr="qualtec logo.jpg"/>
          <p:cNvPicPr>
            <a:picLocks noChangeAspect="1"/>
          </p:cNvPicPr>
          <p:nvPr/>
        </p:nvPicPr>
        <p:blipFill>
          <a:blip r:embed="rId3" cstate="print"/>
          <a:srcRect/>
          <a:stretch>
            <a:fillRect/>
          </a:stretch>
        </p:blipFill>
        <p:spPr bwMode="auto">
          <a:xfrm>
            <a:off x="8086724" y="5579885"/>
            <a:ext cx="1057275" cy="1268413"/>
          </a:xfrm>
          <a:prstGeom prst="rect">
            <a:avLst/>
          </a:prstGeom>
          <a:noFill/>
          <a:ln w="9525">
            <a:noFill/>
            <a:miter lim="800000"/>
            <a:headEnd/>
            <a:tailEnd/>
          </a:ln>
        </p:spPr>
      </p:pic>
      <p:pic>
        <p:nvPicPr>
          <p:cNvPr id="5" name="Picture 4" descr="G:\EUR HR\HRHS\NEIL\Back Stuff\SPINE.TIF"/>
          <p:cNvPicPr>
            <a:picLocks noChangeAspect="1" noChangeArrowheads="1"/>
          </p:cNvPicPr>
          <p:nvPr/>
        </p:nvPicPr>
        <p:blipFill>
          <a:blip r:embed="rId4" cstate="print"/>
          <a:srcRect/>
          <a:stretch>
            <a:fillRect/>
          </a:stretch>
        </p:blipFill>
        <p:spPr bwMode="auto">
          <a:xfrm>
            <a:off x="5508624" y="620688"/>
            <a:ext cx="2578100" cy="5105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linds(horizontal)">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4019" name="Rectangle 3"/>
          <p:cNvSpPr>
            <a:spLocks noGrp="1" noChangeArrowheads="1"/>
          </p:cNvSpPr>
          <p:nvPr>
            <p:ph idx="1"/>
          </p:nvPr>
        </p:nvSpPr>
        <p:spPr>
          <a:xfrm>
            <a:off x="357188" y="1500188"/>
            <a:ext cx="6159028" cy="5053012"/>
          </a:xfrm>
        </p:spPr>
        <p:txBody>
          <a:bodyPr/>
          <a:lstStyle/>
          <a:p>
            <a:pPr eaLnBrk="1" hangingPunct="1">
              <a:buFontTx/>
              <a:buNone/>
            </a:pPr>
            <a:r>
              <a:rPr lang="en-IE" sz="2800" b="1" dirty="0">
                <a:latin typeface="Arial" pitchFamily="34" charset="0"/>
                <a:cs typeface="Arial" pitchFamily="34" charset="0"/>
              </a:rPr>
              <a:t>What do they do?</a:t>
            </a:r>
            <a:r>
              <a:rPr lang="ga-IE" sz="2800" b="1" dirty="0">
                <a:latin typeface="Arial" pitchFamily="34" charset="0"/>
                <a:cs typeface="Arial" pitchFamily="34" charset="0"/>
              </a:rPr>
              <a:t>:</a:t>
            </a:r>
          </a:p>
          <a:p>
            <a:pPr eaLnBrk="1" hangingPunct="1">
              <a:buFontTx/>
              <a:buNone/>
            </a:pPr>
            <a:endParaRPr lang="ga-IE" sz="2800" dirty="0">
              <a:latin typeface="Arial" pitchFamily="34" charset="0"/>
              <a:cs typeface="Arial" pitchFamily="34" charset="0"/>
            </a:endParaRPr>
          </a:p>
          <a:p>
            <a:pPr eaLnBrk="1" hangingPunct="1">
              <a:buFontTx/>
              <a:buNone/>
            </a:pPr>
            <a:r>
              <a:rPr lang="en-IE" sz="2800" b="1" dirty="0">
                <a:latin typeface="Arial" pitchFamily="34" charset="0"/>
                <a:cs typeface="Arial" pitchFamily="34" charset="0"/>
              </a:rPr>
              <a:t>What are they made up of?</a:t>
            </a:r>
            <a:endParaRPr lang="ga-IE" sz="2800" b="1" dirty="0">
              <a:latin typeface="Arial" pitchFamily="34" charset="0"/>
              <a:cs typeface="Arial" pitchFamily="34" charset="0"/>
            </a:endParaRPr>
          </a:p>
          <a:p>
            <a:pPr eaLnBrk="1" hangingPunct="1"/>
            <a:r>
              <a:rPr lang="en-IE" sz="2800" dirty="0">
                <a:latin typeface="Arial" pitchFamily="34" charset="0"/>
                <a:cs typeface="Arial" pitchFamily="34" charset="0"/>
              </a:rPr>
              <a:t>Outer rings- a</a:t>
            </a:r>
            <a:r>
              <a:rPr lang="ga-IE" sz="2800" dirty="0">
                <a:latin typeface="Arial" pitchFamily="34" charset="0"/>
                <a:cs typeface="Arial" pitchFamily="34" charset="0"/>
              </a:rPr>
              <a:t>nnulus</a:t>
            </a:r>
          </a:p>
          <a:p>
            <a:pPr eaLnBrk="1" hangingPunct="1"/>
            <a:r>
              <a:rPr lang="en-IE" sz="2800" dirty="0">
                <a:latin typeface="Arial" pitchFamily="34" charset="0"/>
                <a:cs typeface="Arial" pitchFamily="34" charset="0"/>
              </a:rPr>
              <a:t>Inner core- n</a:t>
            </a:r>
            <a:r>
              <a:rPr lang="ga-IE" sz="2800" dirty="0">
                <a:latin typeface="Arial" pitchFamily="34" charset="0"/>
                <a:cs typeface="Arial" pitchFamily="34" charset="0"/>
              </a:rPr>
              <a:t>ucleus</a:t>
            </a:r>
          </a:p>
          <a:p>
            <a:pPr eaLnBrk="1" hangingPunct="1">
              <a:buFontTx/>
              <a:buNone/>
            </a:pPr>
            <a:endParaRPr lang="en-GB" sz="2800" b="1" dirty="0">
              <a:latin typeface="Arial" pitchFamily="34" charset="0"/>
              <a:cs typeface="Arial" pitchFamily="34" charset="0"/>
            </a:endParaRPr>
          </a:p>
          <a:p>
            <a:pPr eaLnBrk="1" hangingPunct="1"/>
            <a:r>
              <a:rPr lang="en-IE" sz="2800" b="1" dirty="0">
                <a:latin typeface="Arial" pitchFamily="34" charset="0"/>
                <a:cs typeface="Arial" pitchFamily="34" charset="0"/>
              </a:rPr>
              <a:t>What is notable about them?</a:t>
            </a:r>
          </a:p>
          <a:p>
            <a:pPr eaLnBrk="1" hangingPunct="1"/>
            <a:r>
              <a:rPr lang="ga-IE" sz="2800" dirty="0">
                <a:latin typeface="Arial" pitchFamily="34" charset="0"/>
                <a:cs typeface="Arial" pitchFamily="34" charset="0"/>
              </a:rPr>
              <a:t>Poor Blood supply</a:t>
            </a:r>
          </a:p>
          <a:p>
            <a:pPr eaLnBrk="1" hangingPunct="1"/>
            <a:r>
              <a:rPr lang="ga-IE" sz="2800" dirty="0">
                <a:latin typeface="Arial" pitchFamily="34" charset="0"/>
                <a:cs typeface="Arial" pitchFamily="34" charset="0"/>
              </a:rPr>
              <a:t>Poor nerve supply</a:t>
            </a:r>
          </a:p>
          <a:p>
            <a:pPr eaLnBrk="1" hangingPunct="1">
              <a:buFontTx/>
              <a:buNone/>
            </a:pPr>
            <a:endParaRPr lang="ga-IE" sz="2800" dirty="0"/>
          </a:p>
        </p:txBody>
      </p:sp>
      <p:sp>
        <p:nvSpPr>
          <p:cNvPr id="23554" name="Rectangle 2"/>
          <p:cNvSpPr>
            <a:spLocks noGrp="1" noChangeArrowheads="1"/>
          </p:cNvSpPr>
          <p:nvPr>
            <p:ph type="title"/>
          </p:nvPr>
        </p:nvSpPr>
        <p:spPr/>
        <p:txBody>
          <a:bodyPr/>
          <a:lstStyle/>
          <a:p>
            <a:pPr eaLnBrk="1" fontAlgn="auto" hangingPunct="1">
              <a:spcAft>
                <a:spcPts val="0"/>
              </a:spcAft>
              <a:defRPr/>
            </a:pPr>
            <a:r>
              <a:rPr lang="en-IE">
                <a:latin typeface="Arial" pitchFamily="34" charset="0"/>
              </a:rPr>
              <a:t>Discs</a:t>
            </a:r>
            <a:endParaRPr lang="en-GB">
              <a:latin typeface="Arial" pitchFamily="34" charset="0"/>
            </a:endParaRPr>
          </a:p>
        </p:txBody>
      </p:sp>
      <p:pic>
        <p:nvPicPr>
          <p:cNvPr id="32772" name="Picture 2" descr="C:\My Documents\Joe\spine column.tif"/>
          <p:cNvPicPr>
            <a:picLocks noChangeAspect="1" noChangeArrowheads="1"/>
          </p:cNvPicPr>
          <p:nvPr/>
        </p:nvPicPr>
        <p:blipFill>
          <a:blip r:embed="rId3" cstate="print"/>
          <a:srcRect l="12962" t="4938"/>
          <a:stretch>
            <a:fillRect/>
          </a:stretch>
        </p:blipFill>
        <p:spPr bwMode="auto">
          <a:xfrm>
            <a:off x="5978437" y="2852738"/>
            <a:ext cx="3165562" cy="2592486"/>
          </a:xfrm>
          <a:prstGeom prst="rect">
            <a:avLst/>
          </a:prstGeom>
          <a:noFill/>
          <a:ln w="9525">
            <a:noFill/>
            <a:miter lim="800000"/>
            <a:headEnd/>
            <a:tailEnd/>
          </a:ln>
        </p:spPr>
      </p:pic>
      <p:pic>
        <p:nvPicPr>
          <p:cNvPr id="32773" name="Picture 5" descr="qualtec logo.jpg"/>
          <p:cNvPicPr>
            <a:picLocks noChangeAspect="1"/>
          </p:cNvPicPr>
          <p:nvPr/>
        </p:nvPicPr>
        <p:blipFill>
          <a:blip r:embed="rId4" cstate="print"/>
          <a:srcRect/>
          <a:stretch>
            <a:fillRect/>
          </a:stretch>
        </p:blipFill>
        <p:spPr bwMode="auto">
          <a:xfrm>
            <a:off x="8086724" y="5603105"/>
            <a:ext cx="1057275" cy="1268413"/>
          </a:xfrm>
          <a:prstGeom prst="rect">
            <a:avLst/>
          </a:prstGeom>
          <a:noFill/>
          <a:ln w="9525">
            <a:noFill/>
            <a:miter lim="800000"/>
            <a:headEnd/>
            <a:tailEnd/>
          </a:ln>
        </p:spPr>
      </p:pic>
      <p:pic>
        <p:nvPicPr>
          <p:cNvPr id="32774" name="Picture 5" descr="ver8"/>
          <p:cNvPicPr>
            <a:picLocks noChangeAspect="1" noChangeArrowheads="1"/>
          </p:cNvPicPr>
          <p:nvPr/>
        </p:nvPicPr>
        <p:blipFill>
          <a:blip r:embed="rId5" cstate="print"/>
          <a:srcRect/>
          <a:stretch>
            <a:fillRect/>
          </a:stretch>
        </p:blipFill>
        <p:spPr bwMode="auto">
          <a:xfrm>
            <a:off x="5545521" y="332657"/>
            <a:ext cx="2323518" cy="252008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ppt_x"/>
                                          </p:val>
                                        </p:tav>
                                        <p:tav tm="100000">
                                          <p:val>
                                            <p:strVal val="#ppt_x"/>
                                          </p:val>
                                        </p:tav>
                                      </p:tavLst>
                                    </p:anim>
                                    <p:anim calcmode="lin" valueType="num">
                                      <p:cBhvr additive="base">
                                        <p:cTn id="8" dur="500" fill="hold"/>
                                        <p:tgtEl>
                                          <p:spTgt spid="235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277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4019">
                                            <p:txEl>
                                              <p:pRg st="0" end="0"/>
                                            </p:txEl>
                                          </p:spTgt>
                                        </p:tgtEl>
                                        <p:attrNameLst>
                                          <p:attrName>style.visibility</p:attrName>
                                        </p:attrNameLst>
                                      </p:cBhvr>
                                      <p:to>
                                        <p:strVal val="visible"/>
                                      </p:to>
                                    </p:set>
                                    <p:animEffect transition="in" filter="blinds(horizontal)">
                                      <p:cBhvr>
                                        <p:cTn id="17" dur="500"/>
                                        <p:tgtEl>
                                          <p:spTgt spid="21401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14019">
                                            <p:txEl>
                                              <p:pRg st="2" end="2"/>
                                            </p:txEl>
                                          </p:spTgt>
                                        </p:tgtEl>
                                        <p:attrNameLst>
                                          <p:attrName>style.visibility</p:attrName>
                                        </p:attrNameLst>
                                      </p:cBhvr>
                                      <p:to>
                                        <p:strVal val="visible"/>
                                      </p:to>
                                    </p:set>
                                    <p:animEffect transition="in" filter="blinds(horizontal)">
                                      <p:cBhvr>
                                        <p:cTn id="22" dur="500"/>
                                        <p:tgtEl>
                                          <p:spTgt spid="2140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14019">
                                            <p:txEl>
                                              <p:pRg st="3" end="3"/>
                                            </p:txEl>
                                          </p:spTgt>
                                        </p:tgtEl>
                                        <p:attrNameLst>
                                          <p:attrName>style.visibility</p:attrName>
                                        </p:attrNameLst>
                                      </p:cBhvr>
                                      <p:to>
                                        <p:strVal val="visible"/>
                                      </p:to>
                                    </p:set>
                                    <p:animEffect transition="in" filter="blinds(horizontal)">
                                      <p:cBhvr>
                                        <p:cTn id="27" dur="500"/>
                                        <p:tgtEl>
                                          <p:spTgt spid="2140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14019">
                                            <p:txEl>
                                              <p:pRg st="4" end="4"/>
                                            </p:txEl>
                                          </p:spTgt>
                                        </p:tgtEl>
                                        <p:attrNameLst>
                                          <p:attrName>style.visibility</p:attrName>
                                        </p:attrNameLst>
                                      </p:cBhvr>
                                      <p:to>
                                        <p:strVal val="visible"/>
                                      </p:to>
                                    </p:set>
                                    <p:animEffect transition="in" filter="blinds(horizontal)">
                                      <p:cBhvr>
                                        <p:cTn id="32" dur="500"/>
                                        <p:tgtEl>
                                          <p:spTgt spid="21401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14019">
                                            <p:txEl>
                                              <p:pRg st="6" end="6"/>
                                            </p:txEl>
                                          </p:spTgt>
                                        </p:tgtEl>
                                        <p:attrNameLst>
                                          <p:attrName>style.visibility</p:attrName>
                                        </p:attrNameLst>
                                      </p:cBhvr>
                                      <p:to>
                                        <p:strVal val="visible"/>
                                      </p:to>
                                    </p:set>
                                    <p:animEffect transition="in" filter="blinds(horizontal)">
                                      <p:cBhvr>
                                        <p:cTn id="37" dur="500"/>
                                        <p:tgtEl>
                                          <p:spTgt spid="2140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14019">
                                            <p:txEl>
                                              <p:pRg st="7" end="7"/>
                                            </p:txEl>
                                          </p:spTgt>
                                        </p:tgtEl>
                                        <p:attrNameLst>
                                          <p:attrName>style.visibility</p:attrName>
                                        </p:attrNameLst>
                                      </p:cBhvr>
                                      <p:to>
                                        <p:strVal val="visible"/>
                                      </p:to>
                                    </p:set>
                                    <p:animEffect transition="in" filter="blinds(horizontal)">
                                      <p:cBhvr>
                                        <p:cTn id="42" dur="500"/>
                                        <p:tgtEl>
                                          <p:spTgt spid="21401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14019">
                                            <p:txEl>
                                              <p:pRg st="8" end="8"/>
                                            </p:txEl>
                                          </p:spTgt>
                                        </p:tgtEl>
                                        <p:attrNameLst>
                                          <p:attrName>style.visibility</p:attrName>
                                        </p:attrNameLst>
                                      </p:cBhvr>
                                      <p:to>
                                        <p:strVal val="visible"/>
                                      </p:to>
                                    </p:set>
                                    <p:animEffect transition="in" filter="blinds(horizontal)">
                                      <p:cBhvr>
                                        <p:cTn id="47" dur="500"/>
                                        <p:tgtEl>
                                          <p:spTgt spid="21401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3277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p:cNvSpPr>
            <a:spLocks noGrp="1" noChangeArrowheads="1"/>
          </p:cNvSpPr>
          <p:nvPr>
            <p:ph type="title"/>
          </p:nvPr>
        </p:nvSpPr>
        <p:spPr/>
        <p:txBody>
          <a:bodyPr/>
          <a:lstStyle/>
          <a:p>
            <a:pPr eaLnBrk="1" fontAlgn="auto" hangingPunct="1">
              <a:spcAft>
                <a:spcPts val="0"/>
              </a:spcAft>
              <a:defRPr/>
            </a:pPr>
            <a:r>
              <a:rPr lang="en-GB" dirty="0"/>
              <a:t>Dangerous movements</a:t>
            </a:r>
          </a:p>
        </p:txBody>
      </p:sp>
      <p:pic>
        <p:nvPicPr>
          <p:cNvPr id="33795" name="Picture 4" descr="http://www.openerg.com/backpain/images/slip%20disc.gif"/>
          <p:cNvPicPr>
            <a:picLocks noChangeAspect="1" noChangeArrowheads="1" noCrop="1"/>
          </p:cNvPicPr>
          <p:nvPr/>
        </p:nvPicPr>
        <p:blipFill>
          <a:blip r:embed="rId3" cstate="print"/>
          <a:srcRect/>
          <a:stretch>
            <a:fillRect/>
          </a:stretch>
        </p:blipFill>
        <p:spPr bwMode="auto">
          <a:xfrm>
            <a:off x="4205288" y="1752600"/>
            <a:ext cx="4938712" cy="5105400"/>
          </a:xfrm>
          <a:prstGeom prst="rect">
            <a:avLst/>
          </a:prstGeom>
          <a:noFill/>
          <a:ln w="9525">
            <a:noFill/>
            <a:miter lim="800000"/>
            <a:headEnd/>
            <a:tailEnd/>
          </a:ln>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9592" y="1823194"/>
            <a:ext cx="1143000" cy="2333625"/>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98863" y="2204864"/>
            <a:ext cx="1371600" cy="101917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1026"/>
          <p:cNvSpPr>
            <a:spLocks noGrp="1" noChangeArrowheads="1"/>
          </p:cNvSpPr>
          <p:nvPr>
            <p:ph type="title"/>
          </p:nvPr>
        </p:nvSpPr>
        <p:spPr/>
        <p:txBody>
          <a:bodyPr/>
          <a:lstStyle/>
          <a:p>
            <a:pPr eaLnBrk="1" fontAlgn="auto" hangingPunct="1">
              <a:spcAft>
                <a:spcPts val="0"/>
              </a:spcAft>
              <a:defRPr/>
            </a:pPr>
            <a:r>
              <a:rPr lang="en-GB">
                <a:latin typeface="Arial" pitchFamily="34" charset="0"/>
              </a:rPr>
              <a:t>Muscles</a:t>
            </a:r>
          </a:p>
        </p:txBody>
      </p:sp>
      <p:sp>
        <p:nvSpPr>
          <p:cNvPr id="232451" name="Rectangle 1027"/>
          <p:cNvSpPr>
            <a:spLocks noGrp="1" noChangeArrowheads="1"/>
          </p:cNvSpPr>
          <p:nvPr>
            <p:ph idx="1"/>
          </p:nvPr>
        </p:nvSpPr>
        <p:spPr>
          <a:xfrm>
            <a:off x="323850" y="1268413"/>
            <a:ext cx="6624638" cy="4876800"/>
          </a:xfrm>
        </p:spPr>
        <p:txBody>
          <a:bodyPr vert="horz" lIns="91440" tIns="45720" rIns="91440" bIns="45720" rtlCol="0" anchor="t">
            <a:normAutofit fontScale="92500" lnSpcReduction="10000"/>
          </a:bodyPr>
          <a:lstStyle/>
          <a:p>
            <a:pPr eaLnBrk="1" hangingPunct="1">
              <a:buFontTx/>
              <a:buNone/>
            </a:pPr>
            <a:r>
              <a:rPr lang="en-IE" altLang="en-US" b="1">
                <a:latin typeface="Arial" panose="020B0604020202020204" pitchFamily="34" charset="0"/>
              </a:rPr>
              <a:t>What they are made up of</a:t>
            </a:r>
            <a:r>
              <a:rPr lang="ga-IE" altLang="en-US" b="1">
                <a:latin typeface="Arial" panose="020B0604020202020204" pitchFamily="34" charset="0"/>
              </a:rPr>
              <a:t>:</a:t>
            </a:r>
          </a:p>
          <a:p>
            <a:pPr eaLnBrk="1" hangingPunct="1"/>
            <a:r>
              <a:rPr lang="en-GB" altLang="en-US">
                <a:latin typeface="Arial" panose="020B0604020202020204" pitchFamily="34" charset="0"/>
              </a:rPr>
              <a:t>Muscles are bundles of fibre</a:t>
            </a:r>
            <a:endParaRPr lang="ga-IE" altLang="en-US">
              <a:latin typeface="Arial" panose="020B0604020202020204" pitchFamily="34" charset="0"/>
            </a:endParaRPr>
          </a:p>
          <a:p>
            <a:pPr eaLnBrk="1" hangingPunct="1">
              <a:buFontTx/>
              <a:buNone/>
            </a:pPr>
            <a:endParaRPr lang="en-GB" altLang="en-US">
              <a:latin typeface="Arial" panose="020B0604020202020204" pitchFamily="34" charset="0"/>
            </a:endParaRPr>
          </a:p>
          <a:p>
            <a:pPr eaLnBrk="1" hangingPunct="1">
              <a:buFontTx/>
              <a:buNone/>
            </a:pPr>
            <a:r>
              <a:rPr lang="en-IE" altLang="en-US" b="1">
                <a:latin typeface="Arial" panose="020B0604020202020204" pitchFamily="34" charset="0"/>
              </a:rPr>
              <a:t>What is notable about them</a:t>
            </a:r>
            <a:r>
              <a:rPr lang="ga-IE" altLang="en-US" b="1">
                <a:latin typeface="Arial" panose="020B0604020202020204" pitchFamily="34" charset="0"/>
              </a:rPr>
              <a:t>:</a:t>
            </a:r>
          </a:p>
          <a:p>
            <a:pPr eaLnBrk="1" hangingPunct="1"/>
            <a:r>
              <a:rPr lang="ga-IE" altLang="en-US" err="1">
                <a:latin typeface="Arial"/>
                <a:cs typeface="Arial"/>
              </a:rPr>
              <a:t>Good</a:t>
            </a:r>
            <a:r>
              <a:rPr lang="ga-IE" altLang="en-US" dirty="0">
                <a:latin typeface="Arial"/>
                <a:cs typeface="Arial"/>
              </a:rPr>
              <a:t> </a:t>
            </a:r>
            <a:r>
              <a:rPr lang="ga-IE" altLang="en-US" err="1">
                <a:latin typeface="Arial"/>
                <a:cs typeface="Arial"/>
              </a:rPr>
              <a:t>nerve</a:t>
            </a:r>
            <a:r>
              <a:rPr lang="ga-IE" altLang="en-US" dirty="0">
                <a:latin typeface="Arial"/>
                <a:cs typeface="Arial"/>
              </a:rPr>
              <a:t> </a:t>
            </a:r>
            <a:r>
              <a:rPr lang="ga-IE" altLang="en-US" err="1">
                <a:latin typeface="Arial"/>
                <a:cs typeface="Arial"/>
              </a:rPr>
              <a:t>supply</a:t>
            </a:r>
            <a:endParaRPr lang="ga-IE" altLang="en-US">
              <a:latin typeface="Arial"/>
              <a:cs typeface="Arial"/>
            </a:endParaRPr>
          </a:p>
          <a:p>
            <a:pPr eaLnBrk="1" hangingPunct="1"/>
            <a:r>
              <a:rPr lang="ga-IE" altLang="en-US" err="1">
                <a:latin typeface="Arial"/>
                <a:cs typeface="Arial"/>
              </a:rPr>
              <a:t>Good</a:t>
            </a:r>
            <a:r>
              <a:rPr lang="ga-IE" altLang="en-US" dirty="0">
                <a:latin typeface="Arial"/>
                <a:cs typeface="Arial"/>
              </a:rPr>
              <a:t> </a:t>
            </a:r>
            <a:r>
              <a:rPr lang="ga-IE" altLang="en-US" err="1">
                <a:latin typeface="Arial"/>
                <a:cs typeface="Arial"/>
              </a:rPr>
              <a:t>blood</a:t>
            </a:r>
            <a:r>
              <a:rPr lang="ga-IE" altLang="en-US" dirty="0">
                <a:latin typeface="Arial"/>
                <a:cs typeface="Arial"/>
              </a:rPr>
              <a:t> </a:t>
            </a:r>
            <a:r>
              <a:rPr lang="ga-IE" altLang="en-US" err="1">
                <a:latin typeface="Arial"/>
                <a:cs typeface="Arial"/>
              </a:rPr>
              <a:t>supply</a:t>
            </a:r>
            <a:endParaRPr lang="ga-IE" altLang="en-US">
              <a:latin typeface="Arial"/>
              <a:cs typeface="Arial"/>
            </a:endParaRPr>
          </a:p>
          <a:p>
            <a:pPr eaLnBrk="1" hangingPunct="1">
              <a:buFont typeface="Wingdings 3" panose="05040102010807070707" pitchFamily="18" charset="2"/>
              <a:buNone/>
            </a:pPr>
            <a:endParaRPr lang="en-IE" altLang="en-US">
              <a:latin typeface="Arial" panose="020B0604020202020204" pitchFamily="34" charset="0"/>
            </a:endParaRPr>
          </a:p>
          <a:p>
            <a:pPr eaLnBrk="1" hangingPunct="1">
              <a:buFont typeface="Wingdings 3" panose="05040102010807070707" pitchFamily="18" charset="2"/>
              <a:buNone/>
            </a:pPr>
            <a:r>
              <a:rPr lang="en-IE" altLang="en-US" b="1">
                <a:latin typeface="Arial" panose="020B0604020202020204" pitchFamily="34" charset="0"/>
              </a:rPr>
              <a:t>How they can be injured:</a:t>
            </a:r>
          </a:p>
          <a:p>
            <a:pPr eaLnBrk="1" hangingPunct="1">
              <a:buFont typeface="Wingdings 3" panose="05040102010807070707" pitchFamily="18" charset="2"/>
              <a:buNone/>
            </a:pPr>
            <a:r>
              <a:rPr lang="en-IE" altLang="en-US">
                <a:latin typeface="Arial" panose="020B0604020202020204" pitchFamily="34" charset="0"/>
              </a:rPr>
              <a:t>Pulled muscle- strain</a:t>
            </a:r>
            <a:endParaRPr lang="ga-IE" altLang="en-US">
              <a:latin typeface="Arial" panose="020B0604020202020204" pitchFamily="34" charset="0"/>
            </a:endParaRPr>
          </a:p>
          <a:p>
            <a:pPr eaLnBrk="1" hangingPunct="1">
              <a:buFont typeface="Wingdings 3" panose="05040102010807070707" pitchFamily="18" charset="2"/>
              <a:buNone/>
            </a:pPr>
            <a:r>
              <a:rPr lang="en-GB" altLang="en-US">
                <a:latin typeface="Arial" panose="020B0604020202020204" pitchFamily="34" charset="0"/>
              </a:rPr>
              <a:t>Aches, pain from tension</a:t>
            </a:r>
          </a:p>
          <a:p>
            <a:pPr>
              <a:buNone/>
            </a:pPr>
            <a:r>
              <a:rPr lang="en-GB" altLang="en-US">
                <a:latin typeface="Arial"/>
                <a:cs typeface="Arial"/>
              </a:rPr>
              <a:t>Thrombousis</a:t>
            </a:r>
            <a:endParaRPr lang="en-GB" altLang="en-US" dirty="0">
              <a:latin typeface="Arial" panose="020B0604020202020204" pitchFamily="34" charset="0"/>
              <a:cs typeface="Arial"/>
            </a:endParaRPr>
          </a:p>
          <a:p>
            <a:pPr>
              <a:buNone/>
            </a:pPr>
            <a:endParaRPr lang="en-GB" altLang="en-US" dirty="0">
              <a:latin typeface="Arial" panose="020B0604020202020204" pitchFamily="34" charset="0"/>
              <a:cs typeface="Arial" panose="020B0604020202020204" pitchFamily="34" charset="0"/>
            </a:endParaRPr>
          </a:p>
          <a:p>
            <a:endParaRPr lang="en-GB" altLang="en-US">
              <a:latin typeface="Arial" panose="020B0604020202020204" pitchFamily="34" charset="0"/>
              <a:cs typeface="Arial" panose="020B0604020202020204" pitchFamily="34" charset="0"/>
            </a:endParaRPr>
          </a:p>
        </p:txBody>
      </p:sp>
      <p:sp>
        <p:nvSpPr>
          <p:cNvPr id="46084" name="Rectangle 1028"/>
          <p:cNvSpPr>
            <a:spLocks noChangeArrowheads="1"/>
          </p:cNvSpPr>
          <p:nvPr/>
        </p:nvSpPr>
        <p:spPr bwMode="auto">
          <a:xfrm>
            <a:off x="3132138" y="-1822450"/>
            <a:ext cx="26987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Calibri" panose="020F050202020403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Calibri" panose="020F050202020403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Calibri" panose="020F050202020403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Calibri" panose="020F050202020403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Calibri" panose="020F050202020403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Calibri" panose="020F050202020403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Calibri" panose="020F050202020403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Calibri" panose="020F050202020403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Calibri" panose="020F0502020204030204" pitchFamily="34" charset="0"/>
              </a:defRPr>
            </a:lvl9pPr>
          </a:lstStyle>
          <a:p>
            <a:pPr eaLnBrk="1" hangingPunct="1">
              <a:spcBef>
                <a:spcPct val="0"/>
              </a:spcBef>
              <a:buClrTx/>
              <a:buSzTx/>
              <a:buFontTx/>
              <a:buNone/>
            </a:pPr>
            <a:endParaRPr lang="en-US" altLang="en-US" sz="2400">
              <a:latin typeface="Arial" panose="020B06040202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82014" y="1147529"/>
            <a:ext cx="3419475" cy="1333500"/>
          </a:xfrm>
          <a:prstGeom prst="rect">
            <a:avLst/>
          </a:prstGeom>
        </p:spPr>
      </p:pic>
    </p:spTree>
    <p:custDataLst>
      <p:tags r:id="rId1"/>
    </p:custDataLst>
    <p:extLst>
      <p:ext uri="{BB962C8B-B14F-4D97-AF65-F5344CB8AC3E}">
        <p14:creationId xmlns:p14="http://schemas.microsoft.com/office/powerpoint/2010/main" val="28151703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2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2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245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3245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3245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32451">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32451">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32451">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23245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p:txBody>
          <a:bodyPr/>
          <a:lstStyle/>
          <a:p>
            <a:pPr eaLnBrk="1" hangingPunct="1">
              <a:buFont typeface="Arial" pitchFamily="34" charset="0"/>
              <a:buNone/>
            </a:pPr>
            <a:r>
              <a:rPr lang="en-IE" dirty="0"/>
              <a:t>	</a:t>
            </a:r>
            <a:r>
              <a:rPr lang="ga-IE" dirty="0"/>
              <a:t>The aim of this course is to provide </a:t>
            </a:r>
            <a:r>
              <a:rPr lang="en-IE" dirty="0"/>
              <a:t>you </a:t>
            </a:r>
            <a:r>
              <a:rPr lang="ga-IE" dirty="0"/>
              <a:t>with the</a:t>
            </a:r>
            <a:r>
              <a:rPr lang="en-GB" dirty="0"/>
              <a:t> </a:t>
            </a:r>
            <a:r>
              <a:rPr lang="ga-IE" dirty="0"/>
              <a:t>Knowledge</a:t>
            </a:r>
            <a:r>
              <a:rPr lang="en-GB" dirty="0"/>
              <a:t>, skills and attitude</a:t>
            </a:r>
            <a:r>
              <a:rPr lang="ga-IE" dirty="0"/>
              <a:t> to be able t</a:t>
            </a:r>
            <a:r>
              <a:rPr lang="en-IE" dirty="0"/>
              <a:t>o carry out VDU/DSE Assessments</a:t>
            </a:r>
            <a:endParaRPr lang="ga-IE" dirty="0"/>
          </a:p>
        </p:txBody>
      </p:sp>
      <p:sp>
        <p:nvSpPr>
          <p:cNvPr id="9218" name="Title 1"/>
          <p:cNvSpPr>
            <a:spLocks noGrp="1"/>
          </p:cNvSpPr>
          <p:nvPr>
            <p:ph type="title"/>
          </p:nvPr>
        </p:nvSpPr>
        <p:spPr/>
        <p:txBody>
          <a:bodyPr/>
          <a:lstStyle/>
          <a:p>
            <a:pPr eaLnBrk="1" fontAlgn="auto" hangingPunct="1">
              <a:spcAft>
                <a:spcPts val="0"/>
              </a:spcAft>
              <a:defRPr/>
            </a:pPr>
            <a:r>
              <a:rPr lang="en-IE"/>
              <a:t>Course </a:t>
            </a:r>
            <a:r>
              <a:rPr lang="ga-IE"/>
              <a:t>Aim</a:t>
            </a:r>
          </a:p>
        </p:txBody>
      </p:sp>
      <p:pic>
        <p:nvPicPr>
          <p:cNvPr id="12292" name="Picture 4" descr="qualtec logo.jpg"/>
          <p:cNvPicPr>
            <a:picLocks noChangeAspect="1"/>
          </p:cNvPicPr>
          <p:nvPr/>
        </p:nvPicPr>
        <p:blipFill>
          <a:blip r:embed="rId3" cstate="print"/>
          <a:srcRect/>
          <a:stretch>
            <a:fillRect/>
          </a:stretch>
        </p:blipFill>
        <p:spPr bwMode="auto">
          <a:xfrm>
            <a:off x="8086724" y="5589587"/>
            <a:ext cx="1057275" cy="1268413"/>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923702"/>
          </a:xfrm>
        </p:spPr>
        <p:txBody>
          <a:bodyPr/>
          <a:lstStyle/>
          <a:p>
            <a:pPr>
              <a:defRPr/>
            </a:pPr>
            <a:r>
              <a:rPr lang="en-IE"/>
              <a:t>Postural Muscles</a:t>
            </a:r>
          </a:p>
        </p:txBody>
      </p:sp>
      <p:sp>
        <p:nvSpPr>
          <p:cNvPr id="39943" name="Content Placeholder 9"/>
          <p:cNvSpPr>
            <a:spLocks noGrp="1"/>
          </p:cNvSpPr>
          <p:nvPr>
            <p:ph sz="quarter" idx="4"/>
          </p:nvPr>
        </p:nvSpPr>
        <p:spPr>
          <a:xfrm>
            <a:off x="460075" y="1615087"/>
            <a:ext cx="4041775" cy="5084762"/>
          </a:xfrm>
          <a:ln>
            <a:prstDash val="solid"/>
          </a:ln>
        </p:spPr>
        <p:txBody>
          <a:bodyPr vert="horz" lIns="91440" tIns="45720" rIns="91440" bIns="45720" rtlCol="0" anchor="t">
            <a:normAutofit/>
          </a:bodyPr>
          <a:lstStyle/>
          <a:p>
            <a:pPr>
              <a:spcBef>
                <a:spcPct val="0"/>
              </a:spcBef>
            </a:pPr>
            <a:r>
              <a:rPr lang="en-IE" altLang="en-US" b="1"/>
              <a:t>What are they for?: </a:t>
            </a:r>
          </a:p>
          <a:p>
            <a:pPr>
              <a:spcBef>
                <a:spcPct val="0"/>
              </a:spcBef>
            </a:pPr>
            <a:r>
              <a:rPr lang="en-IE" altLang="en-US"/>
              <a:t>Posture, protection</a:t>
            </a:r>
          </a:p>
          <a:p>
            <a:pPr>
              <a:spcBef>
                <a:spcPct val="0"/>
              </a:spcBef>
            </a:pPr>
            <a:endParaRPr lang="en-IE" altLang="en-US" b="1" dirty="0"/>
          </a:p>
          <a:p>
            <a:pPr>
              <a:spcBef>
                <a:spcPct val="0"/>
              </a:spcBef>
            </a:pPr>
            <a:r>
              <a:rPr lang="en-IE" altLang="en-US" b="1"/>
              <a:t>Examples:</a:t>
            </a:r>
            <a:endParaRPr lang="en-IE"/>
          </a:p>
          <a:p>
            <a:pPr>
              <a:spcBef>
                <a:spcPct val="0"/>
              </a:spcBef>
            </a:pPr>
            <a:r>
              <a:rPr lang="en-IE" altLang="en-US"/>
              <a:t>Abs, neck</a:t>
            </a:r>
          </a:p>
          <a:p>
            <a:pPr>
              <a:spcBef>
                <a:spcPct val="0"/>
              </a:spcBef>
            </a:pPr>
            <a:endParaRPr lang="en-IE" altLang="en-US"/>
          </a:p>
        </p:txBody>
      </p:sp>
      <p:pic>
        <p:nvPicPr>
          <p:cNvPr id="11" name="Picture 4" descr="FAND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0251" y="1486619"/>
            <a:ext cx="4396565" cy="3282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sysDash"/>
                <a:miter lim="800000"/>
                <a:headEnd/>
                <a:tailEnd/>
              </a14:hiddenLine>
            </a:ext>
          </a:extLst>
        </p:spPr>
      </p:pic>
    </p:spTree>
    <p:custDataLst>
      <p:tags r:id="rId1"/>
    </p:custDataLst>
    <p:extLst>
      <p:ext uri="{BB962C8B-B14F-4D97-AF65-F5344CB8AC3E}">
        <p14:creationId xmlns:p14="http://schemas.microsoft.com/office/powerpoint/2010/main" val="37964747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9943">
                                            <p:txEl>
                                              <p:pRg st="0" end="0"/>
                                            </p:txEl>
                                          </p:spTgt>
                                        </p:tgtEl>
                                        <p:attrNameLst>
                                          <p:attrName>style.visibility</p:attrName>
                                        </p:attrNameLst>
                                      </p:cBhvr>
                                      <p:to>
                                        <p:strVal val="visible"/>
                                      </p:to>
                                    </p:set>
                                    <p:animEffect transition="in" filter="blinds(horizontal)">
                                      <p:cBhvr>
                                        <p:cTn id="12" dur="500"/>
                                        <p:tgtEl>
                                          <p:spTgt spid="399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9943">
                                            <p:txEl>
                                              <p:pRg st="1" end="1"/>
                                            </p:txEl>
                                          </p:spTgt>
                                        </p:tgtEl>
                                        <p:attrNameLst>
                                          <p:attrName>style.visibility</p:attrName>
                                        </p:attrNameLst>
                                      </p:cBhvr>
                                      <p:to>
                                        <p:strVal val="visible"/>
                                      </p:to>
                                    </p:set>
                                    <p:animEffect transition="in" filter="blinds(horizontal)">
                                      <p:cBhvr>
                                        <p:cTn id="17" dur="500"/>
                                        <p:tgtEl>
                                          <p:spTgt spid="399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9943">
                                            <p:txEl>
                                              <p:pRg st="3" end="3"/>
                                            </p:txEl>
                                          </p:spTgt>
                                        </p:tgtEl>
                                        <p:attrNameLst>
                                          <p:attrName>style.visibility</p:attrName>
                                        </p:attrNameLst>
                                      </p:cBhvr>
                                      <p:to>
                                        <p:strVal val="visible"/>
                                      </p:to>
                                    </p:set>
                                    <p:animEffect transition="in" filter="blinds(horizontal)">
                                      <p:cBhvr>
                                        <p:cTn id="22" dur="500"/>
                                        <p:tgtEl>
                                          <p:spTgt spid="399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9943">
                                            <p:txEl>
                                              <p:pRg st="4" end="4"/>
                                            </p:txEl>
                                          </p:spTgt>
                                        </p:tgtEl>
                                        <p:attrNameLst>
                                          <p:attrName>style.visibility</p:attrName>
                                        </p:attrNameLst>
                                      </p:cBhvr>
                                      <p:to>
                                        <p:strVal val="visible"/>
                                      </p:to>
                                    </p:set>
                                    <p:animEffect transition="in" filter="blinds(horizontal)">
                                      <p:cBhvr>
                                        <p:cTn id="27" dur="500"/>
                                        <p:tgtEl>
                                          <p:spTgt spid="399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399578"/>
          </a:xfrm>
        </p:spPr>
        <p:txBody>
          <a:bodyPr>
            <a:normAutofit fontScale="90000"/>
          </a:bodyPr>
          <a:lstStyle/>
          <a:p>
            <a:pPr>
              <a:defRPr/>
            </a:pPr>
            <a:r>
              <a:rPr lang="en-IE" b="1"/>
              <a:t>Tendons</a:t>
            </a:r>
          </a:p>
        </p:txBody>
      </p:sp>
      <p:sp>
        <p:nvSpPr>
          <p:cNvPr id="6" name="Content Placeholder 5"/>
          <p:cNvSpPr>
            <a:spLocks noGrp="1"/>
          </p:cNvSpPr>
          <p:nvPr>
            <p:ph sz="quarter" idx="4"/>
          </p:nvPr>
        </p:nvSpPr>
        <p:spPr>
          <a:xfrm>
            <a:off x="633742" y="1097742"/>
            <a:ext cx="8053058" cy="4288646"/>
          </a:xfrm>
          <a:ln>
            <a:prstDash val="solid"/>
          </a:ln>
        </p:spPr>
        <p:txBody>
          <a:bodyPr vert="horz" lIns="91440" tIns="45720" rIns="91440" bIns="45720" rtlCol="0" anchor="t">
            <a:normAutofit/>
          </a:bodyPr>
          <a:lstStyle/>
          <a:p>
            <a:pPr>
              <a:spcBef>
                <a:spcPct val="0"/>
              </a:spcBef>
            </a:pPr>
            <a:r>
              <a:rPr lang="en-IE" altLang="en-US" b="1"/>
              <a:t>What are they for:?</a:t>
            </a:r>
          </a:p>
          <a:p>
            <a:pPr>
              <a:spcBef>
                <a:spcPct val="0"/>
              </a:spcBef>
              <a:buNone/>
            </a:pPr>
            <a:endParaRPr lang="en-IE" altLang="en-US" dirty="0"/>
          </a:p>
          <a:p>
            <a:pPr>
              <a:spcBef>
                <a:spcPct val="0"/>
              </a:spcBef>
              <a:buFont typeface="Wingdings 3" panose="05040102010807070707" pitchFamily="18" charset="2"/>
              <a:buNone/>
            </a:pPr>
            <a:r>
              <a:rPr lang="en-IE" altLang="en-US"/>
              <a:t>Muscle to bone</a:t>
            </a:r>
            <a:endParaRPr lang="en-IE"/>
          </a:p>
          <a:p>
            <a:pPr>
              <a:spcBef>
                <a:spcPct val="0"/>
              </a:spcBef>
              <a:buNone/>
            </a:pPr>
            <a:endParaRPr lang="en-IE" altLang="en-US" dirty="0"/>
          </a:p>
          <a:p>
            <a:pPr>
              <a:spcBef>
                <a:spcPct val="0"/>
              </a:spcBef>
            </a:pPr>
            <a:r>
              <a:rPr lang="en-IE" altLang="en-US" b="1"/>
              <a:t>Examples?</a:t>
            </a:r>
          </a:p>
          <a:p>
            <a:pPr>
              <a:spcBef>
                <a:spcPct val="0"/>
              </a:spcBef>
              <a:buFont typeface="Wingdings 3" panose="05040102010807070707" pitchFamily="18" charset="2"/>
              <a:buNone/>
            </a:pPr>
            <a:endParaRPr lang="en-IE" altLang="en-US" dirty="0">
              <a:cs typeface="Calibri"/>
            </a:endParaRPr>
          </a:p>
          <a:p>
            <a:pPr>
              <a:spcBef>
                <a:spcPct val="0"/>
              </a:spcBef>
              <a:buNone/>
            </a:pPr>
            <a:r>
              <a:rPr lang="en-IE" altLang="en-US">
                <a:cs typeface="Calibri"/>
              </a:rPr>
              <a:t>Wrist flexor tendons</a:t>
            </a:r>
            <a:endParaRPr lang="en-IE" altLang="en-US" dirty="0">
              <a:cs typeface="Calibri"/>
            </a:endParaRPr>
          </a:p>
          <a:p>
            <a:pPr>
              <a:spcBef>
                <a:spcPct val="0"/>
              </a:spcBef>
              <a:buNone/>
            </a:pPr>
            <a:endParaRPr lang="en-IE" altLang="en-US"/>
          </a:p>
          <a:p>
            <a:pPr>
              <a:spcBef>
                <a:spcPct val="0"/>
              </a:spcBef>
            </a:pPr>
            <a:r>
              <a:rPr lang="en-IE" altLang="en-US" b="1"/>
              <a:t>How they can be injured</a:t>
            </a:r>
          </a:p>
          <a:p>
            <a:pPr marL="0" indent="0">
              <a:spcBef>
                <a:spcPct val="0"/>
              </a:spcBef>
              <a:buNone/>
            </a:pPr>
            <a:r>
              <a:rPr lang="en-IE" altLang="en-US"/>
              <a:t>Carpel Tunnel Syndrome</a:t>
            </a:r>
            <a:endParaRPr lang="en-IE" altLang="en-US">
              <a:cs typeface="Calibri" panose="020F0502020204030204"/>
            </a:endParaRPr>
          </a:p>
        </p:txBody>
      </p:sp>
      <p:pic>
        <p:nvPicPr>
          <p:cNvPr id="13" name="Picture 13" descr="Diagram&#10;&#10;Description automatically generated">
            <a:extLst>
              <a:ext uri="{FF2B5EF4-FFF2-40B4-BE49-F238E27FC236}">
                <a16:creationId xmlns:a16="http://schemas.microsoft.com/office/drawing/2014/main" id="{EA22199F-29E8-4306-B5FF-53757583071F}"/>
              </a:ext>
            </a:extLst>
          </p:cNvPr>
          <p:cNvPicPr>
            <a:picLocks noChangeAspect="1"/>
          </p:cNvPicPr>
          <p:nvPr/>
        </p:nvPicPr>
        <p:blipFill>
          <a:blip r:embed="rId4"/>
          <a:stretch>
            <a:fillRect/>
          </a:stretch>
        </p:blipFill>
        <p:spPr>
          <a:xfrm>
            <a:off x="4861616" y="770986"/>
            <a:ext cx="3992771" cy="3820782"/>
          </a:xfrm>
          <a:prstGeom prst="rect">
            <a:avLst/>
          </a:prstGeom>
        </p:spPr>
      </p:pic>
    </p:spTree>
    <p:custDataLst>
      <p:tags r:id="rId1"/>
    </p:custDataLst>
    <p:extLst>
      <p:ext uri="{BB962C8B-B14F-4D97-AF65-F5344CB8AC3E}">
        <p14:creationId xmlns:p14="http://schemas.microsoft.com/office/powerpoint/2010/main" val="1025511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blinds(horizontal)">
                                      <p:cBhvr>
                                        <p:cTn id="11" dur="500"/>
                                        <p:tgtEl>
                                          <p:spTgt spid="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blinds(horizontal)">
                                      <p:cBhvr>
                                        <p:cTn id="16" dur="5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blinds(horizontal)">
                                      <p:cBhvr>
                                        <p:cTn id="21" dur="500"/>
                                        <p:tgtEl>
                                          <p:spTgt spid="6">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6">
                                            <p:txEl>
                                              <p:pRg st="6" end="6"/>
                                            </p:txEl>
                                          </p:spTgt>
                                        </p:tgtEl>
                                        <p:attrNameLst>
                                          <p:attrName>style.visibility</p:attrName>
                                        </p:attrNameLst>
                                      </p:cBhvr>
                                      <p:to>
                                        <p:strVal val="visible"/>
                                      </p:to>
                                    </p:set>
                                    <p:animEffect transition="in" filter="blinds(horizontal)">
                                      <p:cBhvr>
                                        <p:cTn id="26" dur="500"/>
                                        <p:tgtEl>
                                          <p:spTgt spid="6">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blinds(horizontal)">
                                      <p:cBhvr>
                                        <p:cTn id="31" dur="500"/>
                                        <p:tgtEl>
                                          <p:spTgt spid="6">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6">
                                            <p:txEl>
                                              <p:pRg st="9" end="9"/>
                                            </p:txEl>
                                          </p:spTgt>
                                        </p:tgtEl>
                                        <p:attrNameLst>
                                          <p:attrName>style.visibility</p:attrName>
                                        </p:attrNameLst>
                                      </p:cBhvr>
                                      <p:to>
                                        <p:strVal val="visible"/>
                                      </p:to>
                                    </p:set>
                                    <p:animEffect transition="in" filter="blinds(horizontal)">
                                      <p:cBhvr>
                                        <p:cTn id="36"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503" y="1481328"/>
            <a:ext cx="9125513" cy="5101057"/>
          </a:xfrm>
        </p:spPr>
        <p:txBody>
          <a:bodyPr vert="horz" lIns="91440" tIns="45720" rIns="91440" bIns="45720" anchor="t">
            <a:normAutofit fontScale="92500" lnSpcReduction="20000"/>
          </a:bodyPr>
          <a:lstStyle/>
          <a:p>
            <a:pPr indent="-255905">
              <a:buNone/>
            </a:pPr>
            <a:r>
              <a:rPr lang="en-IE" dirty="0">
                <a:ea typeface="+mn-lt"/>
                <a:cs typeface="+mn-lt"/>
              </a:rPr>
              <a:t>What is posture?</a:t>
            </a:r>
            <a:endParaRPr lang="en-US" dirty="0">
              <a:ea typeface="+mn-lt"/>
              <a:cs typeface="+mn-lt"/>
            </a:endParaRPr>
          </a:p>
          <a:p>
            <a:pPr marL="285750" indent="-255905"/>
            <a:r>
              <a:rPr lang="en-IE" dirty="0">
                <a:ea typeface="+mn-lt"/>
                <a:cs typeface="+mn-lt"/>
              </a:rPr>
              <a:t>Correct alignment of the body</a:t>
            </a:r>
          </a:p>
          <a:p>
            <a:pPr indent="-255905">
              <a:buNone/>
            </a:pPr>
            <a:endParaRPr lang="en-IE" dirty="0">
              <a:ea typeface="+mn-lt"/>
              <a:cs typeface="+mn-lt"/>
            </a:endParaRPr>
          </a:p>
          <a:p>
            <a:pPr indent="-255905">
              <a:buNone/>
            </a:pPr>
            <a:r>
              <a:rPr lang="en-IE" dirty="0">
                <a:ea typeface="+mn-lt"/>
                <a:cs typeface="+mn-lt"/>
              </a:rPr>
              <a:t>Why?</a:t>
            </a:r>
          </a:p>
          <a:p>
            <a:pPr indent="-255905">
              <a:buNone/>
            </a:pPr>
            <a:r>
              <a:rPr lang="en-IE" dirty="0">
                <a:ea typeface="+mn-lt"/>
                <a:cs typeface="+mn-lt"/>
              </a:rPr>
              <a:t>Prevent pain, MSDs</a:t>
            </a:r>
          </a:p>
          <a:p>
            <a:pPr indent="-255905">
              <a:buNone/>
            </a:pPr>
            <a:endParaRPr lang="en-IE" dirty="0">
              <a:cs typeface="Lucida Sans Unicode"/>
            </a:endParaRPr>
          </a:p>
          <a:p>
            <a:pPr indent="-255905">
              <a:buNone/>
            </a:pPr>
            <a:r>
              <a:rPr lang="en-IE" dirty="0">
                <a:cs typeface="Lucida Sans Unicode"/>
              </a:rPr>
              <a:t>How?</a:t>
            </a:r>
            <a:endParaRPr lang="en-IE" dirty="0"/>
          </a:p>
          <a:p>
            <a:pPr indent="-255905">
              <a:buNone/>
            </a:pPr>
            <a:r>
              <a:rPr lang="en-IE"/>
              <a:t>Head: Neck: </a:t>
            </a:r>
            <a:endParaRPr lang="en-IE">
              <a:cs typeface="Lucida Sans Unicode"/>
            </a:endParaRPr>
          </a:p>
          <a:p>
            <a:pPr indent="-255905">
              <a:buNone/>
            </a:pPr>
            <a:r>
              <a:rPr lang="en-IE"/>
              <a:t>Shoulders: </a:t>
            </a:r>
            <a:endParaRPr lang="en-IE">
              <a:cs typeface="Lucida Sans Unicode"/>
            </a:endParaRPr>
          </a:p>
          <a:p>
            <a:pPr indent="-255905">
              <a:buNone/>
            </a:pPr>
            <a:r>
              <a:rPr lang="en-IE"/>
              <a:t>Back: </a:t>
            </a:r>
            <a:endParaRPr lang="en-IE">
              <a:cs typeface="Lucida Sans Unicode"/>
            </a:endParaRPr>
          </a:p>
          <a:p>
            <a:pPr indent="-255905">
              <a:buNone/>
            </a:pPr>
            <a:r>
              <a:rPr lang="en-IE"/>
              <a:t>Elbows: </a:t>
            </a:r>
            <a:endParaRPr lang="en-IE">
              <a:cs typeface="Lucida Sans Unicode"/>
            </a:endParaRPr>
          </a:p>
          <a:p>
            <a:pPr indent="-255905">
              <a:buNone/>
            </a:pPr>
            <a:r>
              <a:rPr lang="en-IE"/>
              <a:t>Wrists: </a:t>
            </a:r>
            <a:endParaRPr lang="en-IE">
              <a:cs typeface="Lucida Sans Unicode"/>
            </a:endParaRPr>
          </a:p>
          <a:p>
            <a:pPr indent="-255905">
              <a:buNone/>
            </a:pPr>
            <a:r>
              <a:rPr lang="en-IE"/>
              <a:t>Fingers: </a:t>
            </a:r>
            <a:endParaRPr lang="en-IE" dirty="0">
              <a:cs typeface="Lucida Sans Unicode"/>
            </a:endParaRPr>
          </a:p>
          <a:p>
            <a:pPr indent="-255905">
              <a:buNone/>
            </a:pPr>
            <a:r>
              <a:rPr lang="en-IE">
                <a:cs typeface="Lucida Sans Unicode"/>
              </a:rPr>
              <a:t>Legs:</a:t>
            </a:r>
            <a:endParaRPr lang="en-IE" dirty="0">
              <a:cs typeface="Lucida Sans Unicode"/>
            </a:endParaRPr>
          </a:p>
        </p:txBody>
      </p:sp>
      <p:sp>
        <p:nvSpPr>
          <p:cNvPr id="3" name="Title 2"/>
          <p:cNvSpPr>
            <a:spLocks noGrp="1"/>
          </p:cNvSpPr>
          <p:nvPr>
            <p:ph type="title"/>
          </p:nvPr>
        </p:nvSpPr>
        <p:spPr/>
        <p:txBody>
          <a:bodyPr vert="horz" lIns="91440" tIns="45720" rIns="91440" bIns="45720" rtlCol="0" anchor="ctr">
            <a:normAutofit/>
            <a:scene3d>
              <a:camera prst="orthographicFront"/>
              <a:lightRig rig="soft" dir="t"/>
            </a:scene3d>
            <a:sp3d prstMaterial="softEdge">
              <a:bevelT w="25400" h="25400"/>
            </a:sp3d>
          </a:bodyPr>
          <a:lstStyle/>
          <a:p>
            <a:r>
              <a:rPr lang="en-IE">
                <a:cs typeface="Lucida Sans Unicode"/>
              </a:rPr>
              <a:t>Posture</a:t>
            </a:r>
            <a:endParaRPr lang="en-IE" dirty="0"/>
          </a:p>
        </p:txBody>
      </p:sp>
    </p:spTree>
    <p:extLst>
      <p:ext uri="{BB962C8B-B14F-4D97-AF65-F5344CB8AC3E}">
        <p14:creationId xmlns:p14="http://schemas.microsoft.com/office/powerpoint/2010/main" val="39094063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686800" cy="4525963"/>
          </a:xfrm>
        </p:spPr>
        <p:txBody>
          <a:bodyPr>
            <a:normAutofit/>
          </a:bodyPr>
          <a:lstStyle/>
          <a:p>
            <a:r>
              <a:rPr lang="en-IE" dirty="0"/>
              <a:t>DSE use does not cause disease or eye damage</a:t>
            </a:r>
          </a:p>
          <a:p>
            <a:r>
              <a:rPr lang="en-IE" dirty="0"/>
              <a:t>Long spells can result in discomfort or tired eyes</a:t>
            </a:r>
          </a:p>
          <a:p>
            <a:r>
              <a:rPr lang="en-IE" dirty="0"/>
              <a:t>Use of poor workstations can cause stress</a:t>
            </a:r>
          </a:p>
          <a:p>
            <a:r>
              <a:rPr lang="en-IE" dirty="0"/>
              <a:t>VDUs do not emit ionising radiation</a:t>
            </a:r>
          </a:p>
          <a:p>
            <a:r>
              <a:rPr lang="en-IE" dirty="0"/>
              <a:t>DSE can cause headaches from poor image etc.</a:t>
            </a:r>
          </a:p>
          <a:p>
            <a:r>
              <a:rPr lang="en-IE" dirty="0"/>
              <a:t>DSE does not affect the unborn</a:t>
            </a:r>
          </a:p>
          <a:p>
            <a:r>
              <a:rPr lang="en-IE" dirty="0"/>
              <a:t>DSE does not cause skin </a:t>
            </a:r>
            <a:r>
              <a:rPr lang="en-IE" dirty="0" err="1"/>
              <a:t>dosorders</a:t>
            </a:r>
            <a:endParaRPr lang="en-IE" dirty="0"/>
          </a:p>
          <a:p>
            <a:r>
              <a:rPr lang="en-IE" dirty="0"/>
              <a:t>DSE does not affect persons with epilepsy</a:t>
            </a:r>
          </a:p>
          <a:p>
            <a:endParaRPr lang="en-IE" dirty="0"/>
          </a:p>
          <a:p>
            <a:endParaRPr lang="en-IE" dirty="0"/>
          </a:p>
          <a:p>
            <a:endParaRPr lang="en-IE" dirty="0"/>
          </a:p>
        </p:txBody>
      </p:sp>
      <p:sp>
        <p:nvSpPr>
          <p:cNvPr id="3" name="Title 2"/>
          <p:cNvSpPr>
            <a:spLocks noGrp="1"/>
          </p:cNvSpPr>
          <p:nvPr>
            <p:ph type="title"/>
          </p:nvPr>
        </p:nvSpPr>
        <p:spPr/>
        <p:txBody>
          <a:bodyPr/>
          <a:lstStyle/>
          <a:p>
            <a:r>
              <a:rPr lang="en-IE" dirty="0"/>
              <a:t>Other effects</a:t>
            </a:r>
          </a:p>
        </p:txBody>
      </p:sp>
    </p:spTree>
    <p:extLst>
      <p:ext uri="{BB962C8B-B14F-4D97-AF65-F5344CB8AC3E}">
        <p14:creationId xmlns:p14="http://schemas.microsoft.com/office/powerpoint/2010/main" val="35820883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p:cNvSpPr>
            <a:spLocks noGrp="1"/>
          </p:cNvSpPr>
          <p:nvPr>
            <p:ph idx="1"/>
          </p:nvPr>
        </p:nvSpPr>
        <p:spPr/>
        <p:txBody>
          <a:bodyPr vert="horz" lIns="91440" tIns="45720" rIns="91440" bIns="45720" anchor="t">
            <a:normAutofit/>
          </a:bodyPr>
          <a:lstStyle/>
          <a:p>
            <a:pPr indent="-255905" eaLnBrk="1" hangingPunct="1"/>
            <a:r>
              <a:rPr lang="en-IE"/>
              <a:t>Purpose of the spine?</a:t>
            </a:r>
            <a:endParaRPr lang="en-US"/>
          </a:p>
          <a:p>
            <a:pPr indent="-255905" eaLnBrk="1" hangingPunct="1"/>
            <a:r>
              <a:rPr lang="en-IE"/>
              <a:t>Purpose of discs?</a:t>
            </a:r>
            <a:endParaRPr lang="en-IE">
              <a:cs typeface="Lucida Sans Unicode"/>
            </a:endParaRPr>
          </a:p>
          <a:p>
            <a:pPr indent="-255905" eaLnBrk="1" hangingPunct="1"/>
            <a:r>
              <a:rPr lang="en-IE"/>
              <a:t>Different types of muscles?</a:t>
            </a:r>
            <a:endParaRPr lang="en-IE">
              <a:cs typeface="Lucida Sans Unicode"/>
            </a:endParaRPr>
          </a:p>
          <a:p>
            <a:pPr indent="-255905" eaLnBrk="1" hangingPunct="1"/>
            <a:r>
              <a:rPr lang="en-IE"/>
              <a:t>Purpose of these?</a:t>
            </a:r>
            <a:endParaRPr lang="en-IE">
              <a:cs typeface="Lucida Sans Unicode"/>
            </a:endParaRPr>
          </a:p>
          <a:p>
            <a:pPr indent="-255905" eaLnBrk="1" hangingPunct="1"/>
            <a:r>
              <a:rPr lang="en-IE"/>
              <a:t>Purpose of tendons?</a:t>
            </a:r>
            <a:endParaRPr lang="en-IE">
              <a:cs typeface="Lucida Sans Unicode"/>
            </a:endParaRPr>
          </a:p>
          <a:p>
            <a:pPr indent="-255905"/>
            <a:r>
              <a:rPr lang="en-IE">
                <a:cs typeface="Lucida Sans Unicode"/>
              </a:rPr>
              <a:t>Posture?</a:t>
            </a:r>
            <a:endParaRPr lang="en-IE" dirty="0">
              <a:cs typeface="Lucida Sans Unicode"/>
            </a:endParaRPr>
          </a:p>
          <a:p>
            <a:pPr indent="-255905"/>
            <a:r>
              <a:rPr lang="en-IE">
                <a:cs typeface="Lucida Sans Unicode"/>
              </a:rPr>
              <a:t>Correct alignment?</a:t>
            </a:r>
            <a:endParaRPr lang="en-IE" dirty="0">
              <a:cs typeface="Lucida Sans Unicode"/>
            </a:endParaRPr>
          </a:p>
          <a:p>
            <a:pPr indent="-255905"/>
            <a:endParaRPr lang="en-IE">
              <a:cs typeface="Lucida Sans Unicode"/>
            </a:endParaRPr>
          </a:p>
        </p:txBody>
      </p:sp>
      <p:sp>
        <p:nvSpPr>
          <p:cNvPr id="3" name="Title 2"/>
          <p:cNvSpPr>
            <a:spLocks noGrp="1"/>
          </p:cNvSpPr>
          <p:nvPr>
            <p:ph type="title"/>
          </p:nvPr>
        </p:nvSpPr>
        <p:spPr/>
        <p:txBody>
          <a:bodyPr/>
          <a:lstStyle/>
          <a:p>
            <a:pPr eaLnBrk="1" fontAlgn="auto" hangingPunct="1">
              <a:spcAft>
                <a:spcPts val="0"/>
              </a:spcAft>
              <a:defRPr/>
            </a:pPr>
            <a:r>
              <a:rPr lang="en-IE" dirty="0"/>
              <a:t>Recap- Questions &amp; answers</a:t>
            </a:r>
          </a:p>
        </p:txBody>
      </p:sp>
    </p:spTree>
    <p:extLst>
      <p:ext uri="{BB962C8B-B14F-4D97-AF65-F5344CB8AC3E}">
        <p14:creationId xmlns:p14="http://schemas.microsoft.com/office/powerpoint/2010/main" val="21641027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p:cNvSpPr>
            <a:spLocks noGrp="1"/>
          </p:cNvSpPr>
          <p:nvPr>
            <p:ph idx="1"/>
          </p:nvPr>
        </p:nvSpPr>
        <p:spPr/>
        <p:txBody>
          <a:bodyPr/>
          <a:lstStyle/>
          <a:p>
            <a:pPr eaLnBrk="1" hangingPunct="1"/>
            <a:r>
              <a:rPr lang="en-IE"/>
              <a:t>Purpose of the spine?</a:t>
            </a:r>
          </a:p>
          <a:p>
            <a:pPr eaLnBrk="1" hangingPunct="1"/>
            <a:r>
              <a:rPr lang="en-IE"/>
              <a:t>Purpose of discs?</a:t>
            </a:r>
          </a:p>
          <a:p>
            <a:pPr eaLnBrk="1" hangingPunct="1"/>
            <a:r>
              <a:rPr lang="en-IE"/>
              <a:t>Different types of muscles?</a:t>
            </a:r>
          </a:p>
          <a:p>
            <a:pPr eaLnBrk="1" hangingPunct="1"/>
            <a:r>
              <a:rPr lang="en-IE"/>
              <a:t>Purpose of these?</a:t>
            </a:r>
          </a:p>
          <a:p>
            <a:pPr eaLnBrk="1" hangingPunct="1"/>
            <a:r>
              <a:rPr lang="en-IE"/>
              <a:t>Purpose of ligaments?</a:t>
            </a:r>
          </a:p>
          <a:p>
            <a:pPr eaLnBrk="1" hangingPunct="1"/>
            <a:r>
              <a:rPr lang="en-IE"/>
              <a:t>Purpose of tendons?</a:t>
            </a:r>
          </a:p>
          <a:p>
            <a:pPr eaLnBrk="1" hangingPunct="1"/>
            <a:endParaRPr lang="en-IE"/>
          </a:p>
        </p:txBody>
      </p:sp>
      <p:sp>
        <p:nvSpPr>
          <p:cNvPr id="3" name="Title 2"/>
          <p:cNvSpPr>
            <a:spLocks noGrp="1"/>
          </p:cNvSpPr>
          <p:nvPr>
            <p:ph type="title"/>
          </p:nvPr>
        </p:nvSpPr>
        <p:spPr/>
        <p:txBody>
          <a:bodyPr/>
          <a:lstStyle/>
          <a:p>
            <a:pPr eaLnBrk="1" fontAlgn="auto" hangingPunct="1">
              <a:spcAft>
                <a:spcPts val="0"/>
              </a:spcAft>
              <a:defRPr/>
            </a:pPr>
            <a:r>
              <a:rPr lang="en-IE" dirty="0"/>
              <a:t>Recap- Questions &amp; answers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686800" cy="4525963"/>
          </a:xfrm>
        </p:spPr>
        <p:txBody>
          <a:bodyPr>
            <a:normAutofit/>
          </a:bodyPr>
          <a:lstStyle/>
          <a:p>
            <a:r>
              <a:rPr lang="en-IE" dirty="0"/>
              <a:t>DSE use does not cause disease or eye damage</a:t>
            </a:r>
          </a:p>
          <a:p>
            <a:r>
              <a:rPr lang="en-IE" dirty="0"/>
              <a:t>Long spells can result in discomfort or tired eyes</a:t>
            </a:r>
          </a:p>
          <a:p>
            <a:r>
              <a:rPr lang="en-IE" dirty="0"/>
              <a:t>Use of poor workstations can cause stress</a:t>
            </a:r>
          </a:p>
          <a:p>
            <a:r>
              <a:rPr lang="en-IE" dirty="0"/>
              <a:t>VDUs do not emit ionising radiation</a:t>
            </a:r>
          </a:p>
          <a:p>
            <a:r>
              <a:rPr lang="en-IE" dirty="0"/>
              <a:t>DSE can cause headaches from poor image etc.</a:t>
            </a:r>
          </a:p>
          <a:p>
            <a:r>
              <a:rPr lang="en-IE" dirty="0"/>
              <a:t>DSE does not affect the unborn</a:t>
            </a:r>
          </a:p>
          <a:p>
            <a:r>
              <a:rPr lang="en-IE" dirty="0"/>
              <a:t>DSE does not cause skin </a:t>
            </a:r>
            <a:r>
              <a:rPr lang="en-IE" dirty="0" err="1"/>
              <a:t>dosorders</a:t>
            </a:r>
            <a:endParaRPr lang="en-IE" dirty="0"/>
          </a:p>
          <a:p>
            <a:r>
              <a:rPr lang="en-IE" dirty="0"/>
              <a:t>DSE does not affect persons with epilepsy</a:t>
            </a:r>
          </a:p>
          <a:p>
            <a:endParaRPr lang="en-IE" dirty="0"/>
          </a:p>
          <a:p>
            <a:endParaRPr lang="en-IE" dirty="0"/>
          </a:p>
          <a:p>
            <a:endParaRPr lang="en-IE" dirty="0"/>
          </a:p>
        </p:txBody>
      </p:sp>
      <p:sp>
        <p:nvSpPr>
          <p:cNvPr id="3" name="Title 2"/>
          <p:cNvSpPr>
            <a:spLocks noGrp="1"/>
          </p:cNvSpPr>
          <p:nvPr>
            <p:ph type="title"/>
          </p:nvPr>
        </p:nvSpPr>
        <p:spPr/>
        <p:txBody>
          <a:bodyPr/>
          <a:lstStyle/>
          <a:p>
            <a:r>
              <a:rPr lang="en-IE" dirty="0"/>
              <a:t>Other effects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0" y="1484313"/>
            <a:ext cx="9144000" cy="4525962"/>
          </a:xfrm>
        </p:spPr>
        <p:txBody>
          <a:bodyPr/>
          <a:lstStyle/>
          <a:p>
            <a:pPr eaLnBrk="1" hangingPunct="1">
              <a:buFont typeface="Arial" pitchFamily="34" charset="0"/>
              <a:buNone/>
            </a:pPr>
            <a:r>
              <a:rPr lang="en-IE" dirty="0"/>
              <a:t>The aim of this module is to you the skills to be able to identify hazards associated with DSE use</a:t>
            </a:r>
          </a:p>
          <a:p>
            <a:pPr eaLnBrk="1" hangingPunct="1">
              <a:buFont typeface="Arial" pitchFamily="34" charset="0"/>
              <a:buNone/>
            </a:pPr>
            <a:endParaRPr lang="en-IE" dirty="0"/>
          </a:p>
          <a:p>
            <a:pPr eaLnBrk="1" hangingPunct="1">
              <a:buFont typeface="Arial" pitchFamily="34" charset="0"/>
              <a:buNone/>
            </a:pPr>
            <a:r>
              <a:rPr lang="ga-IE" dirty="0"/>
              <a:t>At the end of this module </a:t>
            </a:r>
            <a:r>
              <a:rPr lang="en-IE" b="1" dirty="0"/>
              <a:t>You</a:t>
            </a:r>
            <a:r>
              <a:rPr lang="en-IE" dirty="0"/>
              <a:t> </a:t>
            </a:r>
            <a:r>
              <a:rPr lang="ga-IE" dirty="0"/>
              <a:t>will be able to:</a:t>
            </a:r>
          </a:p>
          <a:p>
            <a:pPr eaLnBrk="1" hangingPunct="1"/>
            <a:r>
              <a:rPr lang="en-IE" dirty="0"/>
              <a:t>Explain</a:t>
            </a:r>
            <a:r>
              <a:rPr lang="en-GB" dirty="0"/>
              <a:t> risk assessment &amp; ergonomics</a:t>
            </a:r>
            <a:endParaRPr lang="ga-IE" dirty="0"/>
          </a:p>
          <a:p>
            <a:pPr eaLnBrk="1" hangingPunct="1"/>
            <a:r>
              <a:rPr lang="en-US" dirty="0"/>
              <a:t>Identify risk factors with DSE workstations</a:t>
            </a:r>
          </a:p>
        </p:txBody>
      </p:sp>
      <p:sp>
        <p:nvSpPr>
          <p:cNvPr id="2" name="Title 1"/>
          <p:cNvSpPr>
            <a:spLocks noGrp="1"/>
          </p:cNvSpPr>
          <p:nvPr>
            <p:ph type="title"/>
          </p:nvPr>
        </p:nvSpPr>
        <p:spPr>
          <a:xfrm>
            <a:off x="0" y="0"/>
            <a:ext cx="9144000" cy="1357313"/>
          </a:xfrm>
        </p:spPr>
        <p:txBody>
          <a:bodyPr>
            <a:normAutofit fontScale="90000"/>
          </a:bodyPr>
          <a:lstStyle/>
          <a:p>
            <a:pPr eaLnBrk="1" fontAlgn="auto" hangingPunct="1">
              <a:spcAft>
                <a:spcPts val="0"/>
              </a:spcAft>
              <a:defRPr/>
            </a:pPr>
            <a:r>
              <a:rPr lang="ga-IE" dirty="0"/>
              <a:t>Unit </a:t>
            </a:r>
            <a:r>
              <a:rPr lang="en-GB" dirty="0"/>
              <a:t>4</a:t>
            </a:r>
            <a:r>
              <a:rPr lang="ga-IE" dirty="0"/>
              <a:t> Ergonomics &amp; </a:t>
            </a:r>
            <a:r>
              <a:rPr lang="en-IE" dirty="0"/>
              <a:t>DSE </a:t>
            </a:r>
            <a:r>
              <a:rPr lang="ga-IE" dirty="0"/>
              <a:t>Assessment</a:t>
            </a:r>
            <a:br>
              <a:rPr lang="ga-IE" dirty="0"/>
            </a:br>
            <a:r>
              <a:rPr lang="ga-IE" dirty="0"/>
              <a:t>Objectives</a:t>
            </a:r>
          </a:p>
        </p:txBody>
      </p:sp>
      <p:pic>
        <p:nvPicPr>
          <p:cNvPr id="51204" name="Picture 3" descr="qualtec logo.jpg"/>
          <p:cNvPicPr>
            <a:picLocks noChangeAspect="1"/>
          </p:cNvPicPr>
          <p:nvPr/>
        </p:nvPicPr>
        <p:blipFill>
          <a:blip r:embed="rId3" cstate="print"/>
          <a:srcRect/>
          <a:stretch>
            <a:fillRect/>
          </a:stretch>
        </p:blipFill>
        <p:spPr bwMode="auto">
          <a:xfrm>
            <a:off x="8086725" y="5589587"/>
            <a:ext cx="1057275" cy="1268413"/>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5859" name="Rectangle 2051"/>
          <p:cNvSpPr>
            <a:spLocks noGrp="1" noChangeArrowheads="1"/>
          </p:cNvSpPr>
          <p:nvPr>
            <p:ph idx="1"/>
          </p:nvPr>
        </p:nvSpPr>
        <p:spPr>
          <a:xfrm>
            <a:off x="609600" y="1500188"/>
            <a:ext cx="7772400" cy="5357812"/>
          </a:xfrm>
        </p:spPr>
        <p:txBody>
          <a:bodyPr/>
          <a:lstStyle/>
          <a:p>
            <a:pPr eaLnBrk="1" hangingPunct="1">
              <a:buFont typeface="Arial" pitchFamily="34" charset="0"/>
              <a:buNone/>
            </a:pPr>
            <a:r>
              <a:rPr lang="ga-IE" b="1" dirty="0">
                <a:latin typeface="Goudy"/>
              </a:rPr>
              <a:t>Risk Assessment</a:t>
            </a:r>
            <a:endParaRPr lang="en-IE" b="1" dirty="0">
              <a:latin typeface="Goudy"/>
            </a:endParaRPr>
          </a:p>
          <a:p>
            <a:pPr eaLnBrk="1" hangingPunct="1">
              <a:buFont typeface="Arial" pitchFamily="34" charset="0"/>
              <a:buNone/>
            </a:pPr>
            <a:endParaRPr lang="ga-IE" b="1" dirty="0">
              <a:latin typeface="Goudy"/>
            </a:endParaRPr>
          </a:p>
          <a:p>
            <a:pPr eaLnBrk="1" hangingPunct="1">
              <a:buFont typeface="Arial" pitchFamily="34" charset="0"/>
              <a:buNone/>
            </a:pPr>
            <a:endParaRPr lang="ga-IE" b="1" dirty="0">
              <a:latin typeface="Goudy"/>
            </a:endParaRPr>
          </a:p>
          <a:p>
            <a:pPr eaLnBrk="1" hangingPunct="1">
              <a:buFont typeface="Arial" pitchFamily="34" charset="0"/>
              <a:buNone/>
            </a:pPr>
            <a:r>
              <a:rPr lang="ga-IE" b="1" dirty="0">
                <a:latin typeface="Goudy"/>
              </a:rPr>
              <a:t>Ergonomics</a:t>
            </a:r>
            <a:endParaRPr lang="en-IE" b="1" dirty="0">
              <a:latin typeface="Goudy"/>
            </a:endParaRPr>
          </a:p>
          <a:p>
            <a:pPr eaLnBrk="1" hangingPunct="1">
              <a:buFont typeface="Arial" pitchFamily="34" charset="0"/>
              <a:buNone/>
            </a:pPr>
            <a:endParaRPr lang="en-IE" b="1" dirty="0">
              <a:latin typeface="Goudy"/>
            </a:endParaRPr>
          </a:p>
          <a:p>
            <a:pPr eaLnBrk="1" hangingPunct="1">
              <a:buFont typeface="Arial" pitchFamily="34" charset="0"/>
              <a:buNone/>
            </a:pPr>
            <a:endParaRPr lang="ga-IE" b="1" dirty="0">
              <a:latin typeface="Goudy"/>
            </a:endParaRPr>
          </a:p>
        </p:txBody>
      </p:sp>
      <p:sp>
        <p:nvSpPr>
          <p:cNvPr id="52227"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3E4DBE68-4563-4740-B98C-0338AF489E08}" type="datetime1">
              <a:rPr lang="en-US" smtClean="0"/>
              <a:pPr/>
              <a:t>5/4/2022</a:t>
            </a:fld>
            <a:endParaRPr lang="en-GB"/>
          </a:p>
        </p:txBody>
      </p:sp>
      <p:sp>
        <p:nvSpPr>
          <p:cNvPr id="52228"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C637839-5C7B-4454-B5F0-05AA17D38550}" type="slidenum">
              <a:rPr lang="en-GB" smtClean="0"/>
              <a:pPr/>
              <a:t>38</a:t>
            </a:fld>
            <a:endParaRPr lang="en-GB"/>
          </a:p>
        </p:txBody>
      </p:sp>
      <p:sp>
        <p:nvSpPr>
          <p:cNvPr id="1785858" name="Rectangle 2050"/>
          <p:cNvSpPr>
            <a:spLocks noGrp="1" noChangeArrowheads="1"/>
          </p:cNvSpPr>
          <p:nvPr>
            <p:ph type="title"/>
          </p:nvPr>
        </p:nvSpPr>
        <p:spPr>
          <a:xfrm>
            <a:off x="500063" y="428625"/>
            <a:ext cx="7772400" cy="1143000"/>
          </a:xfrm>
        </p:spPr>
        <p:txBody>
          <a:bodyPr/>
          <a:lstStyle/>
          <a:p>
            <a:pPr eaLnBrk="1" fontAlgn="auto" hangingPunct="1">
              <a:spcAft>
                <a:spcPts val="0"/>
              </a:spcAft>
              <a:defRPr/>
            </a:pPr>
            <a:r>
              <a:rPr lang="en-GB" dirty="0">
                <a:latin typeface="Frutiger"/>
              </a:rPr>
              <a:t>Explanations</a:t>
            </a:r>
          </a:p>
        </p:txBody>
      </p:sp>
      <p:pic>
        <p:nvPicPr>
          <p:cNvPr id="52230" name="Picture 5" descr="qualtec logo.jpg"/>
          <p:cNvPicPr>
            <a:picLocks noChangeAspect="1"/>
          </p:cNvPicPr>
          <p:nvPr/>
        </p:nvPicPr>
        <p:blipFill>
          <a:blip r:embed="rId3" cstate="print"/>
          <a:srcRect/>
          <a:stretch>
            <a:fillRect/>
          </a:stretch>
        </p:blipFill>
        <p:spPr bwMode="auto">
          <a:xfrm>
            <a:off x="8086725" y="0"/>
            <a:ext cx="1057275" cy="12684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858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8585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858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5859"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a:t>Stage 1: Initial consultation with employee</a:t>
            </a:r>
          </a:p>
          <a:p>
            <a:endParaRPr lang="en-IE" dirty="0"/>
          </a:p>
          <a:p>
            <a:r>
              <a:rPr lang="en-IE" dirty="0"/>
              <a:t>Stage 2: Observation of the employee working at the computer workstation</a:t>
            </a:r>
          </a:p>
          <a:p>
            <a:endParaRPr lang="en-IE" dirty="0"/>
          </a:p>
          <a:p>
            <a:r>
              <a:rPr lang="en-IE" dirty="0"/>
              <a:t>Stage 3: Identifying the issues that need to be addressed</a:t>
            </a:r>
          </a:p>
          <a:p>
            <a:r>
              <a:rPr lang="en-IE" dirty="0"/>
              <a:t>Stage 4: Review the implementation of the action plan</a:t>
            </a:r>
          </a:p>
        </p:txBody>
      </p:sp>
      <p:sp>
        <p:nvSpPr>
          <p:cNvPr id="3" name="Title 2"/>
          <p:cNvSpPr>
            <a:spLocks noGrp="1"/>
          </p:cNvSpPr>
          <p:nvPr>
            <p:ph type="title"/>
          </p:nvPr>
        </p:nvSpPr>
        <p:spPr/>
        <p:txBody>
          <a:bodyPr/>
          <a:lstStyle/>
          <a:p>
            <a:r>
              <a:rPr lang="en-IE" dirty="0"/>
              <a:t>How?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1071562" y="1214438"/>
            <a:ext cx="7820917" cy="4929187"/>
          </a:xfrm>
        </p:spPr>
        <p:txBody>
          <a:bodyPr>
            <a:normAutofit/>
          </a:bodyPr>
          <a:lstStyle/>
          <a:p>
            <a:pPr eaLnBrk="1" hangingPunct="1">
              <a:lnSpc>
                <a:spcPct val="70000"/>
              </a:lnSpc>
              <a:buClr>
                <a:srgbClr val="000000"/>
              </a:buClr>
            </a:pPr>
            <a:r>
              <a:rPr lang="en-GB" sz="2600" dirty="0"/>
              <a:t>What, Why?</a:t>
            </a:r>
          </a:p>
          <a:p>
            <a:pPr eaLnBrk="1" hangingPunct="1">
              <a:lnSpc>
                <a:spcPct val="70000"/>
              </a:lnSpc>
              <a:buClr>
                <a:srgbClr val="000000"/>
              </a:buClr>
            </a:pPr>
            <a:r>
              <a:rPr lang="en-GB" sz="2600" dirty="0" err="1"/>
              <a:t>Legislati</a:t>
            </a:r>
            <a:r>
              <a:rPr lang="ga-IE" sz="2600" dirty="0"/>
              <a:t>ve requirements</a:t>
            </a:r>
            <a:endParaRPr lang="en-IE" sz="2600" dirty="0"/>
          </a:p>
          <a:p>
            <a:pPr eaLnBrk="1" hangingPunct="1">
              <a:lnSpc>
                <a:spcPct val="70000"/>
              </a:lnSpc>
              <a:buClr>
                <a:srgbClr val="000000"/>
              </a:buClr>
            </a:pPr>
            <a:r>
              <a:rPr lang="en-GB" sz="2600" dirty="0"/>
              <a:t>Minimum Requirements</a:t>
            </a:r>
          </a:p>
          <a:p>
            <a:pPr eaLnBrk="1" hangingPunct="1">
              <a:lnSpc>
                <a:spcPct val="70000"/>
              </a:lnSpc>
              <a:buClr>
                <a:srgbClr val="000000"/>
              </a:buClr>
            </a:pPr>
            <a:r>
              <a:rPr lang="en-GB" sz="2600" dirty="0"/>
              <a:t>Anatomy &amp;</a:t>
            </a:r>
            <a:r>
              <a:rPr lang="ga-IE" sz="2600" dirty="0"/>
              <a:t> backcare</a:t>
            </a:r>
          </a:p>
          <a:p>
            <a:pPr eaLnBrk="1" hangingPunct="1">
              <a:lnSpc>
                <a:spcPct val="70000"/>
              </a:lnSpc>
              <a:buClr>
                <a:srgbClr val="000000"/>
              </a:buClr>
            </a:pPr>
            <a:r>
              <a:rPr lang="ga-IE" sz="2600" dirty="0"/>
              <a:t>Ergonomic principles and Risk Assessment</a:t>
            </a:r>
            <a:endParaRPr lang="en-IE" sz="2600" dirty="0"/>
          </a:p>
          <a:p>
            <a:pPr eaLnBrk="1" hangingPunct="1">
              <a:lnSpc>
                <a:spcPct val="70000"/>
              </a:lnSpc>
              <a:buClr>
                <a:srgbClr val="000000"/>
              </a:buClr>
            </a:pPr>
            <a:r>
              <a:rPr lang="en-GB" sz="2600" dirty="0"/>
              <a:t>Skills demonstration</a:t>
            </a:r>
          </a:p>
          <a:p>
            <a:pPr eaLnBrk="1" hangingPunct="1">
              <a:lnSpc>
                <a:spcPct val="70000"/>
              </a:lnSpc>
            </a:pPr>
            <a:endParaRPr lang="en-US" sz="2600" dirty="0">
              <a:latin typeface="Arial" pitchFamily="34" charset="0"/>
            </a:endParaRPr>
          </a:p>
          <a:p>
            <a:pPr eaLnBrk="1" hangingPunct="1">
              <a:lnSpc>
                <a:spcPct val="70000"/>
              </a:lnSpc>
              <a:buFontTx/>
              <a:buNone/>
            </a:pPr>
            <a:endParaRPr lang="en-GB" sz="2600" dirty="0">
              <a:latin typeface="Arial" pitchFamily="34" charset="0"/>
            </a:endParaRPr>
          </a:p>
          <a:p>
            <a:pPr eaLnBrk="1" hangingPunct="1">
              <a:lnSpc>
                <a:spcPct val="70000"/>
              </a:lnSpc>
              <a:buFontTx/>
              <a:buNone/>
            </a:pPr>
            <a:endParaRPr lang="en-US" sz="2600" b="1" dirty="0">
              <a:latin typeface="Arial" pitchFamily="34" charset="0"/>
            </a:endParaRPr>
          </a:p>
        </p:txBody>
      </p:sp>
      <p:sp>
        <p:nvSpPr>
          <p:cNvPr id="3074" name="Rectangle 2"/>
          <p:cNvSpPr>
            <a:spLocks noGrp="1" noChangeArrowheads="1"/>
          </p:cNvSpPr>
          <p:nvPr>
            <p:ph type="title"/>
          </p:nvPr>
        </p:nvSpPr>
        <p:spPr>
          <a:xfrm>
            <a:off x="714375" y="571500"/>
            <a:ext cx="7772400" cy="533400"/>
          </a:xfrm>
        </p:spPr>
        <p:txBody>
          <a:bodyPr>
            <a:noAutofit/>
          </a:bodyPr>
          <a:lstStyle/>
          <a:p>
            <a:pPr eaLnBrk="1" fontAlgn="auto" hangingPunct="1">
              <a:spcAft>
                <a:spcPts val="0"/>
              </a:spcAft>
              <a:defRPr/>
            </a:pPr>
            <a:r>
              <a:rPr lang="en-GB" sz="4000" dirty="0"/>
              <a:t>Road map</a:t>
            </a:r>
          </a:p>
        </p:txBody>
      </p:sp>
      <p:pic>
        <p:nvPicPr>
          <p:cNvPr id="13316" name="Picture 4" descr="qualtec logo.jpg"/>
          <p:cNvPicPr>
            <a:picLocks noChangeAspect="1"/>
          </p:cNvPicPr>
          <p:nvPr/>
        </p:nvPicPr>
        <p:blipFill>
          <a:blip r:embed="rId3" cstate="print"/>
          <a:srcRect/>
          <a:stretch>
            <a:fillRect/>
          </a:stretch>
        </p:blipFill>
        <p:spPr bwMode="auto">
          <a:xfrm>
            <a:off x="8078406" y="5589587"/>
            <a:ext cx="1057275" cy="12684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0-#ppt_w/2"/>
                                          </p:val>
                                        </p:tav>
                                        <p:tav tm="100000">
                                          <p:val>
                                            <p:strVal val="#ppt_x"/>
                                          </p:val>
                                        </p:tav>
                                      </p:tavLst>
                                    </p:anim>
                                    <p:anim calcmode="lin" valueType="num">
                                      <p:cBhvr additive="base">
                                        <p:cTn id="8" dur="500" fill="hold"/>
                                        <p:tgtEl>
                                          <p:spTgt spid="307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5">
                                            <p:txEl>
                                              <p:pRg st="0" end="0"/>
                                            </p:txEl>
                                          </p:spTgt>
                                        </p:tgtEl>
                                        <p:attrNameLst>
                                          <p:attrName>style.visibility</p:attrName>
                                        </p:attrNameLst>
                                      </p:cBhvr>
                                      <p:to>
                                        <p:strVal val="visible"/>
                                      </p:to>
                                    </p:set>
                                    <p:anim calcmode="lin" valueType="num">
                                      <p:cBhvr additive="base">
                                        <p:cTn id="13" dur="500" fill="hold"/>
                                        <p:tgtEl>
                                          <p:spTgt spid="307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5">
                                            <p:txEl>
                                              <p:pRg st="1" end="1"/>
                                            </p:txEl>
                                          </p:spTgt>
                                        </p:tgtEl>
                                        <p:attrNameLst>
                                          <p:attrName>style.visibility</p:attrName>
                                        </p:attrNameLst>
                                      </p:cBhvr>
                                      <p:to>
                                        <p:strVal val="visible"/>
                                      </p:to>
                                    </p:set>
                                    <p:anim calcmode="lin" valueType="num">
                                      <p:cBhvr additive="base">
                                        <p:cTn id="19" dur="500" fill="hold"/>
                                        <p:tgtEl>
                                          <p:spTgt spid="307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5">
                                            <p:txEl>
                                              <p:pRg st="2" end="2"/>
                                            </p:txEl>
                                          </p:spTgt>
                                        </p:tgtEl>
                                        <p:attrNameLst>
                                          <p:attrName>style.visibility</p:attrName>
                                        </p:attrNameLst>
                                      </p:cBhvr>
                                      <p:to>
                                        <p:strVal val="visible"/>
                                      </p:to>
                                    </p:set>
                                    <p:anim calcmode="lin" valueType="num">
                                      <p:cBhvr additive="base">
                                        <p:cTn id="25" dur="500" fill="hold"/>
                                        <p:tgtEl>
                                          <p:spTgt spid="307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075">
                                            <p:txEl>
                                              <p:pRg st="3" end="3"/>
                                            </p:txEl>
                                          </p:spTgt>
                                        </p:tgtEl>
                                        <p:attrNameLst>
                                          <p:attrName>style.visibility</p:attrName>
                                        </p:attrNameLst>
                                      </p:cBhvr>
                                      <p:to>
                                        <p:strVal val="visible"/>
                                      </p:to>
                                    </p:set>
                                    <p:anim calcmode="lin" valueType="num">
                                      <p:cBhvr additive="base">
                                        <p:cTn id="31" dur="500" fill="hold"/>
                                        <p:tgtEl>
                                          <p:spTgt spid="307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0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075">
                                            <p:txEl>
                                              <p:pRg st="4" end="4"/>
                                            </p:txEl>
                                          </p:spTgt>
                                        </p:tgtEl>
                                        <p:attrNameLst>
                                          <p:attrName>style.visibility</p:attrName>
                                        </p:attrNameLst>
                                      </p:cBhvr>
                                      <p:to>
                                        <p:strVal val="visible"/>
                                      </p:to>
                                    </p:set>
                                    <p:anim calcmode="lin" valueType="num">
                                      <p:cBhvr additive="base">
                                        <p:cTn id="37" dur="500" fill="hold"/>
                                        <p:tgtEl>
                                          <p:spTgt spid="3075">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0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075">
                                            <p:txEl>
                                              <p:pRg st="5" end="5"/>
                                            </p:txEl>
                                          </p:spTgt>
                                        </p:tgtEl>
                                        <p:attrNameLst>
                                          <p:attrName>style.visibility</p:attrName>
                                        </p:attrNameLst>
                                      </p:cBhvr>
                                      <p:to>
                                        <p:strVal val="visible"/>
                                      </p:to>
                                    </p:set>
                                    <p:anim calcmode="lin" valueType="num">
                                      <p:cBhvr additive="base">
                                        <p:cTn id="43" dur="500" fill="hold"/>
                                        <p:tgtEl>
                                          <p:spTgt spid="3075">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07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t>Case Study</a:t>
            </a:r>
          </a:p>
        </p:txBody>
      </p:sp>
      <p:pic>
        <p:nvPicPr>
          <p:cNvPr id="6" name="2009-09-24 17.01.24.mov">
            <a:hlinkClick r:id="" action="ppaction://media"/>
          </p:cNvPr>
          <p:cNvPicPr>
            <a:picLocks noGrp="1" noChangeAspect="1"/>
          </p:cNvPicPr>
          <p:nvPr>
            <p:ph idx="1"/>
            <a:videoFile r:link="rId2"/>
            <p:extLst>
              <p:ext uri="{DAA4B4D4-6D71-4841-9C94-3DE7FCFB9230}">
                <p14:media xmlns:p14="http://schemas.microsoft.com/office/powerpoint/2010/main" r:link="rId1"/>
              </p:ext>
            </p:extLst>
          </p:nvPr>
        </p:nvPicPr>
        <p:blipFill>
          <a:blip r:embed="rId4" cstate="print"/>
          <a:stretch>
            <a:fillRect/>
          </a:stretch>
        </p:blipFill>
        <p:spPr>
          <a:xfrm>
            <a:off x="3048000" y="2600325"/>
            <a:ext cx="3048000" cy="2286000"/>
          </a:xfrm>
          <a:prstGeom prst="rect">
            <a:avLst/>
          </a:prstGeom>
        </p:spPr>
      </p:pic>
    </p:spTree>
    <p:extLst>
      <p:ext uri="{BB962C8B-B14F-4D97-AF65-F5344CB8AC3E}">
        <p14:creationId xmlns:p14="http://schemas.microsoft.com/office/powerpoint/2010/main" val="150882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5960"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a:t>Ergonomics?</a:t>
            </a:r>
          </a:p>
          <a:p>
            <a:r>
              <a:rPr lang="en-IE" dirty="0"/>
              <a:t>Risk Assessment?</a:t>
            </a:r>
          </a:p>
        </p:txBody>
      </p:sp>
      <p:sp>
        <p:nvSpPr>
          <p:cNvPr id="3" name="Title 2"/>
          <p:cNvSpPr>
            <a:spLocks noGrp="1"/>
          </p:cNvSpPr>
          <p:nvPr>
            <p:ph type="title"/>
          </p:nvPr>
        </p:nvSpPr>
        <p:spPr/>
        <p:txBody>
          <a:bodyPr/>
          <a:lstStyle/>
          <a:p>
            <a:r>
              <a:rPr lang="en-IE" dirty="0"/>
              <a:t>Recap</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1"/>
          <p:cNvSpPr>
            <a:spLocks noGrp="1"/>
          </p:cNvSpPr>
          <p:nvPr>
            <p:ph idx="1"/>
          </p:nvPr>
        </p:nvSpPr>
        <p:spPr/>
        <p:txBody>
          <a:bodyPr>
            <a:normAutofit/>
          </a:bodyPr>
          <a:lstStyle/>
          <a:p>
            <a:pPr eaLnBrk="1" hangingPunct="1">
              <a:buFont typeface="Wingdings 3" pitchFamily="18" charset="2"/>
              <a:buNone/>
            </a:pPr>
            <a:r>
              <a:rPr lang="en-GB" dirty="0"/>
              <a:t>At the end of this module learners will be able to:</a:t>
            </a:r>
          </a:p>
          <a:p>
            <a:pPr eaLnBrk="1" hangingPunct="1"/>
            <a:r>
              <a:rPr lang="en-US" dirty="0"/>
              <a:t>Perform basic stretching exercises.</a:t>
            </a:r>
            <a:endParaRPr lang="ga-IE" dirty="0"/>
          </a:p>
          <a:p>
            <a:pPr eaLnBrk="1" hangingPunct="1"/>
            <a:endParaRPr lang="en-GB" dirty="0"/>
          </a:p>
        </p:txBody>
      </p:sp>
      <p:sp>
        <p:nvSpPr>
          <p:cNvPr id="3" name="Title 2"/>
          <p:cNvSpPr>
            <a:spLocks noGrp="1"/>
          </p:cNvSpPr>
          <p:nvPr>
            <p:ph type="title"/>
          </p:nvPr>
        </p:nvSpPr>
        <p:spPr/>
        <p:txBody>
          <a:bodyPr/>
          <a:lstStyle/>
          <a:p>
            <a:pPr eaLnBrk="1" fontAlgn="auto" hangingPunct="1">
              <a:spcAft>
                <a:spcPts val="0"/>
              </a:spcAft>
              <a:defRPr/>
            </a:pPr>
            <a:r>
              <a:rPr lang="en-GB" dirty="0"/>
              <a:t>Unit 5 Fitness &amp; Flexibility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a:t>Shoulder shrugs</a:t>
            </a:r>
          </a:p>
          <a:p>
            <a:r>
              <a:rPr lang="en-IE" dirty="0"/>
              <a:t>Neck stretches</a:t>
            </a:r>
          </a:p>
          <a:p>
            <a:r>
              <a:rPr lang="en-IE" dirty="0"/>
              <a:t>Arms</a:t>
            </a:r>
          </a:p>
          <a:p>
            <a:r>
              <a:rPr lang="en-IE" dirty="0"/>
              <a:t>Back</a:t>
            </a:r>
          </a:p>
          <a:p>
            <a:r>
              <a:rPr lang="en-IE" dirty="0"/>
              <a:t>Ankle flexes</a:t>
            </a:r>
          </a:p>
        </p:txBody>
      </p:sp>
      <p:sp>
        <p:nvSpPr>
          <p:cNvPr id="3" name="Title 2"/>
          <p:cNvSpPr>
            <a:spLocks noGrp="1"/>
          </p:cNvSpPr>
          <p:nvPr>
            <p:ph type="title"/>
          </p:nvPr>
        </p:nvSpPr>
        <p:spPr/>
        <p:txBody>
          <a:bodyPr/>
          <a:lstStyle/>
          <a:p>
            <a:r>
              <a:rPr lang="en-IE" dirty="0"/>
              <a:t>Stretches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p:txBody>
          <a:bodyPr>
            <a:normAutofit fontScale="92500" lnSpcReduction="10000"/>
          </a:bodyPr>
          <a:lstStyle/>
          <a:p>
            <a:pPr eaLnBrk="1" hangingPunct="1">
              <a:buFont typeface="Wingdings 3" pitchFamily="18" charset="2"/>
              <a:buNone/>
            </a:pPr>
            <a:r>
              <a:rPr lang="en-GB" dirty="0"/>
              <a:t>	The aim of this module is to provide you with an understanding of your rights &amp; responsibilities</a:t>
            </a:r>
          </a:p>
          <a:p>
            <a:pPr eaLnBrk="1" hangingPunct="1">
              <a:buFont typeface="Wingdings 3" pitchFamily="18" charset="2"/>
              <a:buNone/>
            </a:pPr>
            <a:endParaRPr lang="en-GB" dirty="0"/>
          </a:p>
          <a:p>
            <a:pPr eaLnBrk="1" hangingPunct="1">
              <a:buFont typeface="Wingdings 3" pitchFamily="18" charset="2"/>
              <a:buNone/>
            </a:pPr>
            <a:r>
              <a:rPr lang="en-GB" dirty="0"/>
              <a:t>At the end of this module you will be able to:</a:t>
            </a:r>
          </a:p>
          <a:p>
            <a:pPr eaLnBrk="1" hangingPunct="1"/>
            <a:r>
              <a:rPr lang="en-GB" dirty="0"/>
              <a:t>Explain what VDU/DSE means</a:t>
            </a:r>
          </a:p>
          <a:p>
            <a:pPr eaLnBrk="1" hangingPunct="1"/>
            <a:r>
              <a:rPr lang="en-GB" dirty="0"/>
              <a:t>Explain why VDU/DSE Assessments are important</a:t>
            </a:r>
          </a:p>
          <a:p>
            <a:pPr eaLnBrk="1" hangingPunct="1"/>
            <a:r>
              <a:rPr lang="en-GB" dirty="0"/>
              <a:t>List the duties of the employer and employees,</a:t>
            </a:r>
          </a:p>
          <a:p>
            <a:pPr eaLnBrk="1" hangingPunct="1"/>
            <a:r>
              <a:rPr lang="en-GB" dirty="0"/>
              <a:t>State and explain the requirements of the DSE regulations,</a:t>
            </a:r>
          </a:p>
          <a:p>
            <a:pPr eaLnBrk="1" hangingPunct="1"/>
            <a:r>
              <a:rPr lang="en-GB" dirty="0"/>
              <a:t>Explain the implications of not complying with these requirements.</a:t>
            </a:r>
          </a:p>
          <a:p>
            <a:pPr eaLnBrk="1" hangingPunct="1">
              <a:buFont typeface="Wingdings 3" pitchFamily="18" charset="2"/>
              <a:buNone/>
            </a:pPr>
            <a:endParaRPr lang="en-IE" dirty="0"/>
          </a:p>
        </p:txBody>
      </p:sp>
      <p:sp>
        <p:nvSpPr>
          <p:cNvPr id="3" name="Title 2"/>
          <p:cNvSpPr>
            <a:spLocks noGrp="1"/>
          </p:cNvSpPr>
          <p:nvPr>
            <p:ph type="title"/>
          </p:nvPr>
        </p:nvSpPr>
        <p:spPr/>
        <p:txBody>
          <a:bodyPr/>
          <a:lstStyle/>
          <a:p>
            <a:pPr eaLnBrk="1" fontAlgn="auto" hangingPunct="1">
              <a:spcAft>
                <a:spcPts val="0"/>
              </a:spcAft>
              <a:defRPr/>
            </a:pPr>
            <a:r>
              <a:rPr lang="en-IE" dirty="0"/>
              <a:t>Unit 1 Legislation</a:t>
            </a:r>
          </a:p>
        </p:txBody>
      </p:sp>
      <p:pic>
        <p:nvPicPr>
          <p:cNvPr id="4" name="Picture 4" descr="qualtec logo.jpg"/>
          <p:cNvPicPr>
            <a:picLocks noChangeAspect="1"/>
          </p:cNvPicPr>
          <p:nvPr/>
        </p:nvPicPr>
        <p:blipFill>
          <a:blip r:embed="rId2" cstate="print"/>
          <a:srcRect/>
          <a:stretch>
            <a:fillRect/>
          </a:stretch>
        </p:blipFill>
        <p:spPr bwMode="auto">
          <a:xfrm>
            <a:off x="8085084" y="5583907"/>
            <a:ext cx="1057275" cy="1268413"/>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E" dirty="0"/>
          </a:p>
        </p:txBody>
      </p:sp>
      <p:sp>
        <p:nvSpPr>
          <p:cNvPr id="3" name="Title 2"/>
          <p:cNvSpPr>
            <a:spLocks noGrp="1"/>
          </p:cNvSpPr>
          <p:nvPr>
            <p:ph type="title"/>
          </p:nvPr>
        </p:nvSpPr>
        <p:spPr/>
        <p:txBody>
          <a:bodyPr/>
          <a:lstStyle/>
          <a:p>
            <a:r>
              <a:rPr lang="en-IE" dirty="0"/>
              <a:t>What 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nodePh="1">
                                  <p:stCondLst>
                                    <p:cond delay="0"/>
                                  </p:stCondLst>
                                  <p:endCondLst>
                                    <p:cond evt="begin" delay="0">
                                      <p:tn val="5"/>
                                    </p:cond>
                                  </p:end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E" dirty="0"/>
          </a:p>
        </p:txBody>
      </p:sp>
      <p:sp>
        <p:nvSpPr>
          <p:cNvPr id="3" name="Title 2"/>
          <p:cNvSpPr>
            <a:spLocks noGrp="1"/>
          </p:cNvSpPr>
          <p:nvPr>
            <p:ph type="title"/>
          </p:nvPr>
        </p:nvSpPr>
        <p:spPr/>
        <p:txBody>
          <a:bodyPr/>
          <a:lstStyle/>
          <a:p>
            <a:r>
              <a:rPr lang="en-IE" dirty="0"/>
              <a:t>Why?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a:t>) a work chair and work desk or work surface, (b) any optional accessories and peripherals, and </a:t>
            </a:r>
          </a:p>
          <a:p>
            <a:r>
              <a:rPr lang="en-IE" dirty="0"/>
              <a:t>(c) the immediate work environment of the display screen equipment</a:t>
            </a:r>
          </a:p>
        </p:txBody>
      </p:sp>
      <p:sp>
        <p:nvSpPr>
          <p:cNvPr id="3" name="Title 2"/>
          <p:cNvSpPr>
            <a:spLocks noGrp="1"/>
          </p:cNvSpPr>
          <p:nvPr>
            <p:ph type="title"/>
          </p:nvPr>
        </p:nvSpPr>
        <p:spPr/>
        <p:txBody>
          <a:bodyPr/>
          <a:lstStyle/>
          <a:p>
            <a:r>
              <a:rPr lang="en-IE" dirty="0"/>
              <a:t>Includes: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a:t>Musculoskeletal disorders arise from the following work related tasks:</a:t>
            </a:r>
          </a:p>
          <a:p>
            <a:r>
              <a:rPr lang="en-IE" dirty="0"/>
              <a:t>Manual Handling- 33%</a:t>
            </a:r>
          </a:p>
          <a:p>
            <a:r>
              <a:rPr lang="en-IE" dirty="0"/>
              <a:t>Materials manipulation- 31%</a:t>
            </a:r>
          </a:p>
          <a:p>
            <a:r>
              <a:rPr lang="en-IE" dirty="0"/>
              <a:t>Keyboard work- 19%</a:t>
            </a:r>
          </a:p>
        </p:txBody>
      </p:sp>
      <p:sp>
        <p:nvSpPr>
          <p:cNvPr id="3" name="Title 2"/>
          <p:cNvSpPr>
            <a:spLocks noGrp="1"/>
          </p:cNvSpPr>
          <p:nvPr>
            <p:ph type="title"/>
          </p:nvPr>
        </p:nvSpPr>
        <p:spPr/>
        <p:txBody>
          <a:bodyPr/>
          <a:lstStyle/>
          <a:p>
            <a:r>
              <a:rPr lang="en-IE" dirty="0"/>
              <a:t>Statistics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TIMING" val="|4.5|2.1|1.8|2.4|2.3|2.4|3.8|2.7"/>
</p:tagLst>
</file>

<file path=ppt/tags/tag3.xml><?xml version="1.0" encoding="utf-8"?>
<p:tagLst xmlns:a="http://schemas.openxmlformats.org/drawingml/2006/main" xmlns:r="http://schemas.openxmlformats.org/officeDocument/2006/relationships" xmlns:p="http://schemas.openxmlformats.org/presentationml/2006/main">
  <p:tag name="TIMING" val="|8.6|0.8|1.6|2.2|3|1.3|7.1|1.1|1.7|1.4|3|6.3|5|1.4|2.6"/>
</p:tagLst>
</file>

<file path=ppt/tags/tag4.xml><?xml version="1.0" encoding="utf-8"?>
<p:tagLst xmlns:a="http://schemas.openxmlformats.org/drawingml/2006/main" xmlns:r="http://schemas.openxmlformats.org/officeDocument/2006/relationships" xmlns:p="http://schemas.openxmlformats.org/presentationml/2006/main">
  <p:tag name="TIMING" val="|2.3|0.5|1|2.7|7.4|5.4|10|11.9|28.4|6.8|1.1|1.5|1|1.2|4.7|6.5|5.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3738</Words>
  <Application>Microsoft Office PowerPoint</Application>
  <PresentationFormat>On-screen Show (4:3)</PresentationFormat>
  <Paragraphs>624</Paragraphs>
  <Slides>43</Slides>
  <Notes>17</Notes>
  <HiddenSlides>0</HiddenSlides>
  <MMClips>1</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43</vt:i4>
      </vt:variant>
    </vt:vector>
  </HeadingPairs>
  <TitlesOfParts>
    <vt:vector size="58" baseType="lpstr">
      <vt:lpstr>Arial</vt:lpstr>
      <vt:lpstr>Calibri</vt:lpstr>
      <vt:lpstr>Calibri Light</vt:lpstr>
      <vt:lpstr>Frutiger</vt:lpstr>
      <vt:lpstr>Goudy</vt:lpstr>
      <vt:lpstr>Lucida Sans Unicode</vt:lpstr>
      <vt:lpstr>Symbol</vt:lpstr>
      <vt:lpstr>Tahoma</vt:lpstr>
      <vt:lpstr>Times New Roman</vt:lpstr>
      <vt:lpstr>Verdana</vt:lpstr>
      <vt:lpstr>Wingdings</vt:lpstr>
      <vt:lpstr>Wingdings 2</vt:lpstr>
      <vt:lpstr>Wingdings 3</vt:lpstr>
      <vt:lpstr>Concourse</vt:lpstr>
      <vt:lpstr>Office Theme</vt:lpstr>
      <vt:lpstr>VDU/DSE Assessor Workbook</vt:lpstr>
      <vt:lpstr>Welcome &amp; Introductions</vt:lpstr>
      <vt:lpstr>Course Aim</vt:lpstr>
      <vt:lpstr>Road map</vt:lpstr>
      <vt:lpstr>Unit 1 Legislation</vt:lpstr>
      <vt:lpstr>What is?</vt:lpstr>
      <vt:lpstr>Why?</vt:lpstr>
      <vt:lpstr>Includes:</vt:lpstr>
      <vt:lpstr>Statistics</vt:lpstr>
      <vt:lpstr>Who does it apply to?</vt:lpstr>
      <vt:lpstr>Regulation 70: Non applicable equipment</vt:lpstr>
      <vt:lpstr>Laptops</vt:lpstr>
      <vt:lpstr>When?</vt:lpstr>
      <vt:lpstr>Safety Health &amp; Welfare at Work</vt:lpstr>
      <vt:lpstr>Display Screen Equipment Regulations 2007</vt:lpstr>
      <vt:lpstr>Regulation 72: Duties of employer</vt:lpstr>
      <vt:lpstr>Minimum requirements</vt:lpstr>
      <vt:lpstr>Keyboard</vt:lpstr>
      <vt:lpstr>Work desk or work surface</vt:lpstr>
      <vt:lpstr>Work chair</vt:lpstr>
      <vt:lpstr>Environment</vt:lpstr>
      <vt:lpstr>Employee/ computer interface</vt:lpstr>
      <vt:lpstr>Case Law</vt:lpstr>
      <vt:lpstr>Recap- Questions &amp; Answers!</vt:lpstr>
      <vt:lpstr>Unit 2 Anatomy &amp; Backcare</vt:lpstr>
      <vt:lpstr>Spine</vt:lpstr>
      <vt:lpstr>Discs</vt:lpstr>
      <vt:lpstr>Dangerous movements</vt:lpstr>
      <vt:lpstr>Muscles</vt:lpstr>
      <vt:lpstr>Postural Muscles</vt:lpstr>
      <vt:lpstr>Tendons</vt:lpstr>
      <vt:lpstr>Posture</vt:lpstr>
      <vt:lpstr>Other effects</vt:lpstr>
      <vt:lpstr>Recap- Questions &amp; answers</vt:lpstr>
      <vt:lpstr>Recap- Questions &amp; answers</vt:lpstr>
      <vt:lpstr>Other effects</vt:lpstr>
      <vt:lpstr>Unit 4 Ergonomics &amp; DSE Assessment Objectives</vt:lpstr>
      <vt:lpstr>Explanations</vt:lpstr>
      <vt:lpstr>How?</vt:lpstr>
      <vt:lpstr>Case Study</vt:lpstr>
      <vt:lpstr>Recap</vt:lpstr>
      <vt:lpstr>Unit 5 Fitness &amp; Flexibility</vt:lpstr>
      <vt:lpstr>Stretches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FETAC Level 6 Manual Handling Instructor Course</dc:title>
  <dc:creator>Sean</dc:creator>
  <cp:lastModifiedBy>Sean Kelleher</cp:lastModifiedBy>
  <cp:revision>60</cp:revision>
  <cp:lastPrinted>2015-06-17T20:52:02Z</cp:lastPrinted>
  <dcterms:created xsi:type="dcterms:W3CDTF">2012-02-21T17:18:24Z</dcterms:created>
  <dcterms:modified xsi:type="dcterms:W3CDTF">2022-05-04T16:42:59Z</dcterms:modified>
</cp:coreProperties>
</file>