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handoutMasterIdLst>
    <p:handoutMasterId r:id="rId31"/>
  </p:handoutMasterIdLst>
  <p:sldIdLst>
    <p:sldId id="257" r:id="rId2"/>
    <p:sldId id="259" r:id="rId3"/>
    <p:sldId id="260" r:id="rId4"/>
    <p:sldId id="262" r:id="rId5"/>
    <p:sldId id="378" r:id="rId6"/>
    <p:sldId id="403"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5" r:id="rId22"/>
    <p:sldId id="1683" r:id="rId23"/>
    <p:sldId id="315" r:id="rId24"/>
    <p:sldId id="366" r:id="rId25"/>
    <p:sldId id="367" r:id="rId26"/>
    <p:sldId id="397" r:id="rId27"/>
    <p:sldId id="377" r:id="rId28"/>
    <p:sldId id="276" r:id="rId29"/>
  </p:sldIdLst>
  <p:sldSz cx="9144000" cy="6858000" type="screen4x3"/>
  <p:notesSz cx="7077075" cy="93630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88156-BA82-4212-A473-8C8DC7D4F67F}" v="9" dt="2025-07-28T08:42:20.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086" autoAdjust="0"/>
  </p:normalViewPr>
  <p:slideViewPr>
    <p:cSldViewPr snapToGrid="0">
      <p:cViewPr varScale="1">
        <p:scale>
          <a:sx n="42" d="100"/>
          <a:sy n="42" d="100"/>
        </p:scale>
        <p:origin x="306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Kelleher" userId="17a24dc8bb8dc661" providerId="LiveId" clId="{F1A7F87A-F76B-4D8B-8608-51606AC9B10A}"/>
    <pc:docChg chg="undo custSel addSld delSld modSld delMainMaster">
      <pc:chgData name="Sean Kelleher" userId="17a24dc8bb8dc661" providerId="LiveId" clId="{F1A7F87A-F76B-4D8B-8608-51606AC9B10A}" dt="2025-06-26T16:37:40.693" v="2064" actId="20577"/>
      <pc:docMkLst>
        <pc:docMk/>
      </pc:docMkLst>
      <pc:sldChg chg="del">
        <pc:chgData name="Sean Kelleher" userId="17a24dc8bb8dc661" providerId="LiveId" clId="{F1A7F87A-F76B-4D8B-8608-51606AC9B10A}" dt="2025-06-26T15:20:19.440" v="865" actId="2696"/>
        <pc:sldMkLst>
          <pc:docMk/>
          <pc:sldMk cId="0" sldId="269"/>
        </pc:sldMkLst>
      </pc:sldChg>
      <pc:sldChg chg="del">
        <pc:chgData name="Sean Kelleher" userId="17a24dc8bb8dc661" providerId="LiveId" clId="{F1A7F87A-F76B-4D8B-8608-51606AC9B10A}" dt="2025-06-26T16:15:39.539" v="1707" actId="2696"/>
        <pc:sldMkLst>
          <pc:docMk/>
          <pc:sldMk cId="0" sldId="275"/>
        </pc:sldMkLst>
      </pc:sldChg>
      <pc:sldChg chg="del">
        <pc:chgData name="Sean Kelleher" userId="17a24dc8bb8dc661" providerId="LiveId" clId="{F1A7F87A-F76B-4D8B-8608-51606AC9B10A}" dt="2025-06-26T16:16:01.921" v="1709" actId="2696"/>
        <pc:sldMkLst>
          <pc:docMk/>
          <pc:sldMk cId="0" sldId="276"/>
        </pc:sldMkLst>
      </pc:sldChg>
      <pc:sldChg chg="modSp add mod">
        <pc:chgData name="Sean Kelleher" userId="17a24dc8bb8dc661" providerId="LiveId" clId="{F1A7F87A-F76B-4D8B-8608-51606AC9B10A}" dt="2025-06-26T16:37:40.693" v="2064" actId="20577"/>
        <pc:sldMkLst>
          <pc:docMk/>
          <pc:sldMk cId="2591621041" sldId="276"/>
        </pc:sldMkLst>
        <pc:spChg chg="mod">
          <ac:chgData name="Sean Kelleher" userId="17a24dc8bb8dc661" providerId="LiveId" clId="{F1A7F87A-F76B-4D8B-8608-51606AC9B10A}" dt="2025-06-26T16:37:40.693" v="2064" actId="20577"/>
          <ac:spMkLst>
            <pc:docMk/>
            <pc:sldMk cId="2591621041" sldId="276"/>
            <ac:spMk id="29698" creationId="{00000000-0000-0000-0000-000000000000}"/>
          </ac:spMkLst>
        </pc:spChg>
      </pc:sldChg>
      <pc:sldChg chg="del">
        <pc:chgData name="Sean Kelleher" userId="17a24dc8bb8dc661" providerId="LiveId" clId="{F1A7F87A-F76B-4D8B-8608-51606AC9B10A}" dt="2025-06-26T16:15:49.424" v="1708" actId="2696"/>
        <pc:sldMkLst>
          <pc:docMk/>
          <pc:sldMk cId="0" sldId="277"/>
        </pc:sldMkLst>
      </pc:sldChg>
      <pc:sldChg chg="del">
        <pc:chgData name="Sean Kelleher" userId="17a24dc8bb8dc661" providerId="LiveId" clId="{F1A7F87A-F76B-4D8B-8608-51606AC9B10A}" dt="2025-06-26T16:15:49.424" v="1708" actId="2696"/>
        <pc:sldMkLst>
          <pc:docMk/>
          <pc:sldMk cId="0" sldId="278"/>
        </pc:sldMkLst>
      </pc:sldChg>
      <pc:sldChg chg="del">
        <pc:chgData name="Sean Kelleher" userId="17a24dc8bb8dc661" providerId="LiveId" clId="{F1A7F87A-F76B-4D8B-8608-51606AC9B10A}" dt="2025-06-26T16:15:49.424" v="1708" actId="2696"/>
        <pc:sldMkLst>
          <pc:docMk/>
          <pc:sldMk cId="0" sldId="279"/>
        </pc:sldMkLst>
      </pc:sldChg>
      <pc:sldChg chg="del">
        <pc:chgData name="Sean Kelleher" userId="17a24dc8bb8dc661" providerId="LiveId" clId="{F1A7F87A-F76B-4D8B-8608-51606AC9B10A}" dt="2025-06-26T16:15:49.424" v="1708" actId="2696"/>
        <pc:sldMkLst>
          <pc:docMk/>
          <pc:sldMk cId="0" sldId="280"/>
        </pc:sldMkLst>
      </pc:sldChg>
      <pc:sldChg chg="del">
        <pc:chgData name="Sean Kelleher" userId="17a24dc8bb8dc661" providerId="LiveId" clId="{F1A7F87A-F76B-4D8B-8608-51606AC9B10A}" dt="2025-06-26T16:16:37.836" v="1716" actId="2696"/>
        <pc:sldMkLst>
          <pc:docMk/>
          <pc:sldMk cId="0" sldId="287"/>
        </pc:sldMkLst>
      </pc:sldChg>
      <pc:sldChg chg="del">
        <pc:chgData name="Sean Kelleher" userId="17a24dc8bb8dc661" providerId="LiveId" clId="{F1A7F87A-F76B-4D8B-8608-51606AC9B10A}" dt="2025-06-26T16:16:57.876" v="1717" actId="2696"/>
        <pc:sldMkLst>
          <pc:docMk/>
          <pc:sldMk cId="0" sldId="297"/>
        </pc:sldMkLst>
      </pc:sldChg>
      <pc:sldChg chg="modSp del modAnim">
        <pc:chgData name="Sean Kelleher" userId="17a24dc8bb8dc661" providerId="LiveId" clId="{F1A7F87A-F76B-4D8B-8608-51606AC9B10A}" dt="2025-06-26T16:25:26.244" v="1886" actId="2696"/>
        <pc:sldMkLst>
          <pc:docMk/>
          <pc:sldMk cId="0" sldId="298"/>
        </pc:sldMkLst>
      </pc:sldChg>
      <pc:sldChg chg="delSp modSp add mod delAnim modNotesTx">
        <pc:chgData name="Sean Kelleher" userId="17a24dc8bb8dc661" providerId="LiveId" clId="{F1A7F87A-F76B-4D8B-8608-51606AC9B10A}" dt="2025-06-26T16:33:19.957" v="2003" actId="20577"/>
        <pc:sldMkLst>
          <pc:docMk/>
          <pc:sldMk cId="2713180840" sldId="315"/>
        </pc:sldMkLst>
        <pc:spChg chg="mod">
          <ac:chgData name="Sean Kelleher" userId="17a24dc8bb8dc661" providerId="LiveId" clId="{F1A7F87A-F76B-4D8B-8608-51606AC9B10A}" dt="2025-06-26T16:25:12.699" v="1881" actId="27636"/>
          <ac:spMkLst>
            <pc:docMk/>
            <pc:sldMk cId="2713180840" sldId="315"/>
            <ac:spMk id="10" creationId="{AA618DD5-EC94-4C68-A64C-5C15FE4ED6E4}"/>
          </ac:spMkLst>
        </pc:spChg>
        <pc:graphicFrameChg chg="mod">
          <ac:chgData name="Sean Kelleher" userId="17a24dc8bb8dc661" providerId="LiveId" clId="{F1A7F87A-F76B-4D8B-8608-51606AC9B10A}" dt="2025-06-26T16:32:02.533" v="1971"/>
          <ac:graphicFrameMkLst>
            <pc:docMk/>
            <pc:sldMk cId="2713180840" sldId="315"/>
            <ac:graphicFrameMk id="5" creationId="{3278B9A8-98B6-4D46-82A6-012BAF34034F}"/>
          </ac:graphicFrameMkLst>
        </pc:graphicFrameChg>
      </pc:sldChg>
      <pc:sldChg chg="modSp del mod">
        <pc:chgData name="Sean Kelleher" userId="17a24dc8bb8dc661" providerId="LiveId" clId="{F1A7F87A-F76B-4D8B-8608-51606AC9B10A}" dt="2025-06-26T16:16:29.986" v="1715" actId="2696"/>
        <pc:sldMkLst>
          <pc:docMk/>
          <pc:sldMk cId="0" sldId="323"/>
        </pc:sldMkLst>
      </pc:sldChg>
      <pc:sldChg chg="modSp add mod">
        <pc:chgData name="Sean Kelleher" userId="17a24dc8bb8dc661" providerId="LiveId" clId="{F1A7F87A-F76B-4D8B-8608-51606AC9B10A}" dt="2025-06-26T16:25:12.701" v="1882" actId="27636"/>
        <pc:sldMkLst>
          <pc:docMk/>
          <pc:sldMk cId="1592459828" sldId="366"/>
        </pc:sldMkLst>
        <pc:spChg chg="mod">
          <ac:chgData name="Sean Kelleher" userId="17a24dc8bb8dc661" providerId="LiveId" clId="{F1A7F87A-F76B-4D8B-8608-51606AC9B10A}" dt="2025-06-26T16:25:12.701" v="1882" actId="27636"/>
          <ac:spMkLst>
            <pc:docMk/>
            <pc:sldMk cId="1592459828" sldId="366"/>
            <ac:spMk id="12" creationId="{7461D4E3-8E81-45B0-B907-38DEC742841E}"/>
          </ac:spMkLst>
        </pc:spChg>
      </pc:sldChg>
      <pc:sldChg chg="add">
        <pc:chgData name="Sean Kelleher" userId="17a24dc8bb8dc661" providerId="LiveId" clId="{F1A7F87A-F76B-4D8B-8608-51606AC9B10A}" dt="2025-06-26T16:25:12.633" v="1879"/>
        <pc:sldMkLst>
          <pc:docMk/>
          <pc:sldMk cId="501004136" sldId="367"/>
        </pc:sldMkLst>
      </pc:sldChg>
      <pc:sldChg chg="modSp mod modAnim modNotesTx">
        <pc:chgData name="Sean Kelleher" userId="17a24dc8bb8dc661" providerId="LiveId" clId="{F1A7F87A-F76B-4D8B-8608-51606AC9B10A}" dt="2025-06-26T14:16:22.774" v="144" actId="20577"/>
        <pc:sldMkLst>
          <pc:docMk/>
          <pc:sldMk cId="0" sldId="378"/>
        </pc:sldMkLst>
        <pc:spChg chg="mod">
          <ac:chgData name="Sean Kelleher" userId="17a24dc8bb8dc661" providerId="LiveId" clId="{F1A7F87A-F76B-4D8B-8608-51606AC9B10A}" dt="2025-06-26T14:08:40.099" v="29"/>
          <ac:spMkLst>
            <pc:docMk/>
            <pc:sldMk cId="0" sldId="378"/>
            <ac:spMk id="2" creationId="{00000000-0000-0000-0000-000000000000}"/>
          </ac:spMkLst>
        </pc:spChg>
        <pc:spChg chg="mod">
          <ac:chgData name="Sean Kelleher" userId="17a24dc8bb8dc661" providerId="LiveId" clId="{F1A7F87A-F76B-4D8B-8608-51606AC9B10A}" dt="2025-06-26T14:08:24.610" v="27" actId="20577"/>
          <ac:spMkLst>
            <pc:docMk/>
            <pc:sldMk cId="0" sldId="378"/>
            <ac:spMk id="3" creationId="{00000000-0000-0000-0000-000000000000}"/>
          </ac:spMkLst>
        </pc:spChg>
      </pc:sldChg>
      <pc:sldChg chg="del">
        <pc:chgData name="Sean Kelleher" userId="17a24dc8bb8dc661" providerId="LiveId" clId="{F1A7F87A-F76B-4D8B-8608-51606AC9B10A}" dt="2025-06-26T14:13:51.346" v="132" actId="2696"/>
        <pc:sldMkLst>
          <pc:docMk/>
          <pc:sldMk cId="0" sldId="379"/>
        </pc:sldMkLst>
      </pc:sldChg>
      <pc:sldChg chg="modSp mod modNotes modNotesTx">
        <pc:chgData name="Sean Kelleher" userId="17a24dc8bb8dc661" providerId="LiveId" clId="{F1A7F87A-F76B-4D8B-8608-51606AC9B10A}" dt="2025-06-26T14:27:18.607" v="390" actId="20577"/>
        <pc:sldMkLst>
          <pc:docMk/>
          <pc:sldMk cId="0" sldId="380"/>
        </pc:sldMkLst>
        <pc:spChg chg="mod">
          <ac:chgData name="Sean Kelleher" userId="17a24dc8bb8dc661" providerId="LiveId" clId="{F1A7F87A-F76B-4D8B-8608-51606AC9B10A}" dt="2025-06-26T14:24:14.823" v="302" actId="20577"/>
          <ac:spMkLst>
            <pc:docMk/>
            <pc:sldMk cId="0" sldId="380"/>
            <ac:spMk id="2" creationId="{00000000-0000-0000-0000-000000000000}"/>
          </ac:spMkLst>
        </pc:spChg>
        <pc:spChg chg="mod">
          <ac:chgData name="Sean Kelleher" userId="17a24dc8bb8dc661" providerId="LiveId" clId="{F1A7F87A-F76B-4D8B-8608-51606AC9B10A}" dt="2025-06-26T14:22:07.847" v="280" actId="20577"/>
          <ac:spMkLst>
            <pc:docMk/>
            <pc:sldMk cId="0" sldId="380"/>
            <ac:spMk id="3" creationId="{00000000-0000-0000-0000-000000000000}"/>
          </ac:spMkLst>
        </pc:spChg>
      </pc:sldChg>
      <pc:sldChg chg="modSp mod modNotesTx">
        <pc:chgData name="Sean Kelleher" userId="17a24dc8bb8dc661" providerId="LiveId" clId="{F1A7F87A-F76B-4D8B-8608-51606AC9B10A}" dt="2025-06-26T14:37:08.779" v="505" actId="33524"/>
        <pc:sldMkLst>
          <pc:docMk/>
          <pc:sldMk cId="0" sldId="381"/>
        </pc:sldMkLst>
        <pc:spChg chg="mod">
          <ac:chgData name="Sean Kelleher" userId="17a24dc8bb8dc661" providerId="LiveId" clId="{F1A7F87A-F76B-4D8B-8608-51606AC9B10A}" dt="2025-06-26T14:37:08.779" v="505" actId="33524"/>
          <ac:spMkLst>
            <pc:docMk/>
            <pc:sldMk cId="0" sldId="381"/>
            <ac:spMk id="2" creationId="{00000000-0000-0000-0000-000000000000}"/>
          </ac:spMkLst>
        </pc:spChg>
        <pc:spChg chg="mod">
          <ac:chgData name="Sean Kelleher" userId="17a24dc8bb8dc661" providerId="LiveId" clId="{F1A7F87A-F76B-4D8B-8608-51606AC9B10A}" dt="2025-06-26T14:32:19.141" v="398" actId="27636"/>
          <ac:spMkLst>
            <pc:docMk/>
            <pc:sldMk cId="0" sldId="381"/>
            <ac:spMk id="3" creationId="{00000000-0000-0000-0000-000000000000}"/>
          </ac:spMkLst>
        </pc:spChg>
      </pc:sldChg>
      <pc:sldChg chg="modSp mod modNotesTx">
        <pc:chgData name="Sean Kelleher" userId="17a24dc8bb8dc661" providerId="LiveId" clId="{F1A7F87A-F76B-4D8B-8608-51606AC9B10A}" dt="2025-06-26T14:55:32.413" v="576" actId="20577"/>
        <pc:sldMkLst>
          <pc:docMk/>
          <pc:sldMk cId="0" sldId="382"/>
        </pc:sldMkLst>
        <pc:spChg chg="mod">
          <ac:chgData name="Sean Kelleher" userId="17a24dc8bb8dc661" providerId="LiveId" clId="{F1A7F87A-F76B-4D8B-8608-51606AC9B10A}" dt="2025-06-26T14:50:45.529" v="523"/>
          <ac:spMkLst>
            <pc:docMk/>
            <pc:sldMk cId="0" sldId="382"/>
            <ac:spMk id="2" creationId="{00000000-0000-0000-0000-000000000000}"/>
          </ac:spMkLst>
        </pc:spChg>
        <pc:spChg chg="mod">
          <ac:chgData name="Sean Kelleher" userId="17a24dc8bb8dc661" providerId="LiveId" clId="{F1A7F87A-F76B-4D8B-8608-51606AC9B10A}" dt="2025-06-26T14:49:27.077" v="513" actId="27636"/>
          <ac:spMkLst>
            <pc:docMk/>
            <pc:sldMk cId="0" sldId="382"/>
            <ac:spMk id="3" creationId="{00000000-0000-0000-0000-000000000000}"/>
          </ac:spMkLst>
        </pc:spChg>
      </pc:sldChg>
      <pc:sldChg chg="modSp mod modNotes modNotesTx">
        <pc:chgData name="Sean Kelleher" userId="17a24dc8bb8dc661" providerId="LiveId" clId="{F1A7F87A-F76B-4D8B-8608-51606AC9B10A}" dt="2025-06-26T15:07:54.927" v="711" actId="20577"/>
        <pc:sldMkLst>
          <pc:docMk/>
          <pc:sldMk cId="0" sldId="383"/>
        </pc:sldMkLst>
        <pc:spChg chg="mod">
          <ac:chgData name="Sean Kelleher" userId="17a24dc8bb8dc661" providerId="LiveId" clId="{F1A7F87A-F76B-4D8B-8608-51606AC9B10A}" dt="2025-06-26T15:01:49.441" v="623" actId="20577"/>
          <ac:spMkLst>
            <pc:docMk/>
            <pc:sldMk cId="0" sldId="383"/>
            <ac:spMk id="2" creationId="{00000000-0000-0000-0000-000000000000}"/>
          </ac:spMkLst>
        </pc:spChg>
      </pc:sldChg>
      <pc:sldChg chg="modSp mod modNotes modNotesTx">
        <pc:chgData name="Sean Kelleher" userId="17a24dc8bb8dc661" providerId="LiveId" clId="{F1A7F87A-F76B-4D8B-8608-51606AC9B10A}" dt="2025-06-26T15:15:13.836" v="787" actId="20577"/>
        <pc:sldMkLst>
          <pc:docMk/>
          <pc:sldMk cId="0" sldId="384"/>
        </pc:sldMkLst>
        <pc:spChg chg="mod">
          <ac:chgData name="Sean Kelleher" userId="17a24dc8bb8dc661" providerId="LiveId" clId="{F1A7F87A-F76B-4D8B-8608-51606AC9B10A}" dt="2025-06-26T15:11:54.593" v="734"/>
          <ac:spMkLst>
            <pc:docMk/>
            <pc:sldMk cId="0" sldId="384"/>
            <ac:spMk id="2" creationId="{00000000-0000-0000-0000-000000000000}"/>
          </ac:spMkLst>
        </pc:spChg>
        <pc:spChg chg="mod">
          <ac:chgData name="Sean Kelleher" userId="17a24dc8bb8dc661" providerId="LiveId" clId="{F1A7F87A-F76B-4D8B-8608-51606AC9B10A}" dt="2025-06-26T15:12:17.500" v="735" actId="1076"/>
          <ac:spMkLst>
            <pc:docMk/>
            <pc:sldMk cId="0" sldId="384"/>
            <ac:spMk id="3" creationId="{00000000-0000-0000-0000-000000000000}"/>
          </ac:spMkLst>
        </pc:spChg>
      </pc:sldChg>
      <pc:sldChg chg="modSp mod modAnim modNotesTx">
        <pc:chgData name="Sean Kelleher" userId="17a24dc8bb8dc661" providerId="LiveId" clId="{F1A7F87A-F76B-4D8B-8608-51606AC9B10A}" dt="2025-06-26T15:20:12.379" v="864" actId="20577"/>
        <pc:sldMkLst>
          <pc:docMk/>
          <pc:sldMk cId="0" sldId="385"/>
        </pc:sldMkLst>
        <pc:spChg chg="mod">
          <ac:chgData name="Sean Kelleher" userId="17a24dc8bb8dc661" providerId="LiveId" clId="{F1A7F87A-F76B-4D8B-8608-51606AC9B10A}" dt="2025-06-26T15:18:36.091" v="798"/>
          <ac:spMkLst>
            <pc:docMk/>
            <pc:sldMk cId="0" sldId="385"/>
            <ac:spMk id="2" creationId="{00000000-0000-0000-0000-000000000000}"/>
          </ac:spMkLst>
        </pc:spChg>
        <pc:spChg chg="mod">
          <ac:chgData name="Sean Kelleher" userId="17a24dc8bb8dc661" providerId="LiveId" clId="{F1A7F87A-F76B-4D8B-8608-51606AC9B10A}" dt="2025-06-26T15:19:50.492" v="849" actId="20577"/>
          <ac:spMkLst>
            <pc:docMk/>
            <pc:sldMk cId="0" sldId="385"/>
            <ac:spMk id="3" creationId="{00000000-0000-0000-0000-000000000000}"/>
          </ac:spMkLst>
        </pc:spChg>
      </pc:sldChg>
      <pc:sldChg chg="modSp mod modNotes modNotesTx">
        <pc:chgData name="Sean Kelleher" userId="17a24dc8bb8dc661" providerId="LiveId" clId="{F1A7F87A-F76B-4D8B-8608-51606AC9B10A}" dt="2025-06-26T15:29:16.059" v="950" actId="20577"/>
        <pc:sldMkLst>
          <pc:docMk/>
          <pc:sldMk cId="0" sldId="386"/>
        </pc:sldMkLst>
        <pc:spChg chg="mod">
          <ac:chgData name="Sean Kelleher" userId="17a24dc8bb8dc661" providerId="LiveId" clId="{F1A7F87A-F76B-4D8B-8608-51606AC9B10A}" dt="2025-06-26T15:27:31.813" v="888"/>
          <ac:spMkLst>
            <pc:docMk/>
            <pc:sldMk cId="0" sldId="386"/>
            <ac:spMk id="2" creationId="{00000000-0000-0000-0000-000000000000}"/>
          </ac:spMkLst>
        </pc:spChg>
      </pc:sldChg>
      <pc:sldChg chg="modSp mod modNotes modNotesTx">
        <pc:chgData name="Sean Kelleher" userId="17a24dc8bb8dc661" providerId="LiveId" clId="{F1A7F87A-F76B-4D8B-8608-51606AC9B10A}" dt="2025-06-26T15:44:41.453" v="1131" actId="20577"/>
        <pc:sldMkLst>
          <pc:docMk/>
          <pc:sldMk cId="0" sldId="387"/>
        </pc:sldMkLst>
        <pc:spChg chg="mod">
          <ac:chgData name="Sean Kelleher" userId="17a24dc8bb8dc661" providerId="LiveId" clId="{F1A7F87A-F76B-4D8B-8608-51606AC9B10A}" dt="2025-06-26T15:43:57.727" v="1108" actId="20577"/>
          <ac:spMkLst>
            <pc:docMk/>
            <pc:sldMk cId="0" sldId="387"/>
            <ac:spMk id="2" creationId="{00000000-0000-0000-0000-000000000000}"/>
          </ac:spMkLst>
        </pc:spChg>
        <pc:spChg chg="mod">
          <ac:chgData name="Sean Kelleher" userId="17a24dc8bb8dc661" providerId="LiveId" clId="{F1A7F87A-F76B-4D8B-8608-51606AC9B10A}" dt="2025-06-26T15:44:41.453" v="1131" actId="20577"/>
          <ac:spMkLst>
            <pc:docMk/>
            <pc:sldMk cId="0" sldId="387"/>
            <ac:spMk id="3" creationId="{00000000-0000-0000-0000-000000000000}"/>
          </ac:spMkLst>
        </pc:spChg>
      </pc:sldChg>
      <pc:sldChg chg="modSp mod modAnim modNotesTx">
        <pc:chgData name="Sean Kelleher" userId="17a24dc8bb8dc661" providerId="LiveId" clId="{F1A7F87A-F76B-4D8B-8608-51606AC9B10A}" dt="2025-06-26T15:49:44.521" v="1203" actId="20577"/>
        <pc:sldMkLst>
          <pc:docMk/>
          <pc:sldMk cId="0" sldId="388"/>
        </pc:sldMkLst>
        <pc:spChg chg="mod">
          <ac:chgData name="Sean Kelleher" userId="17a24dc8bb8dc661" providerId="LiveId" clId="{F1A7F87A-F76B-4D8B-8608-51606AC9B10A}" dt="2025-06-26T15:48:46.625" v="1174" actId="20577"/>
          <ac:spMkLst>
            <pc:docMk/>
            <pc:sldMk cId="0" sldId="388"/>
            <ac:spMk id="2" creationId="{00000000-0000-0000-0000-000000000000}"/>
          </ac:spMkLst>
        </pc:spChg>
        <pc:spChg chg="mod">
          <ac:chgData name="Sean Kelleher" userId="17a24dc8bb8dc661" providerId="LiveId" clId="{F1A7F87A-F76B-4D8B-8608-51606AC9B10A}" dt="2025-06-26T15:46:42.401" v="1134" actId="27636"/>
          <ac:spMkLst>
            <pc:docMk/>
            <pc:sldMk cId="0" sldId="388"/>
            <ac:spMk id="3" creationId="{00000000-0000-0000-0000-000000000000}"/>
          </ac:spMkLst>
        </pc:spChg>
      </pc:sldChg>
      <pc:sldChg chg="modSp mod modAnim modNotesTx">
        <pc:chgData name="Sean Kelleher" userId="17a24dc8bb8dc661" providerId="LiveId" clId="{F1A7F87A-F76B-4D8B-8608-51606AC9B10A}" dt="2025-06-26T15:53:46.077" v="1281" actId="20577"/>
        <pc:sldMkLst>
          <pc:docMk/>
          <pc:sldMk cId="0" sldId="389"/>
        </pc:sldMkLst>
        <pc:spChg chg="mod">
          <ac:chgData name="Sean Kelleher" userId="17a24dc8bb8dc661" providerId="LiveId" clId="{F1A7F87A-F76B-4D8B-8608-51606AC9B10A}" dt="2025-06-26T15:52:53.004" v="1254"/>
          <ac:spMkLst>
            <pc:docMk/>
            <pc:sldMk cId="0" sldId="389"/>
            <ac:spMk id="2" creationId="{00000000-0000-0000-0000-000000000000}"/>
          </ac:spMkLst>
        </pc:spChg>
        <pc:spChg chg="mod">
          <ac:chgData name="Sean Kelleher" userId="17a24dc8bb8dc661" providerId="LiveId" clId="{F1A7F87A-F76B-4D8B-8608-51606AC9B10A}" dt="2025-06-26T15:51:36.240" v="1232" actId="20577"/>
          <ac:spMkLst>
            <pc:docMk/>
            <pc:sldMk cId="0" sldId="389"/>
            <ac:spMk id="3" creationId="{00000000-0000-0000-0000-000000000000}"/>
          </ac:spMkLst>
        </pc:spChg>
      </pc:sldChg>
      <pc:sldChg chg="modSp mod modAnim modNotesTx">
        <pc:chgData name="Sean Kelleher" userId="17a24dc8bb8dc661" providerId="LiveId" clId="{F1A7F87A-F76B-4D8B-8608-51606AC9B10A}" dt="2025-06-26T15:59:18.690" v="1374" actId="20577"/>
        <pc:sldMkLst>
          <pc:docMk/>
          <pc:sldMk cId="0" sldId="390"/>
        </pc:sldMkLst>
        <pc:spChg chg="mod">
          <ac:chgData name="Sean Kelleher" userId="17a24dc8bb8dc661" providerId="LiveId" clId="{F1A7F87A-F76B-4D8B-8608-51606AC9B10A}" dt="2025-06-26T15:57:47.060" v="1297"/>
          <ac:spMkLst>
            <pc:docMk/>
            <pc:sldMk cId="0" sldId="390"/>
            <ac:spMk id="2" creationId="{00000000-0000-0000-0000-000000000000}"/>
          </ac:spMkLst>
        </pc:spChg>
        <pc:spChg chg="mod">
          <ac:chgData name="Sean Kelleher" userId="17a24dc8bb8dc661" providerId="LiveId" clId="{F1A7F87A-F76B-4D8B-8608-51606AC9B10A}" dt="2025-06-26T15:56:36.247" v="1284" actId="27636"/>
          <ac:spMkLst>
            <pc:docMk/>
            <pc:sldMk cId="0" sldId="390"/>
            <ac:spMk id="3" creationId="{00000000-0000-0000-0000-000000000000}"/>
          </ac:spMkLst>
        </pc:spChg>
      </pc:sldChg>
      <pc:sldChg chg="modSp mod modAnim modNotesTx">
        <pc:chgData name="Sean Kelleher" userId="17a24dc8bb8dc661" providerId="LiveId" clId="{F1A7F87A-F76B-4D8B-8608-51606AC9B10A}" dt="2025-06-26T16:02:43.073" v="1445" actId="20577"/>
        <pc:sldMkLst>
          <pc:docMk/>
          <pc:sldMk cId="0" sldId="391"/>
        </pc:sldMkLst>
        <pc:spChg chg="mod">
          <ac:chgData name="Sean Kelleher" userId="17a24dc8bb8dc661" providerId="LiveId" clId="{F1A7F87A-F76B-4D8B-8608-51606AC9B10A}" dt="2025-06-26T16:01:45.312" v="1381"/>
          <ac:spMkLst>
            <pc:docMk/>
            <pc:sldMk cId="0" sldId="391"/>
            <ac:spMk id="2" creationId="{00000000-0000-0000-0000-000000000000}"/>
          </ac:spMkLst>
        </pc:spChg>
        <pc:spChg chg="mod">
          <ac:chgData name="Sean Kelleher" userId="17a24dc8bb8dc661" providerId="LiveId" clId="{F1A7F87A-F76B-4D8B-8608-51606AC9B10A}" dt="2025-06-26T16:01:05.489" v="1377" actId="27636"/>
          <ac:spMkLst>
            <pc:docMk/>
            <pc:sldMk cId="0" sldId="391"/>
            <ac:spMk id="3" creationId="{00000000-0000-0000-0000-000000000000}"/>
          </ac:spMkLst>
        </pc:spChg>
      </pc:sldChg>
      <pc:sldChg chg="modSp mod modAnim modNotes modNotesTx">
        <pc:chgData name="Sean Kelleher" userId="17a24dc8bb8dc661" providerId="LiveId" clId="{F1A7F87A-F76B-4D8B-8608-51606AC9B10A}" dt="2025-06-26T16:08:01.247" v="1553" actId="20577"/>
        <pc:sldMkLst>
          <pc:docMk/>
          <pc:sldMk cId="0" sldId="392"/>
        </pc:sldMkLst>
        <pc:spChg chg="mod">
          <ac:chgData name="Sean Kelleher" userId="17a24dc8bb8dc661" providerId="LiveId" clId="{F1A7F87A-F76B-4D8B-8608-51606AC9B10A}" dt="2025-06-26T16:07:42.262" v="1545" actId="20577"/>
          <ac:spMkLst>
            <pc:docMk/>
            <pc:sldMk cId="0" sldId="392"/>
            <ac:spMk id="2" creationId="{00000000-0000-0000-0000-000000000000}"/>
          </ac:spMkLst>
        </pc:spChg>
        <pc:spChg chg="mod">
          <ac:chgData name="Sean Kelleher" userId="17a24dc8bb8dc661" providerId="LiveId" clId="{F1A7F87A-F76B-4D8B-8608-51606AC9B10A}" dt="2025-06-26T16:05:45.422" v="1471" actId="20577"/>
          <ac:spMkLst>
            <pc:docMk/>
            <pc:sldMk cId="0" sldId="392"/>
            <ac:spMk id="3" creationId="{00000000-0000-0000-0000-000000000000}"/>
          </ac:spMkLst>
        </pc:spChg>
      </pc:sldChg>
      <pc:sldChg chg="modSp mod modAnim modNotes modNotesTx">
        <pc:chgData name="Sean Kelleher" userId="17a24dc8bb8dc661" providerId="LiveId" clId="{F1A7F87A-F76B-4D8B-8608-51606AC9B10A}" dt="2025-06-26T16:15:34.522" v="1706" actId="20577"/>
        <pc:sldMkLst>
          <pc:docMk/>
          <pc:sldMk cId="0" sldId="393"/>
        </pc:sldMkLst>
        <pc:spChg chg="mod">
          <ac:chgData name="Sean Kelleher" userId="17a24dc8bb8dc661" providerId="LiveId" clId="{F1A7F87A-F76B-4D8B-8608-51606AC9B10A}" dt="2025-06-26T16:13:11.242" v="1582"/>
          <ac:spMkLst>
            <pc:docMk/>
            <pc:sldMk cId="0" sldId="393"/>
            <ac:spMk id="2" creationId="{00000000-0000-0000-0000-000000000000}"/>
          </ac:spMkLst>
        </pc:spChg>
        <pc:spChg chg="mod">
          <ac:chgData name="Sean Kelleher" userId="17a24dc8bb8dc661" providerId="LiveId" clId="{F1A7F87A-F76B-4D8B-8608-51606AC9B10A}" dt="2025-06-26T16:11:17.574" v="1561" actId="27636"/>
          <ac:spMkLst>
            <pc:docMk/>
            <pc:sldMk cId="0" sldId="393"/>
            <ac:spMk id="3" creationId="{00000000-0000-0000-0000-000000000000}"/>
          </ac:spMkLst>
        </pc:spChg>
      </pc:sldChg>
      <pc:sldChg chg="modSp mod modAnim modNotes modNotesTx">
        <pc:chgData name="Sean Kelleher" userId="17a24dc8bb8dc661" providerId="LiveId" clId="{F1A7F87A-F76B-4D8B-8608-51606AC9B10A}" dt="2025-06-26T16:21:54.767" v="1877" actId="20577"/>
        <pc:sldMkLst>
          <pc:docMk/>
          <pc:sldMk cId="0" sldId="395"/>
        </pc:sldMkLst>
        <pc:spChg chg="mod">
          <ac:chgData name="Sean Kelleher" userId="17a24dc8bb8dc661" providerId="LiveId" clId="{F1A7F87A-F76B-4D8B-8608-51606AC9B10A}" dt="2025-06-26T16:20:24.308" v="1777" actId="27636"/>
          <ac:spMkLst>
            <pc:docMk/>
            <pc:sldMk cId="0" sldId="395"/>
            <ac:spMk id="2" creationId="{00000000-0000-0000-0000-000000000000}"/>
          </ac:spMkLst>
        </pc:spChg>
        <pc:spChg chg="mod">
          <ac:chgData name="Sean Kelleher" userId="17a24dc8bb8dc661" providerId="LiveId" clId="{F1A7F87A-F76B-4D8B-8608-51606AC9B10A}" dt="2025-06-26T16:18:25.161" v="1723" actId="20577"/>
          <ac:spMkLst>
            <pc:docMk/>
            <pc:sldMk cId="0" sldId="395"/>
            <ac:spMk id="3" creationId="{00000000-0000-0000-0000-000000000000}"/>
          </ac:spMkLst>
        </pc:spChg>
      </pc:sldChg>
      <pc:sldChg chg="del">
        <pc:chgData name="Sean Kelleher" userId="17a24dc8bb8dc661" providerId="LiveId" clId="{F1A7F87A-F76B-4D8B-8608-51606AC9B10A}" dt="2025-06-26T16:23:10.785" v="1878" actId="2696"/>
        <pc:sldMkLst>
          <pc:docMk/>
          <pc:sldMk cId="0" sldId="396"/>
        </pc:sldMkLst>
      </pc:sldChg>
      <pc:sldChg chg="modSp mod modNotes modNotesTx">
        <pc:chgData name="Sean Kelleher" userId="17a24dc8bb8dc661" providerId="LiveId" clId="{F1A7F87A-F76B-4D8B-8608-51606AC9B10A}" dt="2025-06-26T16:37:27.565" v="2061" actId="20577"/>
        <pc:sldMkLst>
          <pc:docMk/>
          <pc:sldMk cId="0" sldId="397"/>
        </pc:sldMkLst>
        <pc:spChg chg="mod">
          <ac:chgData name="Sean Kelleher" userId="17a24dc8bb8dc661" providerId="LiveId" clId="{F1A7F87A-F76B-4D8B-8608-51606AC9B10A}" dt="2025-06-26T16:35:44.121" v="2015" actId="20577"/>
          <ac:spMkLst>
            <pc:docMk/>
            <pc:sldMk cId="0" sldId="397"/>
            <ac:spMk id="2" creationId="{00000000-0000-0000-0000-000000000000}"/>
          </ac:spMkLst>
        </pc:spChg>
      </pc:sldChg>
      <pc:sldChg chg="del">
        <pc:chgData name="Sean Kelleher" userId="17a24dc8bb8dc661" providerId="LiveId" clId="{F1A7F87A-F76B-4D8B-8608-51606AC9B10A}" dt="2025-06-26T16:15:49.424" v="1708" actId="2696"/>
        <pc:sldMkLst>
          <pc:docMk/>
          <pc:sldMk cId="2593656406" sldId="399"/>
        </pc:sldMkLst>
      </pc:sldChg>
      <pc:sldChg chg="del">
        <pc:chgData name="Sean Kelleher" userId="17a24dc8bb8dc661" providerId="LiveId" clId="{F1A7F87A-F76B-4D8B-8608-51606AC9B10A}" dt="2025-06-26T16:15:49.424" v="1708" actId="2696"/>
        <pc:sldMkLst>
          <pc:docMk/>
          <pc:sldMk cId="931172840" sldId="401"/>
        </pc:sldMkLst>
      </pc:sldChg>
      <pc:sldChg chg="del">
        <pc:chgData name="Sean Kelleher" userId="17a24dc8bb8dc661" providerId="LiveId" clId="{F1A7F87A-F76B-4D8B-8608-51606AC9B10A}" dt="2025-06-26T16:15:49.424" v="1708" actId="2696"/>
        <pc:sldMkLst>
          <pc:docMk/>
          <pc:sldMk cId="2883592724" sldId="402"/>
        </pc:sldMkLst>
      </pc:sldChg>
      <pc:sldChg chg="modSp new mod modNotesTx">
        <pc:chgData name="Sean Kelleher" userId="17a24dc8bb8dc661" providerId="LiveId" clId="{F1A7F87A-F76B-4D8B-8608-51606AC9B10A}" dt="2025-06-26T14:19:32.790" v="250" actId="20577"/>
        <pc:sldMkLst>
          <pc:docMk/>
          <pc:sldMk cId="3218214525" sldId="403"/>
        </pc:sldMkLst>
        <pc:spChg chg="mod">
          <ac:chgData name="Sean Kelleher" userId="17a24dc8bb8dc661" providerId="LiveId" clId="{F1A7F87A-F76B-4D8B-8608-51606AC9B10A}" dt="2025-06-26T14:13:42.968" v="131"/>
          <ac:spMkLst>
            <pc:docMk/>
            <pc:sldMk cId="3218214525" sldId="403"/>
            <ac:spMk id="2" creationId="{A6C941F3-5775-2A95-24D5-CB4F4EE6D2DF}"/>
          </ac:spMkLst>
        </pc:spChg>
        <pc:spChg chg="mod">
          <ac:chgData name="Sean Kelleher" userId="17a24dc8bb8dc661" providerId="LiveId" clId="{F1A7F87A-F76B-4D8B-8608-51606AC9B10A}" dt="2025-06-26T14:06:55.236" v="20" actId="20577"/>
          <ac:spMkLst>
            <pc:docMk/>
            <pc:sldMk cId="3218214525" sldId="403"/>
            <ac:spMk id="3" creationId="{62B7F1F3-98FB-896D-E4D7-C9D3CB34E260}"/>
          </ac:spMkLst>
        </pc:spChg>
      </pc:sldChg>
      <pc:sldChg chg="modSp add mod modAnim modNotes modNotesTx">
        <pc:chgData name="Sean Kelleher" userId="17a24dc8bb8dc661" providerId="LiveId" clId="{F1A7F87A-F76B-4D8B-8608-51606AC9B10A}" dt="2025-06-26T16:31:20.949" v="1962" actId="20577"/>
        <pc:sldMkLst>
          <pc:docMk/>
          <pc:sldMk cId="945781598" sldId="1683"/>
        </pc:sldMkLst>
        <pc:spChg chg="mod">
          <ac:chgData name="Sean Kelleher" userId="17a24dc8bb8dc661" providerId="LiveId" clId="{F1A7F87A-F76B-4D8B-8608-51606AC9B10A}" dt="2025-06-26T16:29:38.344" v="1924" actId="1076"/>
          <ac:spMkLst>
            <pc:docMk/>
            <pc:sldMk cId="945781598" sldId="1683"/>
            <ac:spMk id="2" creationId="{6F11B6E6-EB99-4547-8EF5-DAF2FDF8F51D}"/>
          </ac:spMkLst>
        </pc:spChg>
        <pc:spChg chg="mod">
          <ac:chgData name="Sean Kelleher" userId="17a24dc8bb8dc661" providerId="LiveId" clId="{F1A7F87A-F76B-4D8B-8608-51606AC9B10A}" dt="2025-06-26T16:30:39.634" v="1944"/>
          <ac:spMkLst>
            <pc:docMk/>
            <pc:sldMk cId="945781598" sldId="1683"/>
            <ac:spMk id="3" creationId="{A0CBCBAB-4D46-4414-BE53-057474C2EA37}"/>
          </ac:spMkLst>
        </pc:spChg>
      </pc:sldChg>
      <pc:sldMasterChg chg="delSldLayout">
        <pc:chgData name="Sean Kelleher" userId="17a24dc8bb8dc661" providerId="LiveId" clId="{F1A7F87A-F76B-4D8B-8608-51606AC9B10A}" dt="2025-06-26T16:15:49.424" v="1708" actId="2696"/>
        <pc:sldMasterMkLst>
          <pc:docMk/>
          <pc:sldMasterMk cId="0" sldId="2147483662"/>
        </pc:sldMasterMkLst>
        <pc:sldLayoutChg chg="del">
          <pc:chgData name="Sean Kelleher" userId="17a24dc8bb8dc661" providerId="LiveId" clId="{F1A7F87A-F76B-4D8B-8608-51606AC9B10A}" dt="2025-06-26T16:15:49.424" v="1708" actId="2696"/>
          <pc:sldLayoutMkLst>
            <pc:docMk/>
            <pc:sldMasterMk cId="0" sldId="2147483662"/>
            <pc:sldLayoutMk cId="0" sldId="2147483674"/>
          </pc:sldLayoutMkLst>
        </pc:sldLayoutChg>
      </pc:sldMasterChg>
      <pc:sldMasterChg chg="del delSldLayout">
        <pc:chgData name="Sean Kelleher" userId="17a24dc8bb8dc661" providerId="LiveId" clId="{F1A7F87A-F76B-4D8B-8608-51606AC9B10A}" dt="2025-06-26T16:15:49.424" v="1708" actId="2696"/>
        <pc:sldMasterMkLst>
          <pc:docMk/>
          <pc:sldMasterMk cId="870960801" sldId="2147484918"/>
        </pc:sldMasterMkLst>
        <pc:sldLayoutChg chg="del">
          <pc:chgData name="Sean Kelleher" userId="17a24dc8bb8dc661" providerId="LiveId" clId="{F1A7F87A-F76B-4D8B-8608-51606AC9B10A}" dt="2025-06-26T16:15:49.424" v="1708" actId="2696"/>
          <pc:sldLayoutMkLst>
            <pc:docMk/>
            <pc:sldMasterMk cId="870960801" sldId="2147484918"/>
            <pc:sldLayoutMk cId="3681455226" sldId="2147484919"/>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3875987269" sldId="2147484920"/>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2233076448" sldId="2147484921"/>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3318656195" sldId="2147484922"/>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3992628426" sldId="2147484923"/>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3721400320" sldId="2147484924"/>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1937428966" sldId="2147484925"/>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1694960163" sldId="2147484926"/>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3649639619" sldId="2147484927"/>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3066483336" sldId="2147484928"/>
          </pc:sldLayoutMkLst>
        </pc:sldLayoutChg>
        <pc:sldLayoutChg chg="del">
          <pc:chgData name="Sean Kelleher" userId="17a24dc8bb8dc661" providerId="LiveId" clId="{F1A7F87A-F76B-4D8B-8608-51606AC9B10A}" dt="2025-06-26T16:15:49.424" v="1708" actId="2696"/>
          <pc:sldLayoutMkLst>
            <pc:docMk/>
            <pc:sldMasterMk cId="870960801" sldId="2147484918"/>
            <pc:sldLayoutMk cId="274719764" sldId="2147484929"/>
          </pc:sldLayoutMkLst>
        </pc:sldLayoutChg>
      </pc:sldMasterChg>
    </pc:docChg>
  </pc:docChgLst>
  <pc:docChgLst>
    <pc:chgData name="Sean Kelleher" userId="17a24dc8bb8dc661" providerId="LiveId" clId="{63588156-BA82-4212-A473-8C8DC7D4F67F}"/>
    <pc:docChg chg="custSel modSld">
      <pc:chgData name="Sean Kelleher" userId="17a24dc8bb8dc661" providerId="LiveId" clId="{63588156-BA82-4212-A473-8C8DC7D4F67F}" dt="2025-07-28T08:42:20.891" v="12" actId="20577"/>
      <pc:docMkLst>
        <pc:docMk/>
      </pc:docMkLst>
      <pc:sldChg chg="modSp">
        <pc:chgData name="Sean Kelleher" userId="17a24dc8bb8dc661" providerId="LiveId" clId="{63588156-BA82-4212-A473-8C8DC7D4F67F}" dt="2025-07-28T08:42:20.891" v="12" actId="20577"/>
        <pc:sldMkLst>
          <pc:docMk/>
          <pc:sldMk cId="0" sldId="260"/>
        </pc:sldMkLst>
        <pc:spChg chg="mod">
          <ac:chgData name="Sean Kelleher" userId="17a24dc8bb8dc661" providerId="LiveId" clId="{63588156-BA82-4212-A473-8C8DC7D4F67F}" dt="2025-07-28T08:42:20.891" v="12" actId="20577"/>
          <ac:spMkLst>
            <pc:docMk/>
            <pc:sldMk cId="0" sldId="260"/>
            <ac:spMk id="3075" creationId="{00000000-0000-0000-0000-000000000000}"/>
          </ac:spMkLst>
        </pc:spChg>
      </pc:sldChg>
      <pc:sldChg chg="modNotes">
        <pc:chgData name="Sean Kelleher" userId="17a24dc8bb8dc661" providerId="LiveId" clId="{63588156-BA82-4212-A473-8C8DC7D4F67F}" dt="2025-07-28T08:42:15.460" v="1" actId="27636"/>
        <pc:sldMkLst>
          <pc:docMk/>
          <pc:sldMk cId="0" sldId="383"/>
        </pc:sldMkLst>
      </pc:sldChg>
      <pc:sldChg chg="modNotes">
        <pc:chgData name="Sean Kelleher" userId="17a24dc8bb8dc661" providerId="LiveId" clId="{63588156-BA82-4212-A473-8C8DC7D4F67F}" dt="2025-07-28T08:42:15.474" v="2" actId="27636"/>
        <pc:sldMkLst>
          <pc:docMk/>
          <pc:sldMk cId="0" sldId="384"/>
        </pc:sldMkLst>
      </pc:sldChg>
      <pc:sldChg chg="modNotes">
        <pc:chgData name="Sean Kelleher" userId="17a24dc8bb8dc661" providerId="LiveId" clId="{63588156-BA82-4212-A473-8C8DC7D4F67F}" dt="2025-07-28T08:42:15.492" v="3" actId="27636"/>
        <pc:sldMkLst>
          <pc:docMk/>
          <pc:sldMk cId="0" sldId="387"/>
        </pc:sldMkLst>
      </pc:sldChg>
      <pc:sldChg chg="modNotes">
        <pc:chgData name="Sean Kelleher" userId="17a24dc8bb8dc661" providerId="LiveId" clId="{63588156-BA82-4212-A473-8C8DC7D4F67F}" dt="2025-07-28T08:42:15.514" v="4" actId="27636"/>
        <pc:sldMkLst>
          <pc:docMk/>
          <pc:sldMk cId="945781598" sldId="1683"/>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4B1FB-B858-436F-B8B7-AC0210DFBCD9}" type="doc">
      <dgm:prSet loTypeId="urn:microsoft.com/office/officeart/2005/8/layout/process2" loCatId="process" qsTypeId="urn:microsoft.com/office/officeart/2005/8/quickstyle/simple1" qsCatId="simple" csTypeId="urn:microsoft.com/office/officeart/2005/8/colors/accent1_2" csCatId="accent1" phldr="1"/>
      <dgm:spPr/>
    </dgm:pt>
    <dgm:pt modelId="{F1F2AD1A-D99F-4D46-88BA-D7638AD175DB}" type="pres">
      <dgm:prSet presAssocID="{4B54B1FB-B858-436F-B8B7-AC0210DFBCD9}" presName="linearFlow" presStyleCnt="0">
        <dgm:presLayoutVars>
          <dgm:resizeHandles val="exact"/>
        </dgm:presLayoutVars>
      </dgm:prSet>
      <dgm:spPr/>
    </dgm:pt>
  </dgm:ptLst>
  <dgm:cxnLst>
    <dgm:cxn modelId="{234B4929-914A-4A65-AC64-E31CDA21213F}" type="presOf" srcId="{4B54B1FB-B858-436F-B8B7-AC0210DFBCD9}" destId="{F1F2AD1A-D99F-4D46-88BA-D7638AD175DB}" srcOrd="0" destOrd="0" presId="urn:microsoft.com/office/officeart/2005/8/layout/process2"/>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FA318-C739-4F1F-A6E9-DB4C1CB071B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9A5392-C7C4-4A57-A71F-DC3F4FDBEA54}">
      <dgm:prSet custT="1"/>
      <dgm:spPr/>
      <dgm:t>
        <a:bodyPr/>
        <a:lstStyle/>
        <a:p>
          <a:r>
            <a:rPr lang="en-IE" sz="2800" b="0" dirty="0">
              <a:solidFill>
                <a:srgbClr val="2B3990"/>
              </a:solidFill>
            </a:rPr>
            <a:t>Keeps joints in a neutral position</a:t>
          </a:r>
          <a:endParaRPr lang="en-US" sz="2800" b="0" dirty="0">
            <a:solidFill>
              <a:srgbClr val="2B3990"/>
            </a:solidFill>
          </a:endParaRPr>
        </a:p>
      </dgm:t>
    </dgm:pt>
    <dgm:pt modelId="{8CC4FCAC-B825-4341-B357-AA3B88EDC286}" type="parTrans" cxnId="{35E2A495-666C-4067-94D7-51A8420E809A}">
      <dgm:prSet/>
      <dgm:spPr/>
      <dgm:t>
        <a:bodyPr/>
        <a:lstStyle/>
        <a:p>
          <a:endParaRPr lang="en-US"/>
        </a:p>
      </dgm:t>
    </dgm:pt>
    <dgm:pt modelId="{39E0AB0E-AA38-4B4A-AC58-21A1AD6367DC}" type="sibTrans" cxnId="{35E2A495-666C-4067-94D7-51A8420E809A}">
      <dgm:prSet/>
      <dgm:spPr/>
      <dgm:t>
        <a:bodyPr/>
        <a:lstStyle/>
        <a:p>
          <a:endParaRPr lang="en-US"/>
        </a:p>
      </dgm:t>
    </dgm:pt>
    <dgm:pt modelId="{47FB6138-AD10-493F-92E3-F38AC07A7D15}">
      <dgm:prSet custT="1"/>
      <dgm:spPr/>
      <dgm:t>
        <a:bodyPr/>
        <a:lstStyle/>
        <a:p>
          <a:r>
            <a:rPr lang="en-IE" sz="2800" b="0">
              <a:solidFill>
                <a:srgbClr val="2B3990"/>
              </a:solidFill>
            </a:rPr>
            <a:t>Keeps work close to the body</a:t>
          </a:r>
          <a:endParaRPr lang="en-US" sz="2800" b="0">
            <a:solidFill>
              <a:srgbClr val="2B3990"/>
            </a:solidFill>
          </a:endParaRPr>
        </a:p>
      </dgm:t>
    </dgm:pt>
    <dgm:pt modelId="{0D766442-47F4-480E-8A0E-BE7EDDB935CB}" type="parTrans" cxnId="{ED2B2E44-E962-429A-A8BC-2C600CE92606}">
      <dgm:prSet/>
      <dgm:spPr/>
      <dgm:t>
        <a:bodyPr/>
        <a:lstStyle/>
        <a:p>
          <a:endParaRPr lang="en-US"/>
        </a:p>
      </dgm:t>
    </dgm:pt>
    <dgm:pt modelId="{7D33B153-B155-4E75-B7C0-8BA187216676}" type="sibTrans" cxnId="{ED2B2E44-E962-429A-A8BC-2C600CE92606}">
      <dgm:prSet/>
      <dgm:spPr/>
      <dgm:t>
        <a:bodyPr/>
        <a:lstStyle/>
        <a:p>
          <a:endParaRPr lang="en-US"/>
        </a:p>
      </dgm:t>
    </dgm:pt>
    <dgm:pt modelId="{6FB2F2CA-CE8F-4195-AFAE-B6EE3ABE4F55}">
      <dgm:prSet custT="1"/>
      <dgm:spPr/>
      <dgm:t>
        <a:bodyPr/>
        <a:lstStyle/>
        <a:p>
          <a:r>
            <a:rPr lang="en-IE" sz="2800" b="0">
              <a:solidFill>
                <a:srgbClr val="2B3990"/>
              </a:solidFill>
            </a:rPr>
            <a:t>Avoids excessive bending</a:t>
          </a:r>
          <a:endParaRPr lang="en-US" sz="2800" b="0">
            <a:solidFill>
              <a:srgbClr val="2B3990"/>
            </a:solidFill>
          </a:endParaRPr>
        </a:p>
      </dgm:t>
    </dgm:pt>
    <dgm:pt modelId="{DC1BB7A4-AB83-4C8D-B1AB-C6F1B1804616}" type="parTrans" cxnId="{5415B539-9B60-4C3D-82DD-D214A2B47B3E}">
      <dgm:prSet/>
      <dgm:spPr/>
      <dgm:t>
        <a:bodyPr/>
        <a:lstStyle/>
        <a:p>
          <a:endParaRPr lang="en-US"/>
        </a:p>
      </dgm:t>
    </dgm:pt>
    <dgm:pt modelId="{D13D823F-5F4A-4DD7-8786-F3C70D493F7B}" type="sibTrans" cxnId="{5415B539-9B60-4C3D-82DD-D214A2B47B3E}">
      <dgm:prSet/>
      <dgm:spPr/>
      <dgm:t>
        <a:bodyPr/>
        <a:lstStyle/>
        <a:p>
          <a:endParaRPr lang="en-US"/>
        </a:p>
      </dgm:t>
    </dgm:pt>
    <dgm:pt modelId="{E24224CF-8966-4F24-9C65-8833CB54BE68}">
      <dgm:prSet custT="1"/>
      <dgm:spPr/>
      <dgm:t>
        <a:bodyPr/>
        <a:lstStyle/>
        <a:p>
          <a:r>
            <a:rPr lang="en-IE" sz="2800" b="0">
              <a:solidFill>
                <a:srgbClr val="2B3990"/>
              </a:solidFill>
            </a:rPr>
            <a:t>Avoids twisting</a:t>
          </a:r>
          <a:endParaRPr lang="en-US" sz="2800" b="0">
            <a:solidFill>
              <a:srgbClr val="2B3990"/>
            </a:solidFill>
          </a:endParaRPr>
        </a:p>
      </dgm:t>
    </dgm:pt>
    <dgm:pt modelId="{388E1CA9-C521-4564-86DC-C626B5A5BEAF}" type="parTrans" cxnId="{1F0E9333-62F0-4995-B821-5700D97AA02B}">
      <dgm:prSet/>
      <dgm:spPr/>
      <dgm:t>
        <a:bodyPr/>
        <a:lstStyle/>
        <a:p>
          <a:endParaRPr lang="en-US"/>
        </a:p>
      </dgm:t>
    </dgm:pt>
    <dgm:pt modelId="{6BE8FD9C-3DE4-49CB-ADD2-528205BC8E87}" type="sibTrans" cxnId="{1F0E9333-62F0-4995-B821-5700D97AA02B}">
      <dgm:prSet/>
      <dgm:spPr/>
      <dgm:t>
        <a:bodyPr/>
        <a:lstStyle/>
        <a:p>
          <a:endParaRPr lang="en-US"/>
        </a:p>
      </dgm:t>
    </dgm:pt>
    <dgm:pt modelId="{A5F87AB3-1B82-42D0-A8C6-54D9EDA56D7B}" type="pres">
      <dgm:prSet presAssocID="{4E5FA318-C739-4F1F-A6E9-DB4C1CB071B4}" presName="hierChild1" presStyleCnt="0">
        <dgm:presLayoutVars>
          <dgm:chPref val="1"/>
          <dgm:dir/>
          <dgm:animOne val="branch"/>
          <dgm:animLvl val="lvl"/>
          <dgm:resizeHandles/>
        </dgm:presLayoutVars>
      </dgm:prSet>
      <dgm:spPr/>
    </dgm:pt>
    <dgm:pt modelId="{8BAFE28A-8E4B-48A6-BB26-9FF5A6F4EADB}" type="pres">
      <dgm:prSet presAssocID="{359A5392-C7C4-4A57-A71F-DC3F4FDBEA54}" presName="hierRoot1" presStyleCnt="0"/>
      <dgm:spPr/>
    </dgm:pt>
    <dgm:pt modelId="{EEB03EBA-BAFD-40C4-A2CA-80916D83FA49}" type="pres">
      <dgm:prSet presAssocID="{359A5392-C7C4-4A57-A71F-DC3F4FDBEA54}" presName="composite" presStyleCnt="0"/>
      <dgm:spPr/>
    </dgm:pt>
    <dgm:pt modelId="{13C29CB5-1792-4C05-8104-7CA9C47E1D68}" type="pres">
      <dgm:prSet presAssocID="{359A5392-C7C4-4A57-A71F-DC3F4FDBEA54}" presName="background" presStyleLbl="node0" presStyleIdx="0" presStyleCnt="4"/>
      <dgm:spPr>
        <a:solidFill>
          <a:srgbClr val="09A6B2"/>
        </a:solidFill>
      </dgm:spPr>
    </dgm:pt>
    <dgm:pt modelId="{6808CC12-87D6-47D0-992F-6465697BFDB5}" type="pres">
      <dgm:prSet presAssocID="{359A5392-C7C4-4A57-A71F-DC3F4FDBEA54}" presName="text" presStyleLbl="fgAcc0" presStyleIdx="0" presStyleCnt="4" custScaleY="181855">
        <dgm:presLayoutVars>
          <dgm:chPref val="3"/>
        </dgm:presLayoutVars>
      </dgm:prSet>
      <dgm:spPr/>
    </dgm:pt>
    <dgm:pt modelId="{CA75215D-80ED-4951-A9D0-6B40E60BE3AC}" type="pres">
      <dgm:prSet presAssocID="{359A5392-C7C4-4A57-A71F-DC3F4FDBEA54}" presName="hierChild2" presStyleCnt="0"/>
      <dgm:spPr/>
    </dgm:pt>
    <dgm:pt modelId="{A46CB3F9-91C0-4A25-87FA-F5B1229F9523}" type="pres">
      <dgm:prSet presAssocID="{47FB6138-AD10-493F-92E3-F38AC07A7D15}" presName="hierRoot1" presStyleCnt="0"/>
      <dgm:spPr/>
    </dgm:pt>
    <dgm:pt modelId="{8D84CC6C-D206-45AB-8BC5-17CBC7554F45}" type="pres">
      <dgm:prSet presAssocID="{47FB6138-AD10-493F-92E3-F38AC07A7D15}" presName="composite" presStyleCnt="0"/>
      <dgm:spPr/>
    </dgm:pt>
    <dgm:pt modelId="{59F494F2-2FDE-4922-B7AB-322E0E8BB95A}" type="pres">
      <dgm:prSet presAssocID="{47FB6138-AD10-493F-92E3-F38AC07A7D15}" presName="background" presStyleLbl="node0" presStyleIdx="1" presStyleCnt="4"/>
      <dgm:spPr>
        <a:solidFill>
          <a:srgbClr val="09A6B2"/>
        </a:solidFill>
      </dgm:spPr>
    </dgm:pt>
    <dgm:pt modelId="{38C2EB1F-4D84-41F6-9488-48E2C0CA1B45}" type="pres">
      <dgm:prSet presAssocID="{47FB6138-AD10-493F-92E3-F38AC07A7D15}" presName="text" presStyleLbl="fgAcc0" presStyleIdx="1" presStyleCnt="4" custLinFactNeighborY="-1932">
        <dgm:presLayoutVars>
          <dgm:chPref val="3"/>
        </dgm:presLayoutVars>
      </dgm:prSet>
      <dgm:spPr/>
    </dgm:pt>
    <dgm:pt modelId="{86E86172-628C-423E-AE8B-0B3B11FDB31C}" type="pres">
      <dgm:prSet presAssocID="{47FB6138-AD10-493F-92E3-F38AC07A7D15}" presName="hierChild2" presStyleCnt="0"/>
      <dgm:spPr/>
    </dgm:pt>
    <dgm:pt modelId="{33372BAC-34DD-45E4-9374-06CA1F7E7868}" type="pres">
      <dgm:prSet presAssocID="{6FB2F2CA-CE8F-4195-AFAE-B6EE3ABE4F55}" presName="hierRoot1" presStyleCnt="0"/>
      <dgm:spPr/>
    </dgm:pt>
    <dgm:pt modelId="{5252CEC2-B120-4C36-84E5-FB2C384BD9AC}" type="pres">
      <dgm:prSet presAssocID="{6FB2F2CA-CE8F-4195-AFAE-B6EE3ABE4F55}" presName="composite" presStyleCnt="0"/>
      <dgm:spPr/>
    </dgm:pt>
    <dgm:pt modelId="{BA1DCDB7-C102-46D7-A622-408BF72E9309}" type="pres">
      <dgm:prSet presAssocID="{6FB2F2CA-CE8F-4195-AFAE-B6EE3ABE4F55}" presName="background" presStyleLbl="node0" presStyleIdx="2" presStyleCnt="4"/>
      <dgm:spPr>
        <a:solidFill>
          <a:srgbClr val="09A6B2"/>
        </a:solidFill>
      </dgm:spPr>
    </dgm:pt>
    <dgm:pt modelId="{245F5908-567E-4380-8BD5-7F1B6A3A6D34}" type="pres">
      <dgm:prSet presAssocID="{6FB2F2CA-CE8F-4195-AFAE-B6EE3ABE4F55}" presName="text" presStyleLbl="fgAcc0" presStyleIdx="2" presStyleCnt="4">
        <dgm:presLayoutVars>
          <dgm:chPref val="3"/>
        </dgm:presLayoutVars>
      </dgm:prSet>
      <dgm:spPr/>
    </dgm:pt>
    <dgm:pt modelId="{723E29D9-E9FC-4CDE-9B83-AC24C2138D43}" type="pres">
      <dgm:prSet presAssocID="{6FB2F2CA-CE8F-4195-AFAE-B6EE3ABE4F55}" presName="hierChild2" presStyleCnt="0"/>
      <dgm:spPr/>
    </dgm:pt>
    <dgm:pt modelId="{9063CD56-BE8F-4BD6-9D3A-8359BE8135CD}" type="pres">
      <dgm:prSet presAssocID="{E24224CF-8966-4F24-9C65-8833CB54BE68}" presName="hierRoot1" presStyleCnt="0"/>
      <dgm:spPr/>
    </dgm:pt>
    <dgm:pt modelId="{9BBA01E4-8204-4A2F-A6FA-0341C171143B}" type="pres">
      <dgm:prSet presAssocID="{E24224CF-8966-4F24-9C65-8833CB54BE68}" presName="composite" presStyleCnt="0"/>
      <dgm:spPr/>
    </dgm:pt>
    <dgm:pt modelId="{52697AE0-5182-4A89-80C3-22385DF29421}" type="pres">
      <dgm:prSet presAssocID="{E24224CF-8966-4F24-9C65-8833CB54BE68}" presName="background" presStyleLbl="node0" presStyleIdx="3" presStyleCnt="4"/>
      <dgm:spPr>
        <a:solidFill>
          <a:srgbClr val="09A6B2"/>
        </a:solidFill>
      </dgm:spPr>
    </dgm:pt>
    <dgm:pt modelId="{78B4972D-EEC3-4E8D-B225-89FD76D9EB78}" type="pres">
      <dgm:prSet presAssocID="{E24224CF-8966-4F24-9C65-8833CB54BE68}" presName="text" presStyleLbl="fgAcc0" presStyleIdx="3" presStyleCnt="4">
        <dgm:presLayoutVars>
          <dgm:chPref val="3"/>
        </dgm:presLayoutVars>
      </dgm:prSet>
      <dgm:spPr/>
    </dgm:pt>
    <dgm:pt modelId="{891BB111-1B10-4C32-BBAC-20ECBBD3A520}" type="pres">
      <dgm:prSet presAssocID="{E24224CF-8966-4F24-9C65-8833CB54BE68}" presName="hierChild2" presStyleCnt="0"/>
      <dgm:spPr/>
    </dgm:pt>
  </dgm:ptLst>
  <dgm:cxnLst>
    <dgm:cxn modelId="{EAEBB32E-CF27-4A66-82A3-5BBBA9C22BCC}" type="presOf" srcId="{359A5392-C7C4-4A57-A71F-DC3F4FDBEA54}" destId="{6808CC12-87D6-47D0-992F-6465697BFDB5}" srcOrd="0" destOrd="0" presId="urn:microsoft.com/office/officeart/2005/8/layout/hierarchy1"/>
    <dgm:cxn modelId="{1F0E9333-62F0-4995-B821-5700D97AA02B}" srcId="{4E5FA318-C739-4F1F-A6E9-DB4C1CB071B4}" destId="{E24224CF-8966-4F24-9C65-8833CB54BE68}" srcOrd="3" destOrd="0" parTransId="{388E1CA9-C521-4564-86DC-C626B5A5BEAF}" sibTransId="{6BE8FD9C-3DE4-49CB-ADD2-528205BC8E87}"/>
    <dgm:cxn modelId="{5415B539-9B60-4C3D-82DD-D214A2B47B3E}" srcId="{4E5FA318-C739-4F1F-A6E9-DB4C1CB071B4}" destId="{6FB2F2CA-CE8F-4195-AFAE-B6EE3ABE4F55}" srcOrd="2" destOrd="0" parTransId="{DC1BB7A4-AB83-4C8D-B1AB-C6F1B1804616}" sibTransId="{D13D823F-5F4A-4DD7-8786-F3C70D493F7B}"/>
    <dgm:cxn modelId="{F4B77042-EEEF-4C70-ABBB-B5332C3362D1}" type="presOf" srcId="{6FB2F2CA-CE8F-4195-AFAE-B6EE3ABE4F55}" destId="{245F5908-567E-4380-8BD5-7F1B6A3A6D34}" srcOrd="0" destOrd="0" presId="urn:microsoft.com/office/officeart/2005/8/layout/hierarchy1"/>
    <dgm:cxn modelId="{ED2B2E44-E962-429A-A8BC-2C600CE92606}" srcId="{4E5FA318-C739-4F1F-A6E9-DB4C1CB071B4}" destId="{47FB6138-AD10-493F-92E3-F38AC07A7D15}" srcOrd="1" destOrd="0" parTransId="{0D766442-47F4-480E-8A0E-BE7EDDB935CB}" sibTransId="{7D33B153-B155-4E75-B7C0-8BA187216676}"/>
    <dgm:cxn modelId="{B792BF56-4B83-4C4D-B394-01E74FC91798}" type="presOf" srcId="{47FB6138-AD10-493F-92E3-F38AC07A7D15}" destId="{38C2EB1F-4D84-41F6-9488-48E2C0CA1B45}" srcOrd="0" destOrd="0" presId="urn:microsoft.com/office/officeart/2005/8/layout/hierarchy1"/>
    <dgm:cxn modelId="{35E2A495-666C-4067-94D7-51A8420E809A}" srcId="{4E5FA318-C739-4F1F-A6E9-DB4C1CB071B4}" destId="{359A5392-C7C4-4A57-A71F-DC3F4FDBEA54}" srcOrd="0" destOrd="0" parTransId="{8CC4FCAC-B825-4341-B357-AA3B88EDC286}" sibTransId="{39E0AB0E-AA38-4B4A-AC58-21A1AD6367DC}"/>
    <dgm:cxn modelId="{7DE7B396-AE54-4813-ABAE-A74D3FE7D633}" type="presOf" srcId="{4E5FA318-C739-4F1F-A6E9-DB4C1CB071B4}" destId="{A5F87AB3-1B82-42D0-A8C6-54D9EDA56D7B}" srcOrd="0" destOrd="0" presId="urn:microsoft.com/office/officeart/2005/8/layout/hierarchy1"/>
    <dgm:cxn modelId="{584D50F4-8A15-4305-872D-231C4222AEFF}" type="presOf" srcId="{E24224CF-8966-4F24-9C65-8833CB54BE68}" destId="{78B4972D-EEC3-4E8D-B225-89FD76D9EB78}" srcOrd="0" destOrd="0" presId="urn:microsoft.com/office/officeart/2005/8/layout/hierarchy1"/>
    <dgm:cxn modelId="{920B2A88-1815-427C-8B54-24617C3A6DCF}" type="presParOf" srcId="{A5F87AB3-1B82-42D0-A8C6-54D9EDA56D7B}" destId="{8BAFE28A-8E4B-48A6-BB26-9FF5A6F4EADB}" srcOrd="0" destOrd="0" presId="urn:microsoft.com/office/officeart/2005/8/layout/hierarchy1"/>
    <dgm:cxn modelId="{91723F39-E244-4853-BEEB-9BA24749CBB0}" type="presParOf" srcId="{8BAFE28A-8E4B-48A6-BB26-9FF5A6F4EADB}" destId="{EEB03EBA-BAFD-40C4-A2CA-80916D83FA49}" srcOrd="0" destOrd="0" presId="urn:microsoft.com/office/officeart/2005/8/layout/hierarchy1"/>
    <dgm:cxn modelId="{CE15ABD6-DDC9-4F94-8B25-F19A5160B147}" type="presParOf" srcId="{EEB03EBA-BAFD-40C4-A2CA-80916D83FA49}" destId="{13C29CB5-1792-4C05-8104-7CA9C47E1D68}" srcOrd="0" destOrd="0" presId="urn:microsoft.com/office/officeart/2005/8/layout/hierarchy1"/>
    <dgm:cxn modelId="{6978EBBA-EECC-417F-99DF-8D4B8349B012}" type="presParOf" srcId="{EEB03EBA-BAFD-40C4-A2CA-80916D83FA49}" destId="{6808CC12-87D6-47D0-992F-6465697BFDB5}" srcOrd="1" destOrd="0" presId="urn:microsoft.com/office/officeart/2005/8/layout/hierarchy1"/>
    <dgm:cxn modelId="{CF02AD61-0A6B-4E8C-BD15-7C83CD89D518}" type="presParOf" srcId="{8BAFE28A-8E4B-48A6-BB26-9FF5A6F4EADB}" destId="{CA75215D-80ED-4951-A9D0-6B40E60BE3AC}" srcOrd="1" destOrd="0" presId="urn:microsoft.com/office/officeart/2005/8/layout/hierarchy1"/>
    <dgm:cxn modelId="{C4358EC7-AC6C-4BC1-B16D-147098DC94F5}" type="presParOf" srcId="{A5F87AB3-1B82-42D0-A8C6-54D9EDA56D7B}" destId="{A46CB3F9-91C0-4A25-87FA-F5B1229F9523}" srcOrd="1" destOrd="0" presId="urn:microsoft.com/office/officeart/2005/8/layout/hierarchy1"/>
    <dgm:cxn modelId="{A3D51B78-6EC3-4B5E-B4F5-0699A2061050}" type="presParOf" srcId="{A46CB3F9-91C0-4A25-87FA-F5B1229F9523}" destId="{8D84CC6C-D206-45AB-8BC5-17CBC7554F45}" srcOrd="0" destOrd="0" presId="urn:microsoft.com/office/officeart/2005/8/layout/hierarchy1"/>
    <dgm:cxn modelId="{5397817E-4B07-4105-AC9A-C3A91C6C644A}" type="presParOf" srcId="{8D84CC6C-D206-45AB-8BC5-17CBC7554F45}" destId="{59F494F2-2FDE-4922-B7AB-322E0E8BB95A}" srcOrd="0" destOrd="0" presId="urn:microsoft.com/office/officeart/2005/8/layout/hierarchy1"/>
    <dgm:cxn modelId="{78E06B0C-A033-4F1B-BC37-14B05B4FA572}" type="presParOf" srcId="{8D84CC6C-D206-45AB-8BC5-17CBC7554F45}" destId="{38C2EB1F-4D84-41F6-9488-48E2C0CA1B45}" srcOrd="1" destOrd="0" presId="urn:microsoft.com/office/officeart/2005/8/layout/hierarchy1"/>
    <dgm:cxn modelId="{810AF4DF-0110-4C9E-A6AA-37AE30A8CBD7}" type="presParOf" srcId="{A46CB3F9-91C0-4A25-87FA-F5B1229F9523}" destId="{86E86172-628C-423E-AE8B-0B3B11FDB31C}" srcOrd="1" destOrd="0" presId="urn:microsoft.com/office/officeart/2005/8/layout/hierarchy1"/>
    <dgm:cxn modelId="{63A0F8DC-7E87-4148-B3CF-882F8DB1A166}" type="presParOf" srcId="{A5F87AB3-1B82-42D0-A8C6-54D9EDA56D7B}" destId="{33372BAC-34DD-45E4-9374-06CA1F7E7868}" srcOrd="2" destOrd="0" presId="urn:microsoft.com/office/officeart/2005/8/layout/hierarchy1"/>
    <dgm:cxn modelId="{4D7413FF-2E31-4A40-9AE2-46ADC0E80533}" type="presParOf" srcId="{33372BAC-34DD-45E4-9374-06CA1F7E7868}" destId="{5252CEC2-B120-4C36-84E5-FB2C384BD9AC}" srcOrd="0" destOrd="0" presId="urn:microsoft.com/office/officeart/2005/8/layout/hierarchy1"/>
    <dgm:cxn modelId="{77246BB1-F206-4AE8-9207-6D84AEC4988D}" type="presParOf" srcId="{5252CEC2-B120-4C36-84E5-FB2C384BD9AC}" destId="{BA1DCDB7-C102-46D7-A622-408BF72E9309}" srcOrd="0" destOrd="0" presId="urn:microsoft.com/office/officeart/2005/8/layout/hierarchy1"/>
    <dgm:cxn modelId="{5A6D599F-F9D0-46C4-B6B6-461DBE38FF23}" type="presParOf" srcId="{5252CEC2-B120-4C36-84E5-FB2C384BD9AC}" destId="{245F5908-567E-4380-8BD5-7F1B6A3A6D34}" srcOrd="1" destOrd="0" presId="urn:microsoft.com/office/officeart/2005/8/layout/hierarchy1"/>
    <dgm:cxn modelId="{F237A24B-1432-4391-B6F7-DB0C05E2EC9D}" type="presParOf" srcId="{33372BAC-34DD-45E4-9374-06CA1F7E7868}" destId="{723E29D9-E9FC-4CDE-9B83-AC24C2138D43}" srcOrd="1" destOrd="0" presId="urn:microsoft.com/office/officeart/2005/8/layout/hierarchy1"/>
    <dgm:cxn modelId="{4F6F1A07-AA33-41E9-959D-F2EC375AA562}" type="presParOf" srcId="{A5F87AB3-1B82-42D0-A8C6-54D9EDA56D7B}" destId="{9063CD56-BE8F-4BD6-9D3A-8359BE8135CD}" srcOrd="3" destOrd="0" presId="urn:microsoft.com/office/officeart/2005/8/layout/hierarchy1"/>
    <dgm:cxn modelId="{5432617D-CF04-42F0-B5DB-A24A22383BB8}" type="presParOf" srcId="{9063CD56-BE8F-4BD6-9D3A-8359BE8135CD}" destId="{9BBA01E4-8204-4A2F-A6FA-0341C171143B}" srcOrd="0" destOrd="0" presId="urn:microsoft.com/office/officeart/2005/8/layout/hierarchy1"/>
    <dgm:cxn modelId="{6D664F39-35B3-4D8B-BCE8-FEF0324DBCB2}" type="presParOf" srcId="{9BBA01E4-8204-4A2F-A6FA-0341C171143B}" destId="{52697AE0-5182-4A89-80C3-22385DF29421}" srcOrd="0" destOrd="0" presId="urn:microsoft.com/office/officeart/2005/8/layout/hierarchy1"/>
    <dgm:cxn modelId="{BD2FA686-F7EE-45D9-A019-1F53D561FDB5}" type="presParOf" srcId="{9BBA01E4-8204-4A2F-A6FA-0341C171143B}" destId="{78B4972D-EEC3-4E8D-B225-89FD76D9EB78}" srcOrd="1" destOrd="0" presId="urn:microsoft.com/office/officeart/2005/8/layout/hierarchy1"/>
    <dgm:cxn modelId="{5CE54F3E-7BBB-46F0-9406-444F7D77C611}" type="presParOf" srcId="{9063CD56-BE8F-4BD6-9D3A-8359BE8135CD}" destId="{891BB111-1B10-4C32-BBAC-20ECBBD3A52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FA318-C739-4F1F-A6E9-DB4C1CB071B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7FB6138-AD10-493F-92E3-F38AC07A7D15}">
      <dgm:prSet custT="1"/>
      <dgm:spPr/>
      <dgm:t>
        <a:bodyPr/>
        <a:lstStyle/>
        <a:p>
          <a:r>
            <a:rPr lang="en-US" sz="2800" b="0">
              <a:solidFill>
                <a:srgbClr val="2B3990"/>
              </a:solidFill>
            </a:rPr>
            <a:t>Avoids excessive reaches</a:t>
          </a:r>
        </a:p>
      </dgm:t>
    </dgm:pt>
    <dgm:pt modelId="{0D766442-47F4-480E-8A0E-BE7EDDB935CB}" type="parTrans" cxnId="{ED2B2E44-E962-429A-A8BC-2C600CE92606}">
      <dgm:prSet/>
      <dgm:spPr/>
      <dgm:t>
        <a:bodyPr/>
        <a:lstStyle/>
        <a:p>
          <a:endParaRPr lang="en-US"/>
        </a:p>
      </dgm:t>
    </dgm:pt>
    <dgm:pt modelId="{7D33B153-B155-4E75-B7C0-8BA187216676}" type="sibTrans" cxnId="{ED2B2E44-E962-429A-A8BC-2C600CE92606}">
      <dgm:prSet/>
      <dgm:spPr/>
      <dgm:t>
        <a:bodyPr/>
        <a:lstStyle/>
        <a:p>
          <a:endParaRPr lang="en-US"/>
        </a:p>
      </dgm:t>
    </dgm:pt>
    <dgm:pt modelId="{6FB2F2CA-CE8F-4195-AFAE-B6EE3ABE4F55}">
      <dgm:prSet custT="1"/>
      <dgm:spPr/>
      <dgm:t>
        <a:bodyPr/>
        <a:lstStyle/>
        <a:p>
          <a:r>
            <a:rPr lang="en-US" sz="2600" b="0">
              <a:solidFill>
                <a:srgbClr val="2B3990"/>
              </a:solidFill>
            </a:rPr>
            <a:t>Avoids tasks above shoulder level</a:t>
          </a:r>
        </a:p>
      </dgm:t>
    </dgm:pt>
    <dgm:pt modelId="{DC1BB7A4-AB83-4C8D-B1AB-C6F1B1804616}" type="parTrans" cxnId="{5415B539-9B60-4C3D-82DD-D214A2B47B3E}">
      <dgm:prSet/>
      <dgm:spPr/>
      <dgm:t>
        <a:bodyPr/>
        <a:lstStyle/>
        <a:p>
          <a:endParaRPr lang="en-US"/>
        </a:p>
      </dgm:t>
    </dgm:pt>
    <dgm:pt modelId="{D13D823F-5F4A-4DD7-8786-F3C70D493F7B}" type="sibTrans" cxnId="{5415B539-9B60-4C3D-82DD-D214A2B47B3E}">
      <dgm:prSet/>
      <dgm:spPr/>
      <dgm:t>
        <a:bodyPr/>
        <a:lstStyle/>
        <a:p>
          <a:endParaRPr lang="en-US"/>
        </a:p>
      </dgm:t>
    </dgm:pt>
    <dgm:pt modelId="{E24224CF-8966-4F24-9C65-8833CB54BE68}">
      <dgm:prSet custT="1"/>
      <dgm:spPr/>
      <dgm:t>
        <a:bodyPr/>
        <a:lstStyle/>
        <a:p>
          <a:r>
            <a:rPr lang="en-US" sz="2800" b="0">
              <a:solidFill>
                <a:srgbClr val="2B3990"/>
              </a:solidFill>
            </a:rPr>
            <a:t>Limits the weight of the load</a:t>
          </a:r>
        </a:p>
      </dgm:t>
    </dgm:pt>
    <dgm:pt modelId="{388E1CA9-C521-4564-86DC-C626B5A5BEAF}" type="parTrans" cxnId="{1F0E9333-62F0-4995-B821-5700D97AA02B}">
      <dgm:prSet/>
      <dgm:spPr/>
      <dgm:t>
        <a:bodyPr/>
        <a:lstStyle/>
        <a:p>
          <a:endParaRPr lang="en-US"/>
        </a:p>
      </dgm:t>
    </dgm:pt>
    <dgm:pt modelId="{6BE8FD9C-3DE4-49CB-ADD2-528205BC8E87}" type="sibTrans" cxnId="{1F0E9333-62F0-4995-B821-5700D97AA02B}">
      <dgm:prSet/>
      <dgm:spPr/>
      <dgm:t>
        <a:bodyPr/>
        <a:lstStyle/>
        <a:p>
          <a:endParaRPr lang="en-US"/>
        </a:p>
      </dgm:t>
    </dgm:pt>
    <dgm:pt modelId="{A5F87AB3-1B82-42D0-A8C6-54D9EDA56D7B}" type="pres">
      <dgm:prSet presAssocID="{4E5FA318-C739-4F1F-A6E9-DB4C1CB071B4}" presName="hierChild1" presStyleCnt="0">
        <dgm:presLayoutVars>
          <dgm:chPref val="1"/>
          <dgm:dir/>
          <dgm:animOne val="branch"/>
          <dgm:animLvl val="lvl"/>
          <dgm:resizeHandles/>
        </dgm:presLayoutVars>
      </dgm:prSet>
      <dgm:spPr/>
    </dgm:pt>
    <dgm:pt modelId="{A46CB3F9-91C0-4A25-87FA-F5B1229F9523}" type="pres">
      <dgm:prSet presAssocID="{47FB6138-AD10-493F-92E3-F38AC07A7D15}" presName="hierRoot1" presStyleCnt="0"/>
      <dgm:spPr/>
    </dgm:pt>
    <dgm:pt modelId="{8D84CC6C-D206-45AB-8BC5-17CBC7554F45}" type="pres">
      <dgm:prSet presAssocID="{47FB6138-AD10-493F-92E3-F38AC07A7D15}" presName="composite" presStyleCnt="0"/>
      <dgm:spPr/>
    </dgm:pt>
    <dgm:pt modelId="{59F494F2-2FDE-4922-B7AB-322E0E8BB95A}" type="pres">
      <dgm:prSet presAssocID="{47FB6138-AD10-493F-92E3-F38AC07A7D15}" presName="background" presStyleLbl="node0" presStyleIdx="0" presStyleCnt="3"/>
      <dgm:spPr>
        <a:solidFill>
          <a:srgbClr val="09A6B2"/>
        </a:solidFill>
      </dgm:spPr>
    </dgm:pt>
    <dgm:pt modelId="{38C2EB1F-4D84-41F6-9488-48E2C0CA1B45}" type="pres">
      <dgm:prSet presAssocID="{47FB6138-AD10-493F-92E3-F38AC07A7D15}" presName="text" presStyleLbl="fgAcc0" presStyleIdx="0" presStyleCnt="3">
        <dgm:presLayoutVars>
          <dgm:chPref val="3"/>
        </dgm:presLayoutVars>
      </dgm:prSet>
      <dgm:spPr/>
    </dgm:pt>
    <dgm:pt modelId="{86E86172-628C-423E-AE8B-0B3B11FDB31C}" type="pres">
      <dgm:prSet presAssocID="{47FB6138-AD10-493F-92E3-F38AC07A7D15}" presName="hierChild2" presStyleCnt="0"/>
      <dgm:spPr/>
    </dgm:pt>
    <dgm:pt modelId="{33372BAC-34DD-45E4-9374-06CA1F7E7868}" type="pres">
      <dgm:prSet presAssocID="{6FB2F2CA-CE8F-4195-AFAE-B6EE3ABE4F55}" presName="hierRoot1" presStyleCnt="0"/>
      <dgm:spPr/>
    </dgm:pt>
    <dgm:pt modelId="{5252CEC2-B120-4C36-84E5-FB2C384BD9AC}" type="pres">
      <dgm:prSet presAssocID="{6FB2F2CA-CE8F-4195-AFAE-B6EE3ABE4F55}" presName="composite" presStyleCnt="0"/>
      <dgm:spPr/>
    </dgm:pt>
    <dgm:pt modelId="{BA1DCDB7-C102-46D7-A622-408BF72E9309}" type="pres">
      <dgm:prSet presAssocID="{6FB2F2CA-CE8F-4195-AFAE-B6EE3ABE4F55}" presName="background" presStyleLbl="node0" presStyleIdx="1" presStyleCnt="3"/>
      <dgm:spPr>
        <a:solidFill>
          <a:srgbClr val="09A6B2"/>
        </a:solidFill>
      </dgm:spPr>
    </dgm:pt>
    <dgm:pt modelId="{245F5908-567E-4380-8BD5-7F1B6A3A6D34}" type="pres">
      <dgm:prSet presAssocID="{6FB2F2CA-CE8F-4195-AFAE-B6EE3ABE4F55}" presName="text" presStyleLbl="fgAcc0" presStyleIdx="1" presStyleCnt="3" custLinFactNeighborX="196">
        <dgm:presLayoutVars>
          <dgm:chPref val="3"/>
        </dgm:presLayoutVars>
      </dgm:prSet>
      <dgm:spPr/>
    </dgm:pt>
    <dgm:pt modelId="{723E29D9-E9FC-4CDE-9B83-AC24C2138D43}" type="pres">
      <dgm:prSet presAssocID="{6FB2F2CA-CE8F-4195-AFAE-B6EE3ABE4F55}" presName="hierChild2" presStyleCnt="0"/>
      <dgm:spPr/>
    </dgm:pt>
    <dgm:pt modelId="{9063CD56-BE8F-4BD6-9D3A-8359BE8135CD}" type="pres">
      <dgm:prSet presAssocID="{E24224CF-8966-4F24-9C65-8833CB54BE68}" presName="hierRoot1" presStyleCnt="0"/>
      <dgm:spPr/>
    </dgm:pt>
    <dgm:pt modelId="{9BBA01E4-8204-4A2F-A6FA-0341C171143B}" type="pres">
      <dgm:prSet presAssocID="{E24224CF-8966-4F24-9C65-8833CB54BE68}" presName="composite" presStyleCnt="0"/>
      <dgm:spPr/>
    </dgm:pt>
    <dgm:pt modelId="{52697AE0-5182-4A89-80C3-22385DF29421}" type="pres">
      <dgm:prSet presAssocID="{E24224CF-8966-4F24-9C65-8833CB54BE68}" presName="background" presStyleLbl="node0" presStyleIdx="2" presStyleCnt="3"/>
      <dgm:spPr>
        <a:solidFill>
          <a:srgbClr val="09A6B2"/>
        </a:solidFill>
      </dgm:spPr>
    </dgm:pt>
    <dgm:pt modelId="{78B4972D-EEC3-4E8D-B225-89FD76D9EB78}" type="pres">
      <dgm:prSet presAssocID="{E24224CF-8966-4F24-9C65-8833CB54BE68}" presName="text" presStyleLbl="fgAcc0" presStyleIdx="2" presStyleCnt="3">
        <dgm:presLayoutVars>
          <dgm:chPref val="3"/>
        </dgm:presLayoutVars>
      </dgm:prSet>
      <dgm:spPr/>
    </dgm:pt>
    <dgm:pt modelId="{891BB111-1B10-4C32-BBAC-20ECBBD3A520}" type="pres">
      <dgm:prSet presAssocID="{E24224CF-8966-4F24-9C65-8833CB54BE68}" presName="hierChild2" presStyleCnt="0"/>
      <dgm:spPr/>
    </dgm:pt>
  </dgm:ptLst>
  <dgm:cxnLst>
    <dgm:cxn modelId="{1F0E9333-62F0-4995-B821-5700D97AA02B}" srcId="{4E5FA318-C739-4F1F-A6E9-DB4C1CB071B4}" destId="{E24224CF-8966-4F24-9C65-8833CB54BE68}" srcOrd="2" destOrd="0" parTransId="{388E1CA9-C521-4564-86DC-C626B5A5BEAF}" sibTransId="{6BE8FD9C-3DE4-49CB-ADD2-528205BC8E87}"/>
    <dgm:cxn modelId="{5415B539-9B60-4C3D-82DD-D214A2B47B3E}" srcId="{4E5FA318-C739-4F1F-A6E9-DB4C1CB071B4}" destId="{6FB2F2CA-CE8F-4195-AFAE-B6EE3ABE4F55}" srcOrd="1" destOrd="0" parTransId="{DC1BB7A4-AB83-4C8D-B1AB-C6F1B1804616}" sibTransId="{D13D823F-5F4A-4DD7-8786-F3C70D493F7B}"/>
    <dgm:cxn modelId="{F4B77042-EEEF-4C70-ABBB-B5332C3362D1}" type="presOf" srcId="{6FB2F2CA-CE8F-4195-AFAE-B6EE3ABE4F55}" destId="{245F5908-567E-4380-8BD5-7F1B6A3A6D34}" srcOrd="0" destOrd="0" presId="urn:microsoft.com/office/officeart/2005/8/layout/hierarchy1"/>
    <dgm:cxn modelId="{ED2B2E44-E962-429A-A8BC-2C600CE92606}" srcId="{4E5FA318-C739-4F1F-A6E9-DB4C1CB071B4}" destId="{47FB6138-AD10-493F-92E3-F38AC07A7D15}" srcOrd="0" destOrd="0" parTransId="{0D766442-47F4-480E-8A0E-BE7EDDB935CB}" sibTransId="{7D33B153-B155-4E75-B7C0-8BA187216676}"/>
    <dgm:cxn modelId="{B792BF56-4B83-4C4D-B394-01E74FC91798}" type="presOf" srcId="{47FB6138-AD10-493F-92E3-F38AC07A7D15}" destId="{38C2EB1F-4D84-41F6-9488-48E2C0CA1B45}" srcOrd="0" destOrd="0" presId="urn:microsoft.com/office/officeart/2005/8/layout/hierarchy1"/>
    <dgm:cxn modelId="{7DE7B396-AE54-4813-ABAE-A74D3FE7D633}" type="presOf" srcId="{4E5FA318-C739-4F1F-A6E9-DB4C1CB071B4}" destId="{A5F87AB3-1B82-42D0-A8C6-54D9EDA56D7B}" srcOrd="0" destOrd="0" presId="urn:microsoft.com/office/officeart/2005/8/layout/hierarchy1"/>
    <dgm:cxn modelId="{584D50F4-8A15-4305-872D-231C4222AEFF}" type="presOf" srcId="{E24224CF-8966-4F24-9C65-8833CB54BE68}" destId="{78B4972D-EEC3-4E8D-B225-89FD76D9EB78}" srcOrd="0" destOrd="0" presId="urn:microsoft.com/office/officeart/2005/8/layout/hierarchy1"/>
    <dgm:cxn modelId="{C4358EC7-AC6C-4BC1-B16D-147098DC94F5}" type="presParOf" srcId="{A5F87AB3-1B82-42D0-A8C6-54D9EDA56D7B}" destId="{A46CB3F9-91C0-4A25-87FA-F5B1229F9523}" srcOrd="0" destOrd="0" presId="urn:microsoft.com/office/officeart/2005/8/layout/hierarchy1"/>
    <dgm:cxn modelId="{A3D51B78-6EC3-4B5E-B4F5-0699A2061050}" type="presParOf" srcId="{A46CB3F9-91C0-4A25-87FA-F5B1229F9523}" destId="{8D84CC6C-D206-45AB-8BC5-17CBC7554F45}" srcOrd="0" destOrd="0" presId="urn:microsoft.com/office/officeart/2005/8/layout/hierarchy1"/>
    <dgm:cxn modelId="{5397817E-4B07-4105-AC9A-C3A91C6C644A}" type="presParOf" srcId="{8D84CC6C-D206-45AB-8BC5-17CBC7554F45}" destId="{59F494F2-2FDE-4922-B7AB-322E0E8BB95A}" srcOrd="0" destOrd="0" presId="urn:microsoft.com/office/officeart/2005/8/layout/hierarchy1"/>
    <dgm:cxn modelId="{78E06B0C-A033-4F1B-BC37-14B05B4FA572}" type="presParOf" srcId="{8D84CC6C-D206-45AB-8BC5-17CBC7554F45}" destId="{38C2EB1F-4D84-41F6-9488-48E2C0CA1B45}" srcOrd="1" destOrd="0" presId="urn:microsoft.com/office/officeart/2005/8/layout/hierarchy1"/>
    <dgm:cxn modelId="{810AF4DF-0110-4C9E-A6AA-37AE30A8CBD7}" type="presParOf" srcId="{A46CB3F9-91C0-4A25-87FA-F5B1229F9523}" destId="{86E86172-628C-423E-AE8B-0B3B11FDB31C}" srcOrd="1" destOrd="0" presId="urn:microsoft.com/office/officeart/2005/8/layout/hierarchy1"/>
    <dgm:cxn modelId="{63A0F8DC-7E87-4148-B3CF-882F8DB1A166}" type="presParOf" srcId="{A5F87AB3-1B82-42D0-A8C6-54D9EDA56D7B}" destId="{33372BAC-34DD-45E4-9374-06CA1F7E7868}" srcOrd="1" destOrd="0" presId="urn:microsoft.com/office/officeart/2005/8/layout/hierarchy1"/>
    <dgm:cxn modelId="{4D7413FF-2E31-4A40-9AE2-46ADC0E80533}" type="presParOf" srcId="{33372BAC-34DD-45E4-9374-06CA1F7E7868}" destId="{5252CEC2-B120-4C36-84E5-FB2C384BD9AC}" srcOrd="0" destOrd="0" presId="urn:microsoft.com/office/officeart/2005/8/layout/hierarchy1"/>
    <dgm:cxn modelId="{77246BB1-F206-4AE8-9207-6D84AEC4988D}" type="presParOf" srcId="{5252CEC2-B120-4C36-84E5-FB2C384BD9AC}" destId="{BA1DCDB7-C102-46D7-A622-408BF72E9309}" srcOrd="0" destOrd="0" presId="urn:microsoft.com/office/officeart/2005/8/layout/hierarchy1"/>
    <dgm:cxn modelId="{5A6D599F-F9D0-46C4-B6B6-461DBE38FF23}" type="presParOf" srcId="{5252CEC2-B120-4C36-84E5-FB2C384BD9AC}" destId="{245F5908-567E-4380-8BD5-7F1B6A3A6D34}" srcOrd="1" destOrd="0" presId="urn:microsoft.com/office/officeart/2005/8/layout/hierarchy1"/>
    <dgm:cxn modelId="{F237A24B-1432-4391-B6F7-DB0C05E2EC9D}" type="presParOf" srcId="{33372BAC-34DD-45E4-9374-06CA1F7E7868}" destId="{723E29D9-E9FC-4CDE-9B83-AC24C2138D43}" srcOrd="1" destOrd="0" presId="urn:microsoft.com/office/officeart/2005/8/layout/hierarchy1"/>
    <dgm:cxn modelId="{4F6F1A07-AA33-41E9-959D-F2EC375AA562}" type="presParOf" srcId="{A5F87AB3-1B82-42D0-A8C6-54D9EDA56D7B}" destId="{9063CD56-BE8F-4BD6-9D3A-8359BE8135CD}" srcOrd="2" destOrd="0" presId="urn:microsoft.com/office/officeart/2005/8/layout/hierarchy1"/>
    <dgm:cxn modelId="{5432617D-CF04-42F0-B5DB-A24A22383BB8}" type="presParOf" srcId="{9063CD56-BE8F-4BD6-9D3A-8359BE8135CD}" destId="{9BBA01E4-8204-4A2F-A6FA-0341C171143B}" srcOrd="0" destOrd="0" presId="urn:microsoft.com/office/officeart/2005/8/layout/hierarchy1"/>
    <dgm:cxn modelId="{6D664F39-35B3-4D8B-BCE8-FEF0324DBCB2}" type="presParOf" srcId="{9BBA01E4-8204-4A2F-A6FA-0341C171143B}" destId="{52697AE0-5182-4A89-80C3-22385DF29421}" srcOrd="0" destOrd="0" presId="urn:microsoft.com/office/officeart/2005/8/layout/hierarchy1"/>
    <dgm:cxn modelId="{BD2FA686-F7EE-45D9-A019-1F53D561FDB5}" type="presParOf" srcId="{9BBA01E4-8204-4A2F-A6FA-0341C171143B}" destId="{78B4972D-EEC3-4E8D-B225-89FD76D9EB78}" srcOrd="1" destOrd="0" presId="urn:microsoft.com/office/officeart/2005/8/layout/hierarchy1"/>
    <dgm:cxn modelId="{5CE54F3E-7BBB-46F0-9406-444F7D77C611}" type="presParOf" srcId="{9063CD56-BE8F-4BD6-9D3A-8359BE8135CD}" destId="{891BB111-1B10-4C32-BBAC-20ECBBD3A52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FA318-C739-4F1F-A6E9-DB4C1CB071B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9A5392-C7C4-4A57-A71F-DC3F4FDBEA54}">
      <dgm:prSet custT="1"/>
      <dgm:spPr/>
      <dgm:t>
        <a:bodyPr/>
        <a:lstStyle/>
        <a:p>
          <a:r>
            <a:rPr lang="en-US" sz="2600" b="0">
              <a:solidFill>
                <a:srgbClr val="2B3990"/>
              </a:solidFill>
            </a:rPr>
            <a:t>Allows use of mechanical aids</a:t>
          </a:r>
        </a:p>
      </dgm:t>
    </dgm:pt>
    <dgm:pt modelId="{8CC4FCAC-B825-4341-B357-AA3B88EDC286}" type="parTrans" cxnId="{35E2A495-666C-4067-94D7-51A8420E809A}">
      <dgm:prSet/>
      <dgm:spPr/>
      <dgm:t>
        <a:bodyPr/>
        <a:lstStyle/>
        <a:p>
          <a:endParaRPr lang="en-US"/>
        </a:p>
      </dgm:t>
    </dgm:pt>
    <dgm:pt modelId="{39E0AB0E-AA38-4B4A-AC58-21A1AD6367DC}" type="sibTrans" cxnId="{35E2A495-666C-4067-94D7-51A8420E809A}">
      <dgm:prSet/>
      <dgm:spPr/>
      <dgm:t>
        <a:bodyPr/>
        <a:lstStyle/>
        <a:p>
          <a:endParaRPr lang="en-US"/>
        </a:p>
      </dgm:t>
    </dgm:pt>
    <dgm:pt modelId="{47FB6138-AD10-493F-92E3-F38AC07A7D15}">
      <dgm:prSet custT="1"/>
      <dgm:spPr/>
      <dgm:t>
        <a:bodyPr/>
        <a:lstStyle/>
        <a:p>
          <a:r>
            <a:rPr lang="en-US" sz="2600" b="0">
              <a:solidFill>
                <a:srgbClr val="2B3990"/>
              </a:solidFill>
            </a:rPr>
            <a:t>Avoids carrying loads with one hand</a:t>
          </a:r>
        </a:p>
      </dgm:t>
    </dgm:pt>
    <dgm:pt modelId="{0D766442-47F4-480E-8A0E-BE7EDDB935CB}" type="parTrans" cxnId="{ED2B2E44-E962-429A-A8BC-2C600CE92606}">
      <dgm:prSet/>
      <dgm:spPr/>
      <dgm:t>
        <a:bodyPr/>
        <a:lstStyle/>
        <a:p>
          <a:endParaRPr lang="en-US"/>
        </a:p>
      </dgm:t>
    </dgm:pt>
    <dgm:pt modelId="{7D33B153-B155-4E75-B7C0-8BA187216676}" type="sibTrans" cxnId="{ED2B2E44-E962-429A-A8BC-2C600CE92606}">
      <dgm:prSet/>
      <dgm:spPr/>
      <dgm:t>
        <a:bodyPr/>
        <a:lstStyle/>
        <a:p>
          <a:endParaRPr lang="en-US"/>
        </a:p>
      </dgm:t>
    </dgm:pt>
    <dgm:pt modelId="{24337C71-7CE0-446C-9F02-945798094136}">
      <dgm:prSet custT="1"/>
      <dgm:spPr/>
      <dgm:t>
        <a:bodyPr/>
        <a:lstStyle/>
        <a:p>
          <a:r>
            <a:rPr lang="en-US" sz="2800" b="0">
              <a:solidFill>
                <a:srgbClr val="2B3990"/>
              </a:solidFill>
            </a:rPr>
            <a:t>Alternates posture as well as movement</a:t>
          </a:r>
        </a:p>
      </dgm:t>
    </dgm:pt>
    <dgm:pt modelId="{F2EF9BED-9646-4B28-A711-3ED001C4307D}" type="parTrans" cxnId="{7013E15E-EE05-4E2E-8918-72222D8FCCA8}">
      <dgm:prSet/>
      <dgm:spPr/>
      <dgm:t>
        <a:bodyPr/>
        <a:lstStyle/>
        <a:p>
          <a:endParaRPr lang="en-GB"/>
        </a:p>
      </dgm:t>
    </dgm:pt>
    <dgm:pt modelId="{411FDCA0-1A3B-478E-8AB1-52A855711EAB}" type="sibTrans" cxnId="{7013E15E-EE05-4E2E-8918-72222D8FCCA8}">
      <dgm:prSet/>
      <dgm:spPr/>
      <dgm:t>
        <a:bodyPr/>
        <a:lstStyle/>
        <a:p>
          <a:endParaRPr lang="en-GB"/>
        </a:p>
      </dgm:t>
    </dgm:pt>
    <dgm:pt modelId="{A5F87AB3-1B82-42D0-A8C6-54D9EDA56D7B}" type="pres">
      <dgm:prSet presAssocID="{4E5FA318-C739-4F1F-A6E9-DB4C1CB071B4}" presName="hierChild1" presStyleCnt="0">
        <dgm:presLayoutVars>
          <dgm:chPref val="1"/>
          <dgm:dir/>
          <dgm:animOne val="branch"/>
          <dgm:animLvl val="lvl"/>
          <dgm:resizeHandles/>
        </dgm:presLayoutVars>
      </dgm:prSet>
      <dgm:spPr/>
    </dgm:pt>
    <dgm:pt modelId="{8BAFE28A-8E4B-48A6-BB26-9FF5A6F4EADB}" type="pres">
      <dgm:prSet presAssocID="{359A5392-C7C4-4A57-A71F-DC3F4FDBEA54}" presName="hierRoot1" presStyleCnt="0"/>
      <dgm:spPr/>
    </dgm:pt>
    <dgm:pt modelId="{EEB03EBA-BAFD-40C4-A2CA-80916D83FA49}" type="pres">
      <dgm:prSet presAssocID="{359A5392-C7C4-4A57-A71F-DC3F4FDBEA54}" presName="composite" presStyleCnt="0"/>
      <dgm:spPr/>
    </dgm:pt>
    <dgm:pt modelId="{13C29CB5-1792-4C05-8104-7CA9C47E1D68}" type="pres">
      <dgm:prSet presAssocID="{359A5392-C7C4-4A57-A71F-DC3F4FDBEA54}" presName="background" presStyleLbl="node0" presStyleIdx="0" presStyleCnt="3"/>
      <dgm:spPr>
        <a:solidFill>
          <a:srgbClr val="09A6B2"/>
        </a:solidFill>
      </dgm:spPr>
    </dgm:pt>
    <dgm:pt modelId="{6808CC12-87D6-47D0-992F-6465697BFDB5}" type="pres">
      <dgm:prSet presAssocID="{359A5392-C7C4-4A57-A71F-DC3F4FDBEA54}" presName="text" presStyleLbl="fgAcc0" presStyleIdx="0" presStyleCnt="3">
        <dgm:presLayoutVars>
          <dgm:chPref val="3"/>
        </dgm:presLayoutVars>
      </dgm:prSet>
      <dgm:spPr/>
    </dgm:pt>
    <dgm:pt modelId="{CA75215D-80ED-4951-A9D0-6B40E60BE3AC}" type="pres">
      <dgm:prSet presAssocID="{359A5392-C7C4-4A57-A71F-DC3F4FDBEA54}" presName="hierChild2" presStyleCnt="0"/>
      <dgm:spPr/>
    </dgm:pt>
    <dgm:pt modelId="{A46CB3F9-91C0-4A25-87FA-F5B1229F9523}" type="pres">
      <dgm:prSet presAssocID="{47FB6138-AD10-493F-92E3-F38AC07A7D15}" presName="hierRoot1" presStyleCnt="0"/>
      <dgm:spPr/>
    </dgm:pt>
    <dgm:pt modelId="{8D84CC6C-D206-45AB-8BC5-17CBC7554F45}" type="pres">
      <dgm:prSet presAssocID="{47FB6138-AD10-493F-92E3-F38AC07A7D15}" presName="composite" presStyleCnt="0"/>
      <dgm:spPr/>
    </dgm:pt>
    <dgm:pt modelId="{59F494F2-2FDE-4922-B7AB-322E0E8BB95A}" type="pres">
      <dgm:prSet presAssocID="{47FB6138-AD10-493F-92E3-F38AC07A7D15}" presName="background" presStyleLbl="node0" presStyleIdx="1" presStyleCnt="3"/>
      <dgm:spPr>
        <a:solidFill>
          <a:srgbClr val="09A6B2"/>
        </a:solidFill>
      </dgm:spPr>
    </dgm:pt>
    <dgm:pt modelId="{38C2EB1F-4D84-41F6-9488-48E2C0CA1B45}" type="pres">
      <dgm:prSet presAssocID="{47FB6138-AD10-493F-92E3-F38AC07A7D15}" presName="text" presStyleLbl="fgAcc0" presStyleIdx="1" presStyleCnt="3">
        <dgm:presLayoutVars>
          <dgm:chPref val="3"/>
        </dgm:presLayoutVars>
      </dgm:prSet>
      <dgm:spPr/>
    </dgm:pt>
    <dgm:pt modelId="{86E86172-628C-423E-AE8B-0B3B11FDB31C}" type="pres">
      <dgm:prSet presAssocID="{47FB6138-AD10-493F-92E3-F38AC07A7D15}" presName="hierChild2" presStyleCnt="0"/>
      <dgm:spPr/>
    </dgm:pt>
    <dgm:pt modelId="{CDC90613-7A6A-4A47-9D2C-43BE149AB4B5}" type="pres">
      <dgm:prSet presAssocID="{24337C71-7CE0-446C-9F02-945798094136}" presName="hierRoot1" presStyleCnt="0"/>
      <dgm:spPr/>
    </dgm:pt>
    <dgm:pt modelId="{CD6735A7-653B-41C0-ACD3-60883263DFBC}" type="pres">
      <dgm:prSet presAssocID="{24337C71-7CE0-446C-9F02-945798094136}" presName="composite" presStyleCnt="0"/>
      <dgm:spPr/>
    </dgm:pt>
    <dgm:pt modelId="{187DC991-EE0C-4039-99AF-E19970FCFD88}" type="pres">
      <dgm:prSet presAssocID="{24337C71-7CE0-446C-9F02-945798094136}" presName="background" presStyleLbl="node0" presStyleIdx="2" presStyleCnt="3"/>
      <dgm:spPr>
        <a:solidFill>
          <a:srgbClr val="09A6B2"/>
        </a:solidFill>
      </dgm:spPr>
    </dgm:pt>
    <dgm:pt modelId="{C7651EA9-C4AC-4773-8A8F-932D9C931284}" type="pres">
      <dgm:prSet presAssocID="{24337C71-7CE0-446C-9F02-945798094136}" presName="text" presStyleLbl="fgAcc0" presStyleIdx="2" presStyleCnt="3">
        <dgm:presLayoutVars>
          <dgm:chPref val="3"/>
        </dgm:presLayoutVars>
      </dgm:prSet>
      <dgm:spPr/>
    </dgm:pt>
    <dgm:pt modelId="{4E0C6BF3-F9A1-4A88-AB8F-42F588216851}" type="pres">
      <dgm:prSet presAssocID="{24337C71-7CE0-446C-9F02-945798094136}" presName="hierChild2" presStyleCnt="0"/>
      <dgm:spPr/>
    </dgm:pt>
  </dgm:ptLst>
  <dgm:cxnLst>
    <dgm:cxn modelId="{EE187109-68AF-49E4-AFE1-C1772F2D700B}" type="presOf" srcId="{24337C71-7CE0-446C-9F02-945798094136}" destId="{C7651EA9-C4AC-4773-8A8F-932D9C931284}" srcOrd="0" destOrd="0" presId="urn:microsoft.com/office/officeart/2005/8/layout/hierarchy1"/>
    <dgm:cxn modelId="{EAEBB32E-CF27-4A66-82A3-5BBBA9C22BCC}" type="presOf" srcId="{359A5392-C7C4-4A57-A71F-DC3F4FDBEA54}" destId="{6808CC12-87D6-47D0-992F-6465697BFDB5}" srcOrd="0" destOrd="0" presId="urn:microsoft.com/office/officeart/2005/8/layout/hierarchy1"/>
    <dgm:cxn modelId="{7013E15E-EE05-4E2E-8918-72222D8FCCA8}" srcId="{4E5FA318-C739-4F1F-A6E9-DB4C1CB071B4}" destId="{24337C71-7CE0-446C-9F02-945798094136}" srcOrd="2" destOrd="0" parTransId="{F2EF9BED-9646-4B28-A711-3ED001C4307D}" sibTransId="{411FDCA0-1A3B-478E-8AB1-52A855711EAB}"/>
    <dgm:cxn modelId="{ED2B2E44-E962-429A-A8BC-2C600CE92606}" srcId="{4E5FA318-C739-4F1F-A6E9-DB4C1CB071B4}" destId="{47FB6138-AD10-493F-92E3-F38AC07A7D15}" srcOrd="1" destOrd="0" parTransId="{0D766442-47F4-480E-8A0E-BE7EDDB935CB}" sibTransId="{7D33B153-B155-4E75-B7C0-8BA187216676}"/>
    <dgm:cxn modelId="{B792BF56-4B83-4C4D-B394-01E74FC91798}" type="presOf" srcId="{47FB6138-AD10-493F-92E3-F38AC07A7D15}" destId="{38C2EB1F-4D84-41F6-9488-48E2C0CA1B45}" srcOrd="0" destOrd="0" presId="urn:microsoft.com/office/officeart/2005/8/layout/hierarchy1"/>
    <dgm:cxn modelId="{35E2A495-666C-4067-94D7-51A8420E809A}" srcId="{4E5FA318-C739-4F1F-A6E9-DB4C1CB071B4}" destId="{359A5392-C7C4-4A57-A71F-DC3F4FDBEA54}" srcOrd="0" destOrd="0" parTransId="{8CC4FCAC-B825-4341-B357-AA3B88EDC286}" sibTransId="{39E0AB0E-AA38-4B4A-AC58-21A1AD6367DC}"/>
    <dgm:cxn modelId="{7DE7B396-AE54-4813-ABAE-A74D3FE7D633}" type="presOf" srcId="{4E5FA318-C739-4F1F-A6E9-DB4C1CB071B4}" destId="{A5F87AB3-1B82-42D0-A8C6-54D9EDA56D7B}" srcOrd="0" destOrd="0" presId="urn:microsoft.com/office/officeart/2005/8/layout/hierarchy1"/>
    <dgm:cxn modelId="{920B2A88-1815-427C-8B54-24617C3A6DCF}" type="presParOf" srcId="{A5F87AB3-1B82-42D0-A8C6-54D9EDA56D7B}" destId="{8BAFE28A-8E4B-48A6-BB26-9FF5A6F4EADB}" srcOrd="0" destOrd="0" presId="urn:microsoft.com/office/officeart/2005/8/layout/hierarchy1"/>
    <dgm:cxn modelId="{91723F39-E244-4853-BEEB-9BA24749CBB0}" type="presParOf" srcId="{8BAFE28A-8E4B-48A6-BB26-9FF5A6F4EADB}" destId="{EEB03EBA-BAFD-40C4-A2CA-80916D83FA49}" srcOrd="0" destOrd="0" presId="urn:microsoft.com/office/officeart/2005/8/layout/hierarchy1"/>
    <dgm:cxn modelId="{CE15ABD6-DDC9-4F94-8B25-F19A5160B147}" type="presParOf" srcId="{EEB03EBA-BAFD-40C4-A2CA-80916D83FA49}" destId="{13C29CB5-1792-4C05-8104-7CA9C47E1D68}" srcOrd="0" destOrd="0" presId="urn:microsoft.com/office/officeart/2005/8/layout/hierarchy1"/>
    <dgm:cxn modelId="{6978EBBA-EECC-417F-99DF-8D4B8349B012}" type="presParOf" srcId="{EEB03EBA-BAFD-40C4-A2CA-80916D83FA49}" destId="{6808CC12-87D6-47D0-992F-6465697BFDB5}" srcOrd="1" destOrd="0" presId="urn:microsoft.com/office/officeart/2005/8/layout/hierarchy1"/>
    <dgm:cxn modelId="{CF02AD61-0A6B-4E8C-BD15-7C83CD89D518}" type="presParOf" srcId="{8BAFE28A-8E4B-48A6-BB26-9FF5A6F4EADB}" destId="{CA75215D-80ED-4951-A9D0-6B40E60BE3AC}" srcOrd="1" destOrd="0" presId="urn:microsoft.com/office/officeart/2005/8/layout/hierarchy1"/>
    <dgm:cxn modelId="{C4358EC7-AC6C-4BC1-B16D-147098DC94F5}" type="presParOf" srcId="{A5F87AB3-1B82-42D0-A8C6-54D9EDA56D7B}" destId="{A46CB3F9-91C0-4A25-87FA-F5B1229F9523}" srcOrd="1" destOrd="0" presId="urn:microsoft.com/office/officeart/2005/8/layout/hierarchy1"/>
    <dgm:cxn modelId="{A3D51B78-6EC3-4B5E-B4F5-0699A2061050}" type="presParOf" srcId="{A46CB3F9-91C0-4A25-87FA-F5B1229F9523}" destId="{8D84CC6C-D206-45AB-8BC5-17CBC7554F45}" srcOrd="0" destOrd="0" presId="urn:microsoft.com/office/officeart/2005/8/layout/hierarchy1"/>
    <dgm:cxn modelId="{5397817E-4B07-4105-AC9A-C3A91C6C644A}" type="presParOf" srcId="{8D84CC6C-D206-45AB-8BC5-17CBC7554F45}" destId="{59F494F2-2FDE-4922-B7AB-322E0E8BB95A}" srcOrd="0" destOrd="0" presId="urn:microsoft.com/office/officeart/2005/8/layout/hierarchy1"/>
    <dgm:cxn modelId="{78E06B0C-A033-4F1B-BC37-14B05B4FA572}" type="presParOf" srcId="{8D84CC6C-D206-45AB-8BC5-17CBC7554F45}" destId="{38C2EB1F-4D84-41F6-9488-48E2C0CA1B45}" srcOrd="1" destOrd="0" presId="urn:microsoft.com/office/officeart/2005/8/layout/hierarchy1"/>
    <dgm:cxn modelId="{810AF4DF-0110-4C9E-A6AA-37AE30A8CBD7}" type="presParOf" srcId="{A46CB3F9-91C0-4A25-87FA-F5B1229F9523}" destId="{86E86172-628C-423E-AE8B-0B3B11FDB31C}" srcOrd="1" destOrd="0" presId="urn:microsoft.com/office/officeart/2005/8/layout/hierarchy1"/>
    <dgm:cxn modelId="{F2BDE913-A7DC-4248-9723-8C5C34D3A0BF}" type="presParOf" srcId="{A5F87AB3-1B82-42D0-A8C6-54D9EDA56D7B}" destId="{CDC90613-7A6A-4A47-9D2C-43BE149AB4B5}" srcOrd="2" destOrd="0" presId="urn:microsoft.com/office/officeart/2005/8/layout/hierarchy1"/>
    <dgm:cxn modelId="{25250701-F06C-45C0-9213-B5C50188BD11}" type="presParOf" srcId="{CDC90613-7A6A-4A47-9D2C-43BE149AB4B5}" destId="{CD6735A7-653B-41C0-ACD3-60883263DFBC}" srcOrd="0" destOrd="0" presId="urn:microsoft.com/office/officeart/2005/8/layout/hierarchy1"/>
    <dgm:cxn modelId="{51ACCE50-4847-4471-B427-EF4C894CB875}" type="presParOf" srcId="{CD6735A7-653B-41C0-ACD3-60883263DFBC}" destId="{187DC991-EE0C-4039-99AF-E19970FCFD88}" srcOrd="0" destOrd="0" presId="urn:microsoft.com/office/officeart/2005/8/layout/hierarchy1"/>
    <dgm:cxn modelId="{2E8636E4-FB36-47D3-8DF5-8DAC1DACA2AC}" type="presParOf" srcId="{CD6735A7-653B-41C0-ACD3-60883263DFBC}" destId="{C7651EA9-C4AC-4773-8A8F-932D9C931284}" srcOrd="1" destOrd="0" presId="urn:microsoft.com/office/officeart/2005/8/layout/hierarchy1"/>
    <dgm:cxn modelId="{40426DA5-57AA-40C4-ADBA-3A88C2A78598}" type="presParOf" srcId="{CDC90613-7A6A-4A47-9D2C-43BE149AB4B5}" destId="{4E0C6BF3-F9A1-4A88-AB8F-42F58821685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29CB5-1792-4C05-8104-7CA9C47E1D68}">
      <dsp:nvSpPr>
        <dsp:cNvPr id="0" name=""/>
        <dsp:cNvSpPr/>
      </dsp:nvSpPr>
      <dsp:spPr>
        <a:xfrm>
          <a:off x="329140" y="290"/>
          <a:ext cx="1491393" cy="1722230"/>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8CC12-87D6-47D0-992F-6465697BFDB5}">
      <dsp:nvSpPr>
        <dsp:cNvPr id="0" name=""/>
        <dsp:cNvSpPr/>
      </dsp:nvSpPr>
      <dsp:spPr>
        <a:xfrm>
          <a:off x="494850" y="157715"/>
          <a:ext cx="1491393" cy="172223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kern="1200" dirty="0">
              <a:solidFill>
                <a:srgbClr val="2B3990"/>
              </a:solidFill>
            </a:rPr>
            <a:t>Keeps joints in a neutral position</a:t>
          </a:r>
          <a:endParaRPr lang="en-US" sz="2800" b="0" kern="1200" dirty="0">
            <a:solidFill>
              <a:srgbClr val="2B3990"/>
            </a:solidFill>
          </a:endParaRPr>
        </a:p>
      </dsp:txBody>
      <dsp:txXfrm>
        <a:off x="538531" y="201396"/>
        <a:ext cx="1404031" cy="1634868"/>
      </dsp:txXfrm>
    </dsp:sp>
    <dsp:sp modelId="{59F494F2-2FDE-4922-B7AB-322E0E8BB95A}">
      <dsp:nvSpPr>
        <dsp:cNvPr id="0" name=""/>
        <dsp:cNvSpPr/>
      </dsp:nvSpPr>
      <dsp:spPr>
        <a:xfrm>
          <a:off x="2151955" y="-18006"/>
          <a:ext cx="1491393" cy="947035"/>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2EB1F-4D84-41F6-9488-48E2C0CA1B45}">
      <dsp:nvSpPr>
        <dsp:cNvPr id="0" name=""/>
        <dsp:cNvSpPr/>
      </dsp:nvSpPr>
      <dsp:spPr>
        <a:xfrm>
          <a:off x="2317665" y="139418"/>
          <a:ext cx="1491393" cy="94703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kern="1200">
              <a:solidFill>
                <a:srgbClr val="2B3990"/>
              </a:solidFill>
            </a:rPr>
            <a:t>Keeps work close to the body</a:t>
          </a:r>
          <a:endParaRPr lang="en-US" sz="2800" b="0" kern="1200">
            <a:solidFill>
              <a:srgbClr val="2B3990"/>
            </a:solidFill>
          </a:endParaRPr>
        </a:p>
      </dsp:txBody>
      <dsp:txXfrm>
        <a:off x="2345403" y="167156"/>
        <a:ext cx="1435917" cy="891559"/>
      </dsp:txXfrm>
    </dsp:sp>
    <dsp:sp modelId="{BA1DCDB7-C102-46D7-A622-408BF72E9309}">
      <dsp:nvSpPr>
        <dsp:cNvPr id="0" name=""/>
        <dsp:cNvSpPr/>
      </dsp:nvSpPr>
      <dsp:spPr>
        <a:xfrm>
          <a:off x="3974770" y="290"/>
          <a:ext cx="1491393" cy="947035"/>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F5908-567E-4380-8BD5-7F1B6A3A6D34}">
      <dsp:nvSpPr>
        <dsp:cNvPr id="0" name=""/>
        <dsp:cNvSpPr/>
      </dsp:nvSpPr>
      <dsp:spPr>
        <a:xfrm>
          <a:off x="4140480" y="157715"/>
          <a:ext cx="1491393" cy="94703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kern="1200">
              <a:solidFill>
                <a:srgbClr val="2B3990"/>
              </a:solidFill>
            </a:rPr>
            <a:t>Avoids excessive bending</a:t>
          </a:r>
          <a:endParaRPr lang="en-US" sz="2800" b="0" kern="1200">
            <a:solidFill>
              <a:srgbClr val="2B3990"/>
            </a:solidFill>
          </a:endParaRPr>
        </a:p>
      </dsp:txBody>
      <dsp:txXfrm>
        <a:off x="4168218" y="185453"/>
        <a:ext cx="1435917" cy="891559"/>
      </dsp:txXfrm>
    </dsp:sp>
    <dsp:sp modelId="{52697AE0-5182-4A89-80C3-22385DF29421}">
      <dsp:nvSpPr>
        <dsp:cNvPr id="0" name=""/>
        <dsp:cNvSpPr/>
      </dsp:nvSpPr>
      <dsp:spPr>
        <a:xfrm>
          <a:off x="5797585" y="290"/>
          <a:ext cx="1491393" cy="947035"/>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4972D-EEC3-4E8D-B225-89FD76D9EB78}">
      <dsp:nvSpPr>
        <dsp:cNvPr id="0" name=""/>
        <dsp:cNvSpPr/>
      </dsp:nvSpPr>
      <dsp:spPr>
        <a:xfrm>
          <a:off x="5963295" y="157715"/>
          <a:ext cx="1491393" cy="94703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kern="1200">
              <a:solidFill>
                <a:srgbClr val="2B3990"/>
              </a:solidFill>
            </a:rPr>
            <a:t>Avoids twisting</a:t>
          </a:r>
          <a:endParaRPr lang="en-US" sz="2800" b="0" kern="1200">
            <a:solidFill>
              <a:srgbClr val="2B3990"/>
            </a:solidFill>
          </a:endParaRPr>
        </a:p>
      </dsp:txBody>
      <dsp:txXfrm>
        <a:off x="5991033" y="185453"/>
        <a:ext cx="1435917" cy="891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494F2-2FDE-4922-B7AB-322E0E8BB95A}">
      <dsp:nvSpPr>
        <dsp:cNvPr id="0" name=""/>
        <dsp:cNvSpPr/>
      </dsp:nvSpPr>
      <dsp:spPr>
        <a:xfrm>
          <a:off x="0" y="393100"/>
          <a:ext cx="2189202" cy="1390143"/>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2EB1F-4D84-41F6-9488-48E2C0CA1B45}">
      <dsp:nvSpPr>
        <dsp:cNvPr id="0" name=""/>
        <dsp:cNvSpPr/>
      </dsp:nvSpPr>
      <dsp:spPr>
        <a:xfrm>
          <a:off x="243244" y="624183"/>
          <a:ext cx="2189202" cy="13901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a:solidFill>
                <a:srgbClr val="2B3990"/>
              </a:solidFill>
            </a:rPr>
            <a:t>Avoids excessive reaches</a:t>
          </a:r>
        </a:p>
      </dsp:txBody>
      <dsp:txXfrm>
        <a:off x="283960" y="664899"/>
        <a:ext cx="2107770" cy="1308711"/>
      </dsp:txXfrm>
    </dsp:sp>
    <dsp:sp modelId="{BA1DCDB7-C102-46D7-A622-408BF72E9309}">
      <dsp:nvSpPr>
        <dsp:cNvPr id="0" name=""/>
        <dsp:cNvSpPr/>
      </dsp:nvSpPr>
      <dsp:spPr>
        <a:xfrm>
          <a:off x="2679982" y="393100"/>
          <a:ext cx="2189202" cy="1390143"/>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F5908-567E-4380-8BD5-7F1B6A3A6D34}">
      <dsp:nvSpPr>
        <dsp:cNvPr id="0" name=""/>
        <dsp:cNvSpPr/>
      </dsp:nvSpPr>
      <dsp:spPr>
        <a:xfrm>
          <a:off x="2923227" y="624183"/>
          <a:ext cx="2189202" cy="13901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a:solidFill>
                <a:srgbClr val="2B3990"/>
              </a:solidFill>
            </a:rPr>
            <a:t>Avoids tasks above shoulder level</a:t>
          </a:r>
        </a:p>
      </dsp:txBody>
      <dsp:txXfrm>
        <a:off x="2963943" y="664899"/>
        <a:ext cx="2107770" cy="1308711"/>
      </dsp:txXfrm>
    </dsp:sp>
    <dsp:sp modelId="{52697AE0-5182-4A89-80C3-22385DF29421}">
      <dsp:nvSpPr>
        <dsp:cNvPr id="0" name=""/>
        <dsp:cNvSpPr/>
      </dsp:nvSpPr>
      <dsp:spPr>
        <a:xfrm>
          <a:off x="5351383" y="393100"/>
          <a:ext cx="2189202" cy="1390143"/>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4972D-EEC3-4E8D-B225-89FD76D9EB78}">
      <dsp:nvSpPr>
        <dsp:cNvPr id="0" name=""/>
        <dsp:cNvSpPr/>
      </dsp:nvSpPr>
      <dsp:spPr>
        <a:xfrm>
          <a:off x="5594627" y="624183"/>
          <a:ext cx="2189202" cy="13901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a:solidFill>
                <a:srgbClr val="2B3990"/>
              </a:solidFill>
            </a:rPr>
            <a:t>Limits the weight of the load</a:t>
          </a:r>
        </a:p>
      </dsp:txBody>
      <dsp:txXfrm>
        <a:off x="5635343" y="664899"/>
        <a:ext cx="2107770" cy="1308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29CB5-1792-4C05-8104-7CA9C47E1D68}">
      <dsp:nvSpPr>
        <dsp:cNvPr id="0" name=""/>
        <dsp:cNvSpPr/>
      </dsp:nvSpPr>
      <dsp:spPr>
        <a:xfrm>
          <a:off x="0" y="233089"/>
          <a:ext cx="2189202" cy="1390143"/>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8CC12-87D6-47D0-992F-6465697BFDB5}">
      <dsp:nvSpPr>
        <dsp:cNvPr id="0" name=""/>
        <dsp:cNvSpPr/>
      </dsp:nvSpPr>
      <dsp:spPr>
        <a:xfrm>
          <a:off x="243244" y="464172"/>
          <a:ext cx="2189202" cy="13901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a:solidFill>
                <a:srgbClr val="2B3990"/>
              </a:solidFill>
            </a:rPr>
            <a:t>Allows use of mechanical aids</a:t>
          </a:r>
        </a:p>
      </dsp:txBody>
      <dsp:txXfrm>
        <a:off x="283960" y="504888"/>
        <a:ext cx="2107770" cy="1308711"/>
      </dsp:txXfrm>
    </dsp:sp>
    <dsp:sp modelId="{59F494F2-2FDE-4922-B7AB-322E0E8BB95A}">
      <dsp:nvSpPr>
        <dsp:cNvPr id="0" name=""/>
        <dsp:cNvSpPr/>
      </dsp:nvSpPr>
      <dsp:spPr>
        <a:xfrm>
          <a:off x="2675691" y="233089"/>
          <a:ext cx="2189202" cy="1390143"/>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2EB1F-4D84-41F6-9488-48E2C0CA1B45}">
      <dsp:nvSpPr>
        <dsp:cNvPr id="0" name=""/>
        <dsp:cNvSpPr/>
      </dsp:nvSpPr>
      <dsp:spPr>
        <a:xfrm>
          <a:off x="2918936" y="464172"/>
          <a:ext cx="2189202" cy="13901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a:solidFill>
                <a:srgbClr val="2B3990"/>
              </a:solidFill>
            </a:rPr>
            <a:t>Avoids carrying loads with one hand</a:t>
          </a:r>
        </a:p>
      </dsp:txBody>
      <dsp:txXfrm>
        <a:off x="2959652" y="504888"/>
        <a:ext cx="2107770" cy="1308711"/>
      </dsp:txXfrm>
    </dsp:sp>
    <dsp:sp modelId="{187DC991-EE0C-4039-99AF-E19970FCFD88}">
      <dsp:nvSpPr>
        <dsp:cNvPr id="0" name=""/>
        <dsp:cNvSpPr/>
      </dsp:nvSpPr>
      <dsp:spPr>
        <a:xfrm>
          <a:off x="5351383" y="233089"/>
          <a:ext cx="2189202" cy="1390143"/>
        </a:xfrm>
        <a:prstGeom prst="roundRect">
          <a:avLst>
            <a:gd name="adj" fmla="val 10000"/>
          </a:avLst>
        </a:prstGeom>
        <a:solidFill>
          <a:srgbClr val="09A6B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51EA9-C4AC-4773-8A8F-932D9C931284}">
      <dsp:nvSpPr>
        <dsp:cNvPr id="0" name=""/>
        <dsp:cNvSpPr/>
      </dsp:nvSpPr>
      <dsp:spPr>
        <a:xfrm>
          <a:off x="5594627" y="464172"/>
          <a:ext cx="2189202" cy="139014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a:solidFill>
                <a:srgbClr val="2B3990"/>
              </a:solidFill>
            </a:rPr>
            <a:t>Alternates posture as well as movement</a:t>
          </a:r>
        </a:p>
      </dsp:txBody>
      <dsp:txXfrm>
        <a:off x="5635343" y="504888"/>
        <a:ext cx="2107770" cy="13087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6359" tIns="48180" rIns="96359" bIns="48180" rtlCol="0"/>
          <a:lstStyle>
            <a:lvl1pPr algn="l">
              <a:defRPr sz="1300"/>
            </a:lvl1pPr>
          </a:lstStyle>
          <a:p>
            <a:endParaRPr lang="en-IE"/>
          </a:p>
        </p:txBody>
      </p:sp>
      <p:sp>
        <p:nvSpPr>
          <p:cNvPr id="3" name="Date Placeholder 2"/>
          <p:cNvSpPr>
            <a:spLocks noGrp="1"/>
          </p:cNvSpPr>
          <p:nvPr>
            <p:ph type="dt" sz="quarter" idx="1"/>
          </p:nvPr>
        </p:nvSpPr>
        <p:spPr>
          <a:xfrm>
            <a:off x="4008704" y="0"/>
            <a:ext cx="3066733" cy="468154"/>
          </a:xfrm>
          <a:prstGeom prst="rect">
            <a:avLst/>
          </a:prstGeom>
        </p:spPr>
        <p:txBody>
          <a:bodyPr vert="horz" lIns="96359" tIns="48180" rIns="96359" bIns="48180" rtlCol="0"/>
          <a:lstStyle>
            <a:lvl1pPr algn="r">
              <a:defRPr sz="1300"/>
            </a:lvl1pPr>
          </a:lstStyle>
          <a:p>
            <a:fld id="{776BC7C2-B3EE-422E-8C37-D0B5237977D1}" type="datetimeFigureOut">
              <a:rPr lang="en-IE" smtClean="0"/>
              <a:pPr/>
              <a:t>28/07/2025</a:t>
            </a:fld>
            <a:endParaRPr lang="en-IE"/>
          </a:p>
        </p:txBody>
      </p:sp>
      <p:sp>
        <p:nvSpPr>
          <p:cNvPr id="4" name="Footer Placeholder 3"/>
          <p:cNvSpPr>
            <a:spLocks noGrp="1"/>
          </p:cNvSpPr>
          <p:nvPr>
            <p:ph type="ftr" sz="quarter" idx="2"/>
          </p:nvPr>
        </p:nvSpPr>
        <p:spPr>
          <a:xfrm>
            <a:off x="0" y="8893296"/>
            <a:ext cx="3066733" cy="468154"/>
          </a:xfrm>
          <a:prstGeom prst="rect">
            <a:avLst/>
          </a:prstGeom>
        </p:spPr>
        <p:txBody>
          <a:bodyPr vert="horz" lIns="96359" tIns="48180" rIns="96359" bIns="48180" rtlCol="0" anchor="b"/>
          <a:lstStyle>
            <a:lvl1pPr algn="l">
              <a:defRPr sz="1300"/>
            </a:lvl1pPr>
          </a:lstStyle>
          <a:p>
            <a:endParaRPr lang="en-IE"/>
          </a:p>
        </p:txBody>
      </p:sp>
      <p:sp>
        <p:nvSpPr>
          <p:cNvPr id="5" name="Slide Number Placeholder 4"/>
          <p:cNvSpPr>
            <a:spLocks noGrp="1"/>
          </p:cNvSpPr>
          <p:nvPr>
            <p:ph type="sldNum" sz="quarter" idx="3"/>
          </p:nvPr>
        </p:nvSpPr>
        <p:spPr>
          <a:xfrm>
            <a:off x="4008704" y="8893296"/>
            <a:ext cx="3066733" cy="468154"/>
          </a:xfrm>
          <a:prstGeom prst="rect">
            <a:avLst/>
          </a:prstGeom>
        </p:spPr>
        <p:txBody>
          <a:bodyPr vert="horz" lIns="96359" tIns="48180" rIns="96359" bIns="48180" rtlCol="0" anchor="b"/>
          <a:lstStyle>
            <a:lvl1pPr algn="r">
              <a:defRPr sz="1300"/>
            </a:lvl1pPr>
          </a:lstStyle>
          <a:p>
            <a:fld id="{9ACC6227-153D-4A02-8A8C-487D233296E8}" type="slidenum">
              <a:rPr lang="en-IE" smtClean="0"/>
              <a:pPr/>
              <a:t>‹#›</a:t>
            </a:fld>
            <a:endParaRPr lang="en-IE"/>
          </a:p>
        </p:txBody>
      </p:sp>
    </p:spTree>
    <p:extLst>
      <p:ext uri="{BB962C8B-B14F-4D97-AF65-F5344CB8AC3E}">
        <p14:creationId xmlns:p14="http://schemas.microsoft.com/office/powerpoint/2010/main" val="2397480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6359" tIns="48180" rIns="96359" bIns="48180" rtlCol="0"/>
          <a:lstStyle>
            <a:lvl1pPr algn="l">
              <a:defRPr sz="1300"/>
            </a:lvl1pPr>
          </a:lstStyle>
          <a:p>
            <a:endParaRPr lang="en-IE"/>
          </a:p>
        </p:txBody>
      </p:sp>
      <p:sp>
        <p:nvSpPr>
          <p:cNvPr id="3" name="Date Placeholder 2"/>
          <p:cNvSpPr>
            <a:spLocks noGrp="1"/>
          </p:cNvSpPr>
          <p:nvPr>
            <p:ph type="dt" idx="1"/>
          </p:nvPr>
        </p:nvSpPr>
        <p:spPr>
          <a:xfrm>
            <a:off x="4008704" y="0"/>
            <a:ext cx="3066733" cy="468154"/>
          </a:xfrm>
          <a:prstGeom prst="rect">
            <a:avLst/>
          </a:prstGeom>
        </p:spPr>
        <p:txBody>
          <a:bodyPr vert="horz" lIns="96359" tIns="48180" rIns="96359" bIns="48180" rtlCol="0"/>
          <a:lstStyle>
            <a:lvl1pPr algn="r">
              <a:defRPr sz="1300"/>
            </a:lvl1pPr>
          </a:lstStyle>
          <a:p>
            <a:fld id="{71DF26CB-ED6C-42FD-AD15-C09E478F8641}" type="datetimeFigureOut">
              <a:rPr lang="en-IE" smtClean="0"/>
              <a:pPr/>
              <a:t>28/07/2025</a:t>
            </a:fld>
            <a:endParaRPr lang="en-IE"/>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6359" tIns="48180" rIns="96359" bIns="48180" rtlCol="0" anchor="ctr"/>
          <a:lstStyle/>
          <a:p>
            <a:endParaRPr lang="en-IE"/>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6359" tIns="48180" rIns="96359" bIns="481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93296"/>
            <a:ext cx="3066733" cy="468154"/>
          </a:xfrm>
          <a:prstGeom prst="rect">
            <a:avLst/>
          </a:prstGeom>
        </p:spPr>
        <p:txBody>
          <a:bodyPr vert="horz" lIns="96359" tIns="48180" rIns="96359" bIns="48180" rtlCol="0" anchor="b"/>
          <a:lstStyle>
            <a:lvl1pPr algn="l">
              <a:defRPr sz="1300"/>
            </a:lvl1pPr>
          </a:lstStyle>
          <a:p>
            <a:endParaRPr lang="en-IE"/>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6359" tIns="48180" rIns="96359" bIns="48180" rtlCol="0" anchor="b"/>
          <a:lstStyle>
            <a:lvl1pPr algn="r">
              <a:defRPr sz="1300"/>
            </a:lvl1pPr>
          </a:lstStyle>
          <a:p>
            <a:fld id="{7EC5655D-FAA9-4BD4-8516-5C32CE197EF6}" type="slidenum">
              <a:rPr lang="en-IE" smtClean="0"/>
              <a:pPr/>
              <a:t>‹#›</a:t>
            </a:fld>
            <a:endParaRPr lang="en-IE"/>
          </a:p>
        </p:txBody>
      </p:sp>
    </p:spTree>
    <p:extLst>
      <p:ext uri="{BB962C8B-B14F-4D97-AF65-F5344CB8AC3E}">
        <p14:creationId xmlns:p14="http://schemas.microsoft.com/office/powerpoint/2010/main" val="234860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1013782"/>
            <a:fld id="{70682707-71E7-4324-BDED-397A5CD4E839}" type="slidenum">
              <a:rPr lang="en-GB" smtClean="0"/>
              <a:pPr defTabSz="1013782"/>
              <a:t>1</a:t>
            </a:fld>
            <a:endParaRPr lang="en-GB"/>
          </a:p>
        </p:txBody>
      </p:sp>
      <p:sp>
        <p:nvSpPr>
          <p:cNvPr id="77827" name="Rectangle 2"/>
          <p:cNvSpPr>
            <a:spLocks noGrp="1" noRot="1" noChangeAspect="1" noChangeArrowheads="1" noTextEdit="1"/>
          </p:cNvSpPr>
          <p:nvPr>
            <p:ph type="sldImg"/>
          </p:nvPr>
        </p:nvSpPr>
        <p:spPr>
          <a:xfrm>
            <a:off x="1195388" y="701675"/>
            <a:ext cx="4683125" cy="3511550"/>
          </a:xfrm>
          <a:solidFill>
            <a:srgbClr val="FFFFFF"/>
          </a:solidFill>
          <a:ln/>
        </p:spPr>
      </p:sp>
      <p:sp>
        <p:nvSpPr>
          <p:cNvPr id="77828" name="Rectangle 3"/>
          <p:cNvSpPr>
            <a:spLocks noGrp="1" noChangeArrowheads="1"/>
          </p:cNvSpPr>
          <p:nvPr>
            <p:ph type="body" idx="1"/>
          </p:nvPr>
        </p:nvSpPr>
        <p:spPr>
          <a:xfrm>
            <a:off x="943611" y="4447091"/>
            <a:ext cx="5189855" cy="4214126"/>
          </a:xfrm>
          <a:solidFill>
            <a:srgbClr val="FFFFFF"/>
          </a:solidFill>
          <a:ln>
            <a:solidFill>
              <a:srgbClr val="000000"/>
            </a:solidFill>
          </a:ln>
        </p:spPr>
        <p:txBody>
          <a:bodyPr lIns="98100" tIns="49050" rIns="98100" bIns="49050"/>
          <a:lstStyle/>
          <a:p>
            <a:pPr eaLnBrk="1" hangingPunct="1"/>
            <a:r>
              <a:rPr lang="en-US" b="1">
                <a:latin typeface="Times New Roman" pitchFamily="18" charset="0"/>
              </a:rPr>
              <a:t>Joining Instructions</a:t>
            </a:r>
          </a:p>
          <a:p>
            <a:pPr eaLnBrk="1" hangingPunct="1"/>
            <a:endParaRPr lang="en-US">
              <a:latin typeface="Times New Roman" pitchFamily="18" charset="0"/>
            </a:endParaRPr>
          </a:p>
          <a:p>
            <a:pPr eaLnBrk="1" hangingPunct="1"/>
            <a:r>
              <a:rPr lang="en-US">
                <a:latin typeface="Times New Roman" pitchFamily="18" charset="0"/>
              </a:rPr>
              <a:t>Advise people of the duration of the course and the need to wear appropriate clothing.</a:t>
            </a:r>
          </a:p>
          <a:p>
            <a:pPr eaLnBrk="1" hangingPunct="1"/>
            <a:r>
              <a:rPr lang="en-US">
                <a:latin typeface="Times New Roman" pitchFamily="18" charset="0"/>
              </a:rPr>
              <a:t>If necessary you may need to advise them of the need to wear PPE.</a:t>
            </a:r>
          </a:p>
          <a:p>
            <a:pPr eaLnBrk="1" hangingPunct="1"/>
            <a:endParaRPr lang="en-US">
              <a:latin typeface="Times New Roman" pitchFamily="18" charset="0"/>
            </a:endParaRPr>
          </a:p>
          <a:p>
            <a:pPr eaLnBrk="1" hangingPunct="1"/>
            <a:r>
              <a:rPr lang="en-US" b="1">
                <a:latin typeface="Times New Roman" pitchFamily="18" charset="0"/>
              </a:rPr>
              <a:t>Room Set Up</a:t>
            </a:r>
          </a:p>
          <a:p>
            <a:pPr eaLnBrk="1" hangingPunct="1"/>
            <a:endParaRPr lang="en-US">
              <a:latin typeface="Times New Roman" pitchFamily="18" charset="0"/>
            </a:endParaRPr>
          </a:p>
          <a:p>
            <a:pPr eaLnBrk="1" hangingPunct="1"/>
            <a:r>
              <a:rPr lang="en-US">
                <a:latin typeface="Times New Roman" pitchFamily="18" charset="0"/>
              </a:rPr>
              <a:t>The room should be large enough to seat delegates comfortably and space to carry out the manual handling moves comfortably.</a:t>
            </a:r>
          </a:p>
          <a:p>
            <a:pPr eaLnBrk="1" hangingPunct="1"/>
            <a:r>
              <a:rPr lang="en-US">
                <a:latin typeface="Times New Roman" pitchFamily="18" charset="0"/>
              </a:rPr>
              <a:t>U shaped is preferred as it allows you to engage better with the delegates.</a:t>
            </a:r>
          </a:p>
          <a:p>
            <a:pPr eaLnBrk="1" hangingPunct="1"/>
            <a:r>
              <a:rPr lang="en-US">
                <a:latin typeface="Times New Roman" pitchFamily="18" charset="0"/>
              </a:rPr>
              <a:t>Ensure that the room is adequately ventilated, comfortable temperature and there is enough light. Avoid a noisy venue.</a:t>
            </a:r>
          </a:p>
          <a:p>
            <a:pPr eaLnBrk="1" hangingPunct="1"/>
            <a:r>
              <a:rPr lang="en-US">
                <a:latin typeface="Times New Roman" pitchFamily="18" charset="0"/>
              </a:rPr>
              <a:t>It is a good idea to provide water and to put name tags up.</a:t>
            </a:r>
          </a:p>
          <a:p>
            <a:pPr eaLnBrk="1" hangingPunct="1"/>
            <a:r>
              <a:rPr lang="en-US">
                <a:latin typeface="Times New Roman" pitchFamily="18" charset="0"/>
              </a:rPr>
              <a:t>Set up your flipchart, screen and projector in such a way that you can move around safely and comfortably.</a:t>
            </a:r>
          </a:p>
          <a:p>
            <a:pPr eaLnBrk="1" hangingPunct="1"/>
            <a:r>
              <a:rPr lang="en-US">
                <a:latin typeface="Times New Roman" pitchFamily="18" charset="0"/>
              </a:rPr>
              <a:t>Leave yourself enough time to set up before your delegates arrive! As delegates come in ask their name and shake their hand.</a:t>
            </a:r>
          </a:p>
          <a:p>
            <a:pPr eaLnBrk="1" hangingPunct="1"/>
            <a:r>
              <a:rPr lang="en-US">
                <a:latin typeface="Times New Roman" pitchFamily="18" charset="0"/>
              </a:rPr>
              <a:t>Get them to complete the attendance sheet so you have a record of the names.</a:t>
            </a:r>
          </a:p>
          <a:p>
            <a:pPr eaLnBrk="1" hangingPunct="1"/>
            <a:r>
              <a:rPr lang="en-US">
                <a:latin typeface="Times New Roman" pitchFamily="18" charset="0"/>
              </a:rPr>
              <a:t>Ensure that you have your props and sample loads available to you.</a:t>
            </a: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p:txBody>
      </p:sp>
    </p:spTree>
    <p:extLst>
      <p:ext uri="{BB962C8B-B14F-4D97-AF65-F5344CB8AC3E}">
        <p14:creationId xmlns:p14="http://schemas.microsoft.com/office/powerpoint/2010/main" val="89227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Laptops.</a:t>
            </a:r>
            <a:endParaRPr lang="en-US" dirty="0"/>
          </a:p>
          <a:p>
            <a:r>
              <a:rPr lang="en-US" dirty="0"/>
              <a:t>Under Regulation 71(d) of the DSE Regulations, portable display screen equipment not in prolonged use at a workstation is not covered because its keyboard is not separate and tiltable, which is a requirement under the regulations for ergonomic setup.  The integrated design makes it difficult to achieve a posture that avoids fatigue or strain.</a:t>
            </a:r>
          </a:p>
          <a:p>
            <a:r>
              <a:rPr lang="en-US" dirty="0"/>
              <a:t>Even though excluded, laptops should not be used for extended periods without adjustments. If prolonged use is expected: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Carry Out a risk assessment,</a:t>
            </a:r>
          </a:p>
          <a:p>
            <a:r>
              <a:rPr lang="en-US" dirty="0"/>
              <a:t>- Set up a temporary workstation,</a:t>
            </a:r>
          </a:p>
          <a:p>
            <a:r>
              <a:rPr lang="en-US" dirty="0"/>
              <a:t>- Connect the laptop to a separate keyboard and monitor,</a:t>
            </a:r>
          </a:p>
          <a:p>
            <a:r>
              <a:rPr lang="en-US" dirty="0"/>
              <a:t>- Use a laptop stand or riser to bring the screen to eye level, and,</a:t>
            </a:r>
          </a:p>
          <a:p>
            <a:r>
              <a:rPr lang="en-US" dirty="0"/>
              <a:t>- Ensure the setup meets the minimum ergonomic standards for a DSE workstation.</a:t>
            </a:r>
          </a:p>
          <a:p>
            <a:r>
              <a:rPr lang="en-US" dirty="0"/>
              <a:t>In short, while laptops are technically excluded from the DSE regulations in their native form, employers still have a duty of care. If a laptop is used regularly or for long periods, it should be treated like any other DSE setup—with proper assessment and adjustments.</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11</a:t>
            </a:fld>
            <a:endParaRPr lang="en-IE"/>
          </a:p>
        </p:txBody>
      </p:sp>
    </p:spTree>
    <p:extLst>
      <p:ext uri="{BB962C8B-B14F-4D97-AF65-F5344CB8AC3E}">
        <p14:creationId xmlns:p14="http://schemas.microsoft.com/office/powerpoint/2010/main" val="208368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Display Screen equipment assessment should be carried out at key points to ensure that the workstation setup remains safe, comfortable, and compliant with regulations. Here’s when it must be done:</a:t>
            </a:r>
          </a:p>
          <a:p>
            <a:endParaRPr lang="en-US" dirty="0"/>
          </a:p>
          <a:p>
            <a:r>
              <a:rPr lang="en-US" dirty="0"/>
              <a:t>On commencement of work.</a:t>
            </a:r>
          </a:p>
          <a:p>
            <a:r>
              <a:rPr lang="en-US" dirty="0"/>
              <a:t>When a new employee starts a role that involves regular screen use, a DSE assessment must be completed before or shortly after they begin. This ensures their workstation is ergonomically suitable from day one.</a:t>
            </a:r>
          </a:p>
          <a:p>
            <a:endParaRPr lang="en-US" dirty="0"/>
          </a:p>
          <a:p>
            <a:r>
              <a:rPr lang="en-US" dirty="0"/>
              <a:t>When Moving Workstations</a:t>
            </a:r>
          </a:p>
          <a:p>
            <a:r>
              <a:rPr lang="en-US" dirty="0"/>
              <a:t>If an employee relocates to a different desk, office, or location, even within the same building, a new assessment is required. Changes in lighting, desk height, chair type, or screen position can all affect posture and comfort.</a:t>
            </a:r>
          </a:p>
          <a:p>
            <a:endParaRPr lang="en-US" dirty="0"/>
          </a:p>
          <a:p>
            <a:r>
              <a:rPr lang="en-US" dirty="0"/>
              <a:t>Equipment or workstation setup changes.</a:t>
            </a:r>
          </a:p>
          <a:p>
            <a:r>
              <a:rPr lang="en-US" dirty="0"/>
              <a:t>Any change to the workstation—such as a new monitor, keyboard, chair, or software—triggers the need for a reassessment. Even small adjustments can impact ergonomics and increase the risk of strain or injury.</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12</a:t>
            </a:fld>
            <a:endParaRPr lang="en-IE"/>
          </a:p>
        </p:txBody>
      </p:sp>
    </p:spTree>
    <p:extLst>
      <p:ext uri="{BB962C8B-B14F-4D97-AF65-F5344CB8AC3E}">
        <p14:creationId xmlns:p14="http://schemas.microsoft.com/office/powerpoint/2010/main" val="57327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dirty="0"/>
              <a:t>Display Screen Equipment Regulations 2007.</a:t>
            </a:r>
            <a:endParaRPr lang="en-US" dirty="0"/>
          </a:p>
          <a:p>
            <a:r>
              <a:rPr lang="en-US" dirty="0"/>
              <a:t>The </a:t>
            </a:r>
            <a:r>
              <a:rPr lang="en-US" b="1" dirty="0"/>
              <a:t>Display screen equipment regulations</a:t>
            </a:r>
            <a:r>
              <a:rPr lang="en-US" dirty="0"/>
              <a:t> are designed to protect employees who use screens—like computers, laptops, or tablets—for extended periods as part of their job. Here's what the regulations require employers to provide:</a:t>
            </a:r>
          </a:p>
          <a:p>
            <a:r>
              <a:rPr lang="en-US" b="1" dirty="0"/>
              <a:t>Workstation assessment.</a:t>
            </a:r>
            <a:endParaRPr lang="en-US" dirty="0"/>
          </a:p>
          <a:p>
            <a:r>
              <a:rPr lang="en-US" dirty="0"/>
              <a:t>Employees are </a:t>
            </a:r>
            <a:r>
              <a:rPr lang="en-US" b="1" dirty="0"/>
              <a:t>entitled to a DSE workstation assessment</a:t>
            </a:r>
            <a:r>
              <a:rPr lang="en-US" dirty="0"/>
              <a:t> to ensure their setup is ergonomically safe and suitable. This includes checking screen height, chair support, lighting, and posture.</a:t>
            </a:r>
          </a:p>
          <a:p>
            <a:r>
              <a:rPr lang="en-US" b="1" dirty="0"/>
              <a:t>Training in workstation use.</a:t>
            </a:r>
            <a:endParaRPr lang="en-US" dirty="0"/>
          </a:p>
          <a:p>
            <a:r>
              <a:rPr lang="en-US" dirty="0"/>
              <a:t>Employers must provide </a:t>
            </a:r>
            <a:r>
              <a:rPr lang="en-US" b="1" dirty="0"/>
              <a:t>training on how to use the workstation safely</a:t>
            </a:r>
            <a:r>
              <a:rPr lang="en-US" dirty="0"/>
              <a:t>, including how to adjust chairs, screens, and input devices to reduce strain and fatigue.</a:t>
            </a:r>
          </a:p>
          <a:p>
            <a:r>
              <a:rPr lang="en-US" b="1" dirty="0"/>
              <a:t>Health &amp; safety information.</a:t>
            </a:r>
            <a:endParaRPr lang="en-US" dirty="0"/>
          </a:p>
          <a:p>
            <a:r>
              <a:rPr lang="en-US" dirty="0"/>
              <a:t>Employees must be </a:t>
            </a:r>
            <a:r>
              <a:rPr lang="en-US" b="1" dirty="0"/>
              <a:t>informed about the health risks</a:t>
            </a:r>
            <a:r>
              <a:rPr lang="en-US" dirty="0"/>
              <a:t> associated with DSE use—such as eye strain, back pain, and repetitive strain injuries—and how to prevent them.</a:t>
            </a:r>
          </a:p>
          <a:p>
            <a:r>
              <a:rPr lang="en-US" b="1" dirty="0"/>
              <a:t>Periodic breaks from screen work.</a:t>
            </a:r>
            <a:endParaRPr lang="en-US" dirty="0"/>
          </a:p>
          <a:p>
            <a:r>
              <a:rPr lang="en-US" dirty="0"/>
              <a:t>The regulations require that work be </a:t>
            </a:r>
            <a:r>
              <a:rPr lang="en-US" b="1" dirty="0"/>
              <a:t>planned to include breaks or changes of activity</a:t>
            </a:r>
            <a:r>
              <a:rPr lang="en-US" dirty="0"/>
              <a:t>. This helps reduce the risk of fatigue and musculoskeletal disorders. Short, frequent breaks are better than long, infrequent ones.</a:t>
            </a:r>
          </a:p>
          <a:p>
            <a:r>
              <a:rPr lang="en-US" b="1" dirty="0"/>
              <a:t>Eye and eyesight tests.</a:t>
            </a:r>
            <a:endParaRPr lang="en-US" dirty="0"/>
          </a:p>
          <a:p>
            <a:r>
              <a:rPr lang="en-US" dirty="0"/>
              <a:t>Employees are </a:t>
            </a:r>
            <a:r>
              <a:rPr lang="en-US" b="1" dirty="0"/>
              <a:t>entitled to a free eye and eyesight test</a:t>
            </a:r>
            <a:r>
              <a:rPr lang="en-US" dirty="0"/>
              <a:t> if they regularly use DSE. If the test shows they need glasses specifically for screen work, the employer must cover the cost of basic frames and lenses.</a:t>
            </a:r>
          </a:p>
          <a:p>
            <a:r>
              <a:rPr lang="en-US" b="1" dirty="0"/>
              <a:t>Notification of entitlements.</a:t>
            </a:r>
            <a:endParaRPr lang="en-US" dirty="0"/>
          </a:p>
          <a:p>
            <a:r>
              <a:rPr lang="en-US" dirty="0"/>
              <a:t>Employers must </a:t>
            </a:r>
            <a:r>
              <a:rPr lang="en-US" b="1" dirty="0"/>
              <a:t>inform employees of their rights</a:t>
            </a:r>
            <a:r>
              <a:rPr lang="en-US" dirty="0"/>
              <a:t> under the DSE regulations, including the availability of eye tests and workstation assessments.</a:t>
            </a:r>
          </a:p>
          <a:p>
            <a:r>
              <a:rPr lang="en-US" dirty="0"/>
              <a:t>These measures are not just about compliance—they’re about keeping people healthy, comfortable, and productive.</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13</a:t>
            </a:fld>
            <a:endParaRPr lang="en-IE"/>
          </a:p>
        </p:txBody>
      </p:sp>
    </p:spTree>
    <p:extLst>
      <p:ext uri="{BB962C8B-B14F-4D97-AF65-F5344CB8AC3E}">
        <p14:creationId xmlns:p14="http://schemas.microsoft.com/office/powerpoint/2010/main" val="408408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Regulation 72 of the display screen equipment regulations outlines the core duties of employers to protect employees who use display screens regularly as part of their work. Here's a breakdown of what it requires:</a:t>
            </a:r>
          </a:p>
          <a:p>
            <a:r>
              <a:rPr lang="en-US" b="1" dirty="0"/>
              <a:t>Ensure equipment does not pose a risk.</a:t>
            </a:r>
          </a:p>
          <a:p>
            <a:r>
              <a:rPr lang="en-US" b="1" dirty="0"/>
              <a:t>Employers must make sure that DSE and associated equipment are safe to use, and do not present risks to eyesight, posture, or mental wellbeing.</a:t>
            </a:r>
          </a:p>
          <a:p>
            <a:r>
              <a:rPr lang="en-US" b="1" dirty="0"/>
              <a:t>Perform an analysis of the workstation.</a:t>
            </a:r>
          </a:p>
          <a:p>
            <a:r>
              <a:rPr lang="en-US" b="1" dirty="0"/>
              <a:t>A formal assessment must be carried out to evaluate the ergonomic layout, lighting and glare, seating and posture, risks to eyesight, physical health, and mental stress.</a:t>
            </a:r>
          </a:p>
          <a:p>
            <a:r>
              <a:rPr lang="en-US" b="1" dirty="0"/>
              <a:t>This must be done by a competent person and documented.</a:t>
            </a:r>
          </a:p>
          <a:p>
            <a:r>
              <a:rPr lang="en-US" b="1" dirty="0"/>
              <a:t>Take appropriate measures.</a:t>
            </a:r>
          </a:p>
          <a:p>
            <a:r>
              <a:rPr lang="en-US" b="1" dirty="0"/>
              <a:t>Based on the assessment, employers must take action to eliminate or reduce risks—this could include adjusting furniture, providing accessories, or changing work routines.</a:t>
            </a:r>
          </a:p>
          <a:p>
            <a:r>
              <a:rPr lang="en-US" b="1" dirty="0"/>
              <a:t>Ensure workstation meets minimum requirements.</a:t>
            </a:r>
          </a:p>
          <a:p>
            <a:r>
              <a:rPr lang="en-US" b="1" dirty="0"/>
              <a:t>Workstations must comply with the ergonomic and environmental standards set out in Schedule 4 of the regulations, covering: screen clarity, keyboard and mouse layout, chair adjustability, space, lighting, and noise.</a:t>
            </a:r>
          </a:p>
          <a:p>
            <a:r>
              <a:rPr lang="en-US" b="1" dirty="0"/>
              <a:t>Provide adequate breaks.</a:t>
            </a:r>
          </a:p>
          <a:p>
            <a:r>
              <a:rPr lang="en-US" b="1" dirty="0"/>
              <a:t>Work must be planned to include breaks or changes of activity to reduce screen fatigue. These don’t have to be formal breaks—task variation counts too.</a:t>
            </a:r>
          </a:p>
          <a:p>
            <a:r>
              <a:rPr lang="en-US" b="1" dirty="0"/>
              <a:t>Provide information and training.</a:t>
            </a:r>
          </a:p>
          <a:p>
            <a:r>
              <a:rPr lang="en-US" b="1" dirty="0"/>
              <a:t>Employees must be informed about the risks of DSE use and trained on how to set up and use their workstation safely.</a:t>
            </a:r>
          </a:p>
          <a:p>
            <a:pPr>
              <a:buFont typeface="Arial" panose="020B0604020202020204" pitchFamily="34" charset="0"/>
              <a:buChar char="•"/>
            </a:pPr>
            <a:r>
              <a:rPr lang="en-US" b="1" dirty="0"/>
              <a:t>Updated when changes occur.</a:t>
            </a:r>
          </a:p>
          <a:p>
            <a:r>
              <a:rPr lang="en-US" b="1" dirty="0"/>
              <a:t>A new assessment is required if an employee moves to a new workstation, new equipment or software is introduced o the layout or use of the workstation changes significantly</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14</a:t>
            </a:fld>
            <a:endParaRPr lang="en-IE"/>
          </a:p>
        </p:txBody>
      </p:sp>
    </p:spTree>
    <p:extLst>
      <p:ext uri="{BB962C8B-B14F-4D97-AF65-F5344CB8AC3E}">
        <p14:creationId xmlns:p14="http://schemas.microsoft.com/office/powerpoint/2010/main" val="201297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requirements for display screens.</a:t>
            </a:r>
          </a:p>
          <a:p>
            <a:r>
              <a:rPr lang="en-US" dirty="0"/>
              <a:t>- Clear characters.</a:t>
            </a:r>
          </a:p>
          <a:p>
            <a:r>
              <a:rPr lang="en-US" dirty="0"/>
              <a:t>- Text and symbols must be well-defined, easy to read, and of adequate size and spacing.</a:t>
            </a:r>
          </a:p>
          <a:p>
            <a:r>
              <a:rPr lang="en-US" dirty="0"/>
              <a:t>- Stable image.</a:t>
            </a:r>
          </a:p>
          <a:p>
            <a:r>
              <a:rPr lang="en-US" dirty="0"/>
              <a:t>- The screen image should be free from flicker or distortion, ensuring visual comfort and reducing eye strain.</a:t>
            </a:r>
          </a:p>
          <a:p>
            <a:r>
              <a:rPr lang="en-US" dirty="0"/>
              <a:t>- Adjustable brightness and contrast.</a:t>
            </a:r>
          </a:p>
          <a:p>
            <a:r>
              <a:rPr lang="en-US" dirty="0"/>
              <a:t>- Users must be able to adjust brightness and contrast to suit lighting conditions and personal comfort.</a:t>
            </a:r>
          </a:p>
          <a:p>
            <a:r>
              <a:rPr lang="en-US" dirty="0"/>
              <a:t>- Free from glare and reflection.</a:t>
            </a:r>
          </a:p>
          <a:p>
            <a:r>
              <a:rPr lang="en-US" dirty="0"/>
              <a:t>- Screens should be positioned or treated to </a:t>
            </a:r>
            <a:r>
              <a:rPr lang="en-US" dirty="0" err="1"/>
              <a:t>minimise</a:t>
            </a:r>
            <a:r>
              <a:rPr lang="en-US" dirty="0"/>
              <a:t> glare, with anti-reflective coatings or proper lighting arrangements.</a:t>
            </a:r>
          </a:p>
          <a:p>
            <a:r>
              <a:rPr lang="en-US" dirty="0"/>
              <a:t>- Swivel and tilt capability.</a:t>
            </a:r>
          </a:p>
          <a:p>
            <a:r>
              <a:rPr lang="en-US" dirty="0"/>
              <a:t>- The screen must be easily adjustable in both horizontal and vertical planes to allow for ergonomic positioning.</a:t>
            </a:r>
          </a:p>
          <a:p>
            <a:r>
              <a:rPr lang="en-US" dirty="0"/>
              <a:t>- Separate base or adjustable table.</a:t>
            </a:r>
          </a:p>
          <a:p>
            <a:r>
              <a:rPr lang="en-US" dirty="0"/>
              <a:t>- The screen should either have a detachable base or be placed on an adjustable surface, so the height and angle can be tailored to the user.</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15</a:t>
            </a:fld>
            <a:endParaRPr lang="en-IE"/>
          </a:p>
        </p:txBody>
      </p:sp>
    </p:spTree>
    <p:extLst>
      <p:ext uri="{BB962C8B-B14F-4D97-AF65-F5344CB8AC3E}">
        <p14:creationId xmlns:p14="http://schemas.microsoft.com/office/powerpoint/2010/main" val="111014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Minimum Requirements for Keyboards.</a:t>
            </a:r>
            <a:endParaRPr lang="en-US" dirty="0"/>
          </a:p>
          <a:p>
            <a:r>
              <a:rPr lang="en-US" dirty="0"/>
              <a:t>Here is an outline of the minimum requirements for a keyboard under the </a:t>
            </a:r>
            <a:r>
              <a:rPr lang="en-US" dirty="0" err="1"/>
              <a:t>dse</a:t>
            </a:r>
            <a:r>
              <a:rPr lang="en-US" dirty="0"/>
              <a:t> regulations and ergonomic best practices:</a:t>
            </a:r>
          </a:p>
          <a:p>
            <a:endParaRPr lang="en-US" dirty="0"/>
          </a:p>
          <a:p>
            <a:r>
              <a:rPr lang="en-US" dirty="0"/>
              <a:t>- Matt surface.</a:t>
            </a:r>
          </a:p>
          <a:p>
            <a:r>
              <a:rPr lang="en-US" dirty="0"/>
              <a:t>- The keyboard should have a non-reflective (matt) finish to prevent glare that can cause eye strain or visual discomfort.</a:t>
            </a:r>
          </a:p>
          <a:p>
            <a:r>
              <a:rPr lang="en-US" dirty="0"/>
              <a:t>- Legible keys.</a:t>
            </a:r>
          </a:p>
          <a:p>
            <a:r>
              <a:rPr lang="en-US" dirty="0"/>
              <a:t>- All keys must be clearly marked and easy to read, with high contrast between the characters and the key surface.</a:t>
            </a:r>
          </a:p>
          <a:p>
            <a:r>
              <a:rPr lang="en-US" dirty="0"/>
              <a:t>- Tiltable and separate from screen.</a:t>
            </a:r>
          </a:p>
          <a:p>
            <a:r>
              <a:rPr lang="en-US" dirty="0"/>
              <a:t>- The keyboard should be detachable or separate from the display screen, allowing flexible positioning.</a:t>
            </a:r>
          </a:p>
          <a:p>
            <a:r>
              <a:rPr lang="en-US" dirty="0"/>
              <a:t>- It must also be tiltable, enabling users to adjust the angle for optimal wrist posture and comfort.</a:t>
            </a:r>
          </a:p>
          <a:p>
            <a:r>
              <a:rPr lang="en-US" dirty="0"/>
              <a:t>- Adequate space in front.</a:t>
            </a:r>
          </a:p>
          <a:p>
            <a:r>
              <a:rPr lang="en-US" dirty="0"/>
              <a:t>- There should be sufficient space in front of the keyboard to allow users to rest their hands and wrists during pauses in typing, reducing fatigue and strain.</a:t>
            </a:r>
          </a:p>
          <a:p>
            <a:endParaRPr lang="en-US" dirty="0"/>
          </a:p>
          <a:p>
            <a:endParaRPr lang="en-US" dirty="0"/>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16</a:t>
            </a:fld>
            <a:endParaRPr lang="en-IE"/>
          </a:p>
        </p:txBody>
      </p:sp>
    </p:spTree>
    <p:extLst>
      <p:ext uri="{BB962C8B-B14F-4D97-AF65-F5344CB8AC3E}">
        <p14:creationId xmlns:p14="http://schemas.microsoft.com/office/powerpoint/2010/main" val="39082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Desk or Work Surface – Minimum Requirements.</a:t>
            </a:r>
          </a:p>
          <a:p>
            <a:r>
              <a:rPr lang="en-US" dirty="0"/>
              <a:t>Here’s a clear outline of the minimum requirements for a work desk or work surface under the </a:t>
            </a:r>
            <a:r>
              <a:rPr lang="en-US" dirty="0" err="1"/>
              <a:t>dse</a:t>
            </a:r>
            <a:r>
              <a:rPr lang="en-US" dirty="0"/>
              <a:t> regulations:</a:t>
            </a:r>
          </a:p>
          <a:p>
            <a:r>
              <a:rPr lang="en-US" dirty="0"/>
              <a:t>Sufficiently large surface.</a:t>
            </a:r>
          </a:p>
          <a:p>
            <a:r>
              <a:rPr lang="en-US" dirty="0"/>
              <a:t>- The desk must be large enough to accommodate the screen, keyboard, mouse, documents, and other necessary items without overcrowding.</a:t>
            </a:r>
          </a:p>
          <a:p>
            <a:r>
              <a:rPr lang="en-US" dirty="0"/>
              <a:t>- Low-reflectance finish.</a:t>
            </a:r>
          </a:p>
          <a:p>
            <a:r>
              <a:rPr lang="en-US" dirty="0"/>
              <a:t>- The surface should have a matt or non-glossy finish to prevent glare and reduce eye strain caused by reflected light.</a:t>
            </a:r>
          </a:p>
          <a:p>
            <a:r>
              <a:rPr lang="en-US" dirty="0"/>
              <a:t>- Flexible equipment arrangement.</a:t>
            </a:r>
          </a:p>
          <a:p>
            <a:r>
              <a:rPr lang="en-US" dirty="0"/>
              <a:t>- The layout should allow for adjustable positioning of the screen, keyboard, and accessories to suit the user’s posture and task needs.</a:t>
            </a:r>
          </a:p>
          <a:p>
            <a:r>
              <a:rPr lang="en-US" dirty="0"/>
              <a:t>- Document holder if required.</a:t>
            </a:r>
          </a:p>
          <a:p>
            <a:r>
              <a:rPr lang="en-US" dirty="0"/>
              <a:t>- If the user frequently refers to printed materials, a document holder should be provided and positioned to </a:t>
            </a:r>
            <a:r>
              <a:rPr lang="en-US" dirty="0" err="1"/>
              <a:t>minimise</a:t>
            </a:r>
            <a:r>
              <a:rPr lang="en-US" dirty="0"/>
              <a:t> neck and eye movement.</a:t>
            </a:r>
          </a:p>
          <a:p>
            <a:r>
              <a:rPr lang="en-US" dirty="0"/>
              <a:t>- Adequate space for comfort.</a:t>
            </a:r>
          </a:p>
          <a:p>
            <a:r>
              <a:rPr lang="en-US" dirty="0"/>
              <a:t>- There must be enough room for the user to adopt a comfortable working position, including space to rest arms and move freely.</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17</a:t>
            </a:fld>
            <a:endParaRPr lang="en-IE"/>
          </a:p>
        </p:txBody>
      </p:sp>
    </p:spTree>
    <p:extLst>
      <p:ext uri="{BB962C8B-B14F-4D97-AF65-F5344CB8AC3E}">
        <p14:creationId xmlns:p14="http://schemas.microsoft.com/office/powerpoint/2010/main" val="641724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Work Chair – Minimum Requirements</a:t>
            </a:r>
          </a:p>
          <a:p>
            <a:r>
              <a:rPr lang="en-US" dirty="0"/>
              <a:t>Here’s a clear outline of the minimum requirements for a work chair under the </a:t>
            </a:r>
            <a:r>
              <a:rPr lang="en-US" dirty="0" err="1"/>
              <a:t>dse</a:t>
            </a:r>
            <a:r>
              <a:rPr lang="en-US" dirty="0"/>
              <a:t> regulations:</a:t>
            </a:r>
          </a:p>
          <a:p>
            <a:endParaRPr lang="en-US" dirty="0"/>
          </a:p>
          <a:p>
            <a:r>
              <a:rPr lang="en-US" dirty="0"/>
              <a:t>- Stability and mobility.</a:t>
            </a:r>
          </a:p>
          <a:p>
            <a:r>
              <a:rPr lang="en-US" dirty="0"/>
              <a:t>- The chair must be stable (typically with a five-point base) and allow the user to move and swivel easily, enabling access to different parts of the workstation without strain.</a:t>
            </a:r>
          </a:p>
          <a:p>
            <a:r>
              <a:rPr lang="en-US" dirty="0"/>
              <a:t>- Height adjustability.</a:t>
            </a:r>
          </a:p>
          <a:p>
            <a:r>
              <a:rPr lang="en-US" dirty="0"/>
              <a:t>- The seat height must be adjustable so the user can sit with feet flat on the floor (or on a footrest), thighs roughly horizontal, and arms at desk level.</a:t>
            </a:r>
          </a:p>
          <a:p>
            <a:r>
              <a:rPr lang="en-US" dirty="0"/>
              <a:t>- Adjustable seat back.</a:t>
            </a:r>
          </a:p>
          <a:p>
            <a:r>
              <a:rPr lang="en-US" dirty="0"/>
              <a:t>- The backrest must be adjustable in both height and tilt, allowing proper lumbar support and a comfortable, upright posture.</a:t>
            </a:r>
          </a:p>
          <a:p>
            <a:r>
              <a:rPr lang="en-US" dirty="0"/>
              <a:t>- Footrest if required.</a:t>
            </a:r>
          </a:p>
          <a:p>
            <a:r>
              <a:rPr lang="en-US" dirty="0"/>
              <a:t>- A footrest must be provided if the user’s feet do not rest flat on the floor after adjusting the chair height. It should be stable, non-slip, and large enough to support both feet.</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18</a:t>
            </a:fld>
            <a:endParaRPr lang="en-IE"/>
          </a:p>
        </p:txBody>
      </p:sp>
    </p:spTree>
    <p:extLst>
      <p:ext uri="{BB962C8B-B14F-4D97-AF65-F5344CB8AC3E}">
        <p14:creationId xmlns:p14="http://schemas.microsoft.com/office/powerpoint/2010/main" val="3714908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dirty="0"/>
              <a:t>Environment: Minimum requirements.</a:t>
            </a:r>
            <a:endParaRPr lang="en-US" dirty="0"/>
          </a:p>
          <a:p>
            <a:r>
              <a:rPr lang="en-US" dirty="0"/>
              <a:t>Here’s a clear outline of the minimum environmental requirements under the </a:t>
            </a:r>
            <a:r>
              <a:rPr lang="en-US" dirty="0" err="1"/>
              <a:t>dse</a:t>
            </a:r>
            <a:r>
              <a:rPr lang="en-US" dirty="0"/>
              <a:t> regulations, designed to support health, comfort, and productivity at screen-based workstations:</a:t>
            </a:r>
          </a:p>
          <a:p>
            <a:r>
              <a:rPr lang="en-US" dirty="0"/>
              <a:t>Space.</a:t>
            </a:r>
          </a:p>
          <a:p>
            <a:r>
              <a:rPr lang="en-US" dirty="0"/>
              <a:t>- There must be sufficient space to allow users to change position and move freely.</a:t>
            </a:r>
          </a:p>
          <a:p>
            <a:r>
              <a:rPr lang="en-US" dirty="0"/>
              <a:t>- Workstations should not feel cramped or restrict natural movement.</a:t>
            </a:r>
          </a:p>
          <a:p>
            <a:endParaRPr lang="en-US" dirty="0"/>
          </a:p>
          <a:p>
            <a:r>
              <a:rPr lang="en-US" dirty="0"/>
              <a:t>Lighting.</a:t>
            </a:r>
          </a:p>
          <a:p>
            <a:r>
              <a:rPr lang="en-US" dirty="0"/>
              <a:t>- Lighting must be adequate for the task and suitably positioned to avoid glare or reflections on the screen.</a:t>
            </a:r>
          </a:p>
          <a:p>
            <a:r>
              <a:rPr lang="en-US" dirty="0"/>
              <a:t>- Natural light should be used where possible, but adjustable blinds or task lighting may be needed to control brightness.</a:t>
            </a:r>
          </a:p>
          <a:p>
            <a:endParaRPr lang="en-US" dirty="0"/>
          </a:p>
          <a:p>
            <a:r>
              <a:rPr lang="en-US" dirty="0"/>
              <a:t>Glare and reflection.</a:t>
            </a:r>
          </a:p>
          <a:p>
            <a:r>
              <a:rPr lang="en-US" dirty="0"/>
              <a:t>- Screens should be positioned to avoid glare from windows or overhead lights.</a:t>
            </a:r>
          </a:p>
          <a:p>
            <a:r>
              <a:rPr lang="en-US" dirty="0"/>
              <a:t>- Anti-glare filters or screen coatings may be used if repositioning isn’t possible.</a:t>
            </a:r>
          </a:p>
          <a:p>
            <a:endParaRPr lang="en-US" dirty="0"/>
          </a:p>
          <a:p>
            <a:r>
              <a:rPr lang="en-US" dirty="0"/>
              <a:t>Noise.</a:t>
            </a:r>
          </a:p>
          <a:p>
            <a:r>
              <a:rPr lang="en-US" dirty="0"/>
              <a:t>- Background noise should be </a:t>
            </a:r>
            <a:r>
              <a:rPr lang="en-US" dirty="0" err="1"/>
              <a:t>minimised</a:t>
            </a:r>
            <a:r>
              <a:rPr lang="en-US" dirty="0"/>
              <a:t> to avoid distraction and fatigue.</a:t>
            </a:r>
          </a:p>
          <a:p>
            <a:r>
              <a:rPr lang="en-US" dirty="0"/>
              <a:t>- Equipment should operate quietly, and noisy environments may require acoustic controls or quiet zones.</a:t>
            </a:r>
          </a:p>
          <a:p>
            <a:endParaRPr lang="en-US" dirty="0"/>
          </a:p>
          <a:p>
            <a:r>
              <a:rPr lang="en-US" dirty="0"/>
              <a:t>Heat and humidity.</a:t>
            </a:r>
          </a:p>
          <a:p>
            <a:r>
              <a:rPr lang="en-US" dirty="0"/>
              <a:t>- The environment should be thermally comfortable, with appropriate heating, ventilation, and humidity control.</a:t>
            </a:r>
          </a:p>
          <a:p>
            <a:r>
              <a:rPr lang="en-US" dirty="0"/>
              <a:t>- Overheating from equipment should be managed with ventilation or cooling fans.</a:t>
            </a:r>
          </a:p>
          <a:p>
            <a:endParaRPr lang="en-US" dirty="0"/>
          </a:p>
          <a:p>
            <a:endParaRPr lang="en-US" dirty="0"/>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19</a:t>
            </a:fld>
            <a:endParaRPr lang="en-IE"/>
          </a:p>
        </p:txBody>
      </p:sp>
    </p:spTree>
    <p:extLst>
      <p:ext uri="{BB962C8B-B14F-4D97-AF65-F5344CB8AC3E}">
        <p14:creationId xmlns:p14="http://schemas.microsoft.com/office/powerpoint/2010/main" val="189043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requirements for the employee/computer interface.</a:t>
            </a:r>
          </a:p>
          <a:p>
            <a:r>
              <a:rPr lang="en-US" dirty="0"/>
              <a:t>Under the </a:t>
            </a:r>
            <a:r>
              <a:rPr lang="en-US" dirty="0" err="1"/>
              <a:t>dse</a:t>
            </a:r>
            <a:r>
              <a:rPr lang="en-US" dirty="0"/>
              <a:t> regulations, the employee/computer interface—meaning how users interact with software and systems—must meet certain minimum standards to ensure safety, usability, and wellbeing. Here's a breakdown of those requirements:</a:t>
            </a:r>
          </a:p>
          <a:p>
            <a:endParaRPr lang="en-US" dirty="0"/>
          </a:p>
          <a:p>
            <a:r>
              <a:rPr lang="en-US" dirty="0"/>
              <a:t>- Software shall Be suitable for the task.</a:t>
            </a:r>
          </a:p>
          <a:p>
            <a:r>
              <a:rPr lang="en-US" dirty="0"/>
              <a:t>- Programs must be fit for purpose, supporting the user’s work without unnecessary complexity or irrelevant features.</a:t>
            </a:r>
          </a:p>
          <a:p>
            <a:r>
              <a:rPr lang="en-US" dirty="0"/>
              <a:t>- Software shall be easy to use.</a:t>
            </a:r>
          </a:p>
          <a:p>
            <a:r>
              <a:rPr lang="en-US" dirty="0"/>
              <a:t>- Interfaces should be intuitive and user-friendly, reducing the need for excessive training or trial-and-error.</a:t>
            </a:r>
          </a:p>
          <a:p>
            <a:r>
              <a:rPr lang="en-US" dirty="0"/>
              <a:t>- Appropriate levels of skills &amp; experience.</a:t>
            </a:r>
          </a:p>
          <a:p>
            <a:r>
              <a:rPr lang="en-US" dirty="0"/>
              <a:t>- Systems must match the capabilities of the user. If advanced features are required, training must be provided to ensure safe and effective use.</a:t>
            </a:r>
          </a:p>
          <a:p>
            <a:r>
              <a:rPr lang="en-US" dirty="0"/>
              <a:t>- No monitoring without employee knowledge.</a:t>
            </a:r>
          </a:p>
          <a:p>
            <a:r>
              <a:rPr lang="en-US" dirty="0"/>
              <a:t>- Employees must be informed if their activity is being monitored for example keystroke logging or screen recording. Covert monitoring is not permitted under DSE and data protection laws.</a:t>
            </a:r>
          </a:p>
          <a:p>
            <a:r>
              <a:rPr lang="en-US" dirty="0"/>
              <a:t>- System should provide feedback on performance.</a:t>
            </a:r>
          </a:p>
          <a:p>
            <a:r>
              <a:rPr lang="en-US" dirty="0"/>
              <a:t>- Software should offer clear, timely feedback—such as confirmation messages, progress indicators, or error alerts—to help users understand outcomes and correct mistakes.</a:t>
            </a:r>
          </a:p>
          <a:p>
            <a:r>
              <a:rPr lang="en-US" dirty="0"/>
              <a:t>- Display information in a suitable format.</a:t>
            </a:r>
          </a:p>
          <a:p>
            <a:r>
              <a:rPr lang="en-US" dirty="0"/>
              <a:t>- Information must be clearly presented, with readable fonts, logical layout, and appropriate use of color and contrast to avoid confusion or eye strain.</a:t>
            </a:r>
          </a:p>
          <a:p>
            <a:r>
              <a:rPr lang="en-US" dirty="0"/>
              <a:t>- Software ergonomics should be applied.</a:t>
            </a:r>
          </a:p>
          <a:p>
            <a:r>
              <a:rPr lang="en-US" dirty="0"/>
              <a:t>- The design should support efficient, comfortable interaction, minimizing repetitive actions, excessive clicking, or awkward navigation.</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20</a:t>
            </a:fld>
            <a:endParaRPr lang="en-IE"/>
          </a:p>
        </p:txBody>
      </p:sp>
    </p:spTree>
    <p:extLst>
      <p:ext uri="{BB962C8B-B14F-4D97-AF65-F5344CB8AC3E}">
        <p14:creationId xmlns:p14="http://schemas.microsoft.com/office/powerpoint/2010/main" val="257378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IE" b="1">
                <a:latin typeface="Times New Roman" pitchFamily="18" charset="0"/>
              </a:rPr>
              <a:t>Course aim:</a:t>
            </a:r>
          </a:p>
          <a:p>
            <a:endParaRPr lang="en-IE">
              <a:latin typeface="Times New Roman" pitchFamily="18" charset="0"/>
            </a:endParaRPr>
          </a:p>
          <a:p>
            <a:r>
              <a:rPr lang="en-IE">
                <a:latin typeface="Times New Roman" pitchFamily="18" charset="0"/>
              </a:rPr>
              <a:t>It is important that you state clearly the aim of the course.</a:t>
            </a:r>
          </a:p>
          <a:p>
            <a:r>
              <a:rPr lang="en-IE">
                <a:latin typeface="Times New Roman" pitchFamily="18" charset="0"/>
              </a:rPr>
              <a:t>The aim of your course is to provide the learners with the knowledge, skills and attitude to be able to:</a:t>
            </a:r>
          </a:p>
        </p:txBody>
      </p:sp>
      <p:sp>
        <p:nvSpPr>
          <p:cNvPr id="79876" name="Slide Number Placeholder 3"/>
          <p:cNvSpPr>
            <a:spLocks noGrp="1"/>
          </p:cNvSpPr>
          <p:nvPr>
            <p:ph type="sldNum" sz="quarter" idx="5"/>
          </p:nvPr>
        </p:nvSpPr>
        <p:spPr>
          <a:noFill/>
        </p:spPr>
        <p:txBody>
          <a:bodyPr/>
          <a:lstStyle/>
          <a:p>
            <a:pPr defTabSz="1013782"/>
            <a:fld id="{456179B1-59FE-4A6F-9450-8345AD5E28C3}" type="slidenum">
              <a:rPr lang="en-GB" smtClean="0"/>
              <a:pPr defTabSz="1013782"/>
              <a:t>2</a:t>
            </a:fld>
            <a:endParaRPr lang="en-GB"/>
          </a:p>
        </p:txBody>
      </p:sp>
    </p:spTree>
    <p:extLst>
      <p:ext uri="{BB962C8B-B14F-4D97-AF65-F5344CB8AC3E}">
        <p14:creationId xmlns:p14="http://schemas.microsoft.com/office/powerpoint/2010/main" val="1985616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Good Posture</a:t>
            </a:r>
          </a:p>
          <a:p>
            <a:r>
              <a:rPr lang="en-US" dirty="0"/>
              <a:t>Good posture means having the correct alignment of the body, where muscles and joints are balanced to minimize strain. </a:t>
            </a:r>
          </a:p>
          <a:p>
            <a:r>
              <a:rPr lang="en-US" dirty="0"/>
              <a:t>It helps prevent pain and musculoskeletal disorders (MSDs) such as back pain, repetitive strain injuries, or neck tension.</a:t>
            </a:r>
          </a:p>
          <a:p>
            <a:r>
              <a:rPr lang="en-US" dirty="0"/>
              <a:t>Maintaining good posture when using Display Screen Equipment (DSE) is essential for comfort, productivity, and injury prevention. </a:t>
            </a:r>
          </a:p>
          <a:p>
            <a:r>
              <a:rPr lang="en-US" dirty="0"/>
              <a:t>Postural guidelines at a workstation.</a:t>
            </a:r>
          </a:p>
          <a:p>
            <a:r>
              <a:rPr lang="en-US" dirty="0"/>
              <a:t>- Head should be positioned directly over the shoulders, not jutting forward. Keep the screen at arm’s length and the top of the screen at or just below eye level.</a:t>
            </a:r>
          </a:p>
          <a:p>
            <a:r>
              <a:rPr lang="en-US" dirty="0"/>
              <a:t>- Neck should be in a neutral position, with your ears aligned over your shoulders—not tilting forward or looking up or down for extended periods.</a:t>
            </a:r>
          </a:p>
          <a:p>
            <a:r>
              <a:rPr lang="en-US" dirty="0"/>
              <a:t>- Shoulders should be kept relaxed and down, not hunched or elevated. Pull them slightly back for balance and to open the chest.</a:t>
            </a:r>
          </a:p>
          <a:p>
            <a:r>
              <a:rPr lang="en-US" dirty="0"/>
              <a:t>- Back: Sit upright with the natural curve of your spine supported—especially the lower back (lumbar region). Use a chair with good back support or a cushion if needed.</a:t>
            </a:r>
          </a:p>
          <a:p>
            <a:r>
              <a:rPr lang="en-US" dirty="0"/>
              <a:t>- Elbows should stay close to your body, forming a 90-degree angle or slightly greater. Your forearms should rest naturally, without reaching or shrugging.</a:t>
            </a:r>
          </a:p>
          <a:p>
            <a:r>
              <a:rPr lang="en-US" dirty="0"/>
              <a:t>- Wrists should remain straight and relaxed, aligned with the forearms, avoiding bent or tense positions.</a:t>
            </a:r>
          </a:p>
          <a:p>
            <a:r>
              <a:rPr lang="en-US" dirty="0"/>
              <a:t>- Fingers should be gently curved downward when typing—not hovering rigidly or stretching to reach keys.</a:t>
            </a:r>
          </a:p>
          <a:p>
            <a:r>
              <a:rPr lang="en-US" dirty="0"/>
              <a:t>- Legs: Thighs should be horizontal with knees at roughly right angles. Avoid pressure on the back of the thighs—your seat edge should not dig in.</a:t>
            </a:r>
          </a:p>
          <a:p>
            <a:r>
              <a:rPr lang="en-US" dirty="0"/>
              <a:t>- Feet should be flat on the floor or on a footrest, with weight evenly distributed. Avoid crossing legs for long periods.</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21</a:t>
            </a:fld>
            <a:endParaRPr lang="en-IE"/>
          </a:p>
        </p:txBody>
      </p:sp>
    </p:spTree>
    <p:extLst>
      <p:ext uri="{BB962C8B-B14F-4D97-AF65-F5344CB8AC3E}">
        <p14:creationId xmlns:p14="http://schemas.microsoft.com/office/powerpoint/2010/main" val="285408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Ergonomics.</a:t>
            </a:r>
          </a:p>
          <a:p>
            <a:r>
              <a:rPr lang="en-US" b="1" dirty="0"/>
              <a:t>“Ergonomics applies information about human </a:t>
            </a:r>
            <a:r>
              <a:rPr lang="en-US" b="1" dirty="0" err="1"/>
              <a:t>behaviour</a:t>
            </a:r>
            <a:r>
              <a:rPr lang="en-US" b="1" dirty="0"/>
              <a:t>, abilities and limitations and other characteristics to the design of tools, machines, tasks, jobs and environments for productive, safe, comfortable and effective human use.” This definition emphasizes that ergonomics is based on a deep understanding of what humans can and cannot do—physically, cognitively, and emotionally.</a:t>
            </a:r>
          </a:p>
          <a:p>
            <a:endParaRPr lang="en-US" b="1" dirty="0"/>
          </a:p>
          <a:p>
            <a:r>
              <a:rPr lang="en-US" b="1" dirty="0"/>
              <a:t>"Fitting the Task to the Person"</a:t>
            </a:r>
          </a:p>
          <a:p>
            <a:r>
              <a:rPr lang="en-US" b="1" dirty="0"/>
              <a:t>This simplified phrase captures the essence of ergonomics: adapting tools and tasks to suit the user, rather than expecting the user to fit the task.</a:t>
            </a:r>
          </a:p>
          <a:p>
            <a:endParaRPr lang="en-US" b="1" dirty="0"/>
          </a:p>
          <a:p>
            <a:r>
              <a:rPr lang="en-US" b="1" dirty="0"/>
              <a:t>Ergonomic design aims to:</a:t>
            </a:r>
          </a:p>
          <a:p>
            <a:pPr marL="342900" indent="-342900"/>
            <a:r>
              <a:rPr lang="en-US" sz="1200" dirty="0">
                <a:solidFill>
                  <a:schemeClr val="bg2">
                    <a:lumMod val="50000"/>
                  </a:schemeClr>
                </a:solidFill>
                <a:cs typeface="Calibri"/>
              </a:rPr>
              <a:t>Prevent musculoskeletal disorders,</a:t>
            </a:r>
          </a:p>
          <a:p>
            <a:pPr marL="342900" indent="-342900"/>
            <a:r>
              <a:rPr lang="en-US" sz="1200" dirty="0">
                <a:solidFill>
                  <a:schemeClr val="bg2">
                    <a:lumMod val="50000"/>
                  </a:schemeClr>
                </a:solidFill>
                <a:cs typeface="Calibri"/>
              </a:rPr>
              <a:t>Minimize fatigue and discomfort,</a:t>
            </a:r>
          </a:p>
          <a:p>
            <a:pPr marL="342900" indent="-342900"/>
            <a:r>
              <a:rPr lang="en-US" sz="1200" dirty="0">
                <a:solidFill>
                  <a:schemeClr val="bg2">
                    <a:lumMod val="50000"/>
                  </a:schemeClr>
                </a:solidFill>
                <a:cs typeface="Calibri"/>
              </a:rPr>
              <a:t>Improve posture and movement, and,</a:t>
            </a:r>
          </a:p>
          <a:p>
            <a:pPr marL="342900" indent="-342900"/>
            <a:r>
              <a:rPr lang="en-US" sz="1200" dirty="0">
                <a:solidFill>
                  <a:schemeClr val="bg2">
                    <a:lumMod val="50000"/>
                  </a:schemeClr>
                </a:solidFill>
                <a:cs typeface="Calibri"/>
              </a:rPr>
              <a:t>Reduce errors and accidents</a:t>
            </a:r>
          </a:p>
          <a:p>
            <a:endParaRPr lang="en-US" b="1" dirty="0"/>
          </a:p>
          <a:p>
            <a:r>
              <a:rPr lang="en-US" b="1" dirty="0"/>
              <a:t>Redesigning work following risk assessment.</a:t>
            </a:r>
          </a:p>
          <a:p>
            <a:r>
              <a:rPr lang="en-US" b="1" dirty="0"/>
              <a:t>After evaluating tasks and workstations through a risk assessment, ergonomics involves redesigning jobs, tools, or environments to eliminate identified hazards. This might include:</a:t>
            </a:r>
          </a:p>
          <a:p>
            <a:pPr>
              <a:buFont typeface="Arial" panose="020B0604020202020204" pitchFamily="34" charset="0"/>
              <a:buChar char="•"/>
            </a:pPr>
            <a:r>
              <a:rPr lang="en-US" b="1" dirty="0"/>
              <a:t>Adjusting workstation layouts,</a:t>
            </a:r>
          </a:p>
          <a:p>
            <a:pPr>
              <a:buFont typeface="Arial" panose="020B0604020202020204" pitchFamily="34" charset="0"/>
              <a:buChar char="•"/>
            </a:pPr>
            <a:r>
              <a:rPr lang="en-US" b="1" dirty="0"/>
              <a:t>Providing assistive equipment,</a:t>
            </a:r>
          </a:p>
          <a:p>
            <a:pPr>
              <a:buFont typeface="Arial" panose="020B0604020202020204" pitchFamily="34" charset="0"/>
              <a:buChar char="•"/>
            </a:pPr>
            <a:r>
              <a:rPr lang="en-US" b="1" dirty="0"/>
              <a:t>Modifying job rotation or break schedules, and,</a:t>
            </a:r>
          </a:p>
          <a:p>
            <a:pPr>
              <a:buFont typeface="Arial" panose="020B0604020202020204" pitchFamily="34" charset="0"/>
              <a:buChar char="•"/>
            </a:pPr>
            <a:r>
              <a:rPr lang="en-US" b="1" dirty="0"/>
              <a:t>Training employees in safe practices.</a:t>
            </a:r>
          </a:p>
          <a:p>
            <a:r>
              <a:rPr lang="en-US" b="1" dirty="0"/>
              <a:t>When applied effectively, ergonomics not only protects workers but also boosts morale, lowers absenteeism, and enhances productivity.</a:t>
            </a:r>
          </a:p>
        </p:txBody>
      </p:sp>
      <p:sp>
        <p:nvSpPr>
          <p:cNvPr id="4" name="Slide Number Placeholder 3"/>
          <p:cNvSpPr>
            <a:spLocks noGrp="1"/>
          </p:cNvSpPr>
          <p:nvPr>
            <p:ph type="sldNum" sz="quarter" idx="5"/>
          </p:nvPr>
        </p:nvSpPr>
        <p:spPr/>
        <p:txBody>
          <a:bodyPr/>
          <a:lstStyle/>
          <a:p>
            <a:fld id="{E91765DD-72E0-4062-A38A-620072AD9D98}" type="slidenum">
              <a:rPr lang="en-IE" smtClean="0"/>
              <a:t>22</a:t>
            </a:fld>
            <a:endParaRPr lang="en-IE"/>
          </a:p>
        </p:txBody>
      </p:sp>
    </p:spTree>
    <p:extLst>
      <p:ext uri="{BB962C8B-B14F-4D97-AF65-F5344CB8AC3E}">
        <p14:creationId xmlns:p14="http://schemas.microsoft.com/office/powerpoint/2010/main" val="322503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Ergonomic principles.</a:t>
            </a:r>
          </a:p>
          <a:p>
            <a:endParaRPr lang="en-US" dirty="0"/>
          </a:p>
          <a:p>
            <a:r>
              <a:rPr lang="en-US" dirty="0"/>
              <a:t>Joints must be in a neutral position. In the neutral position the muscles and ligaments, which span the joints, are stretched to the least possible extent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the work close to the body. If the work is too far from the body, the arms will be outstretched and the trunk bent over forwards. Keep the work as close to the body as possible.</a:t>
            </a:r>
            <a:endParaRPr lang="en-IE" dirty="0"/>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bending forward. The upper part of the body of an adult weighs about 40kg on average. The further the trunk is bent forwards, the harder it is for the muscles and ligaments of the back to maintain the upper body in balance</a:t>
            </a:r>
            <a:endParaRPr lang="en-IE" dirty="0"/>
          </a:p>
          <a:p>
            <a:endParaRPr lang="en-US" dirty="0"/>
          </a:p>
          <a:p>
            <a:r>
              <a:rPr lang="en-US" dirty="0"/>
              <a:t>Twisted postures of the trunk cause undesirable stress to the spine, avoid twisting as much as possible particularly when carrying a heavy load.</a:t>
            </a:r>
            <a:endParaRPr lang="en-IE" dirty="0"/>
          </a:p>
          <a:p>
            <a:endParaRPr lang="en-IE" dirty="0"/>
          </a:p>
        </p:txBody>
      </p:sp>
      <p:sp>
        <p:nvSpPr>
          <p:cNvPr id="4" name="Slide Number Placeholder 3"/>
          <p:cNvSpPr>
            <a:spLocks noGrp="1"/>
          </p:cNvSpPr>
          <p:nvPr>
            <p:ph type="sldNum" sz="quarter" idx="5"/>
          </p:nvPr>
        </p:nvSpPr>
        <p:spPr/>
        <p:txBody>
          <a:bodyPr/>
          <a:lstStyle/>
          <a:p>
            <a:fld id="{E91765DD-72E0-4062-A38A-620072AD9D98}" type="slidenum">
              <a:rPr lang="en-IE" smtClean="0"/>
              <a:t>23</a:t>
            </a:fld>
            <a:endParaRPr lang="en-IE"/>
          </a:p>
        </p:txBody>
      </p:sp>
    </p:spTree>
    <p:extLst>
      <p:ext uri="{BB962C8B-B14F-4D97-AF65-F5344CB8AC3E}">
        <p14:creationId xmlns:p14="http://schemas.microsoft.com/office/powerpoint/2010/main" val="3384330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Image 1: Avoid excessive reaches. It is necessary to limit the extent of forward and sideways reaches to avoid having to bend over or twist the trunk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Image 2: Avoid carrying out tasks above shoulder level. The hands and elbows should be well below shoulder level when carrying out a task </a:t>
            </a:r>
            <a:endParaRPr lang="en-IE"/>
          </a:p>
          <a:p>
            <a:pPr marL="0" marR="0" lvl="0" indent="0" algn="l" defTabSz="914400" rtl="0" eaLnBrk="1" fontAlgn="auto" latinLnBrk="0" hangingPunct="1">
              <a:lnSpc>
                <a:spcPct val="100000"/>
              </a:lnSpc>
              <a:spcBef>
                <a:spcPts val="0"/>
              </a:spcBef>
              <a:spcAft>
                <a:spcPts val="0"/>
              </a:spcAft>
              <a:buClrTx/>
              <a:buSzTx/>
              <a:buFontTx/>
              <a:buNone/>
              <a:tabLst/>
              <a:defRPr/>
            </a:pPr>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US"/>
              <a:t>Image 3: Limit the weight of the load. There are guidance weight limits for both males and females detailed in Environment slides later in the module.</a:t>
            </a:r>
            <a:endParaRPr lang="en-IE"/>
          </a:p>
          <a:p>
            <a:endParaRPr lang="en-IE"/>
          </a:p>
        </p:txBody>
      </p:sp>
      <p:sp>
        <p:nvSpPr>
          <p:cNvPr id="4" name="Slide Number Placeholder 3"/>
          <p:cNvSpPr>
            <a:spLocks noGrp="1"/>
          </p:cNvSpPr>
          <p:nvPr>
            <p:ph type="sldNum" sz="quarter" idx="5"/>
          </p:nvPr>
        </p:nvSpPr>
        <p:spPr/>
        <p:txBody>
          <a:bodyPr/>
          <a:lstStyle/>
          <a:p>
            <a:fld id="{E91765DD-72E0-4062-A38A-620072AD9D98}" type="slidenum">
              <a:rPr lang="en-IE" smtClean="0"/>
              <a:t>24</a:t>
            </a:fld>
            <a:endParaRPr lang="en-IE"/>
          </a:p>
        </p:txBody>
      </p:sp>
    </p:spTree>
    <p:extLst>
      <p:ext uri="{BB962C8B-B14F-4D97-AF65-F5344CB8AC3E}">
        <p14:creationId xmlns:p14="http://schemas.microsoft.com/office/powerpoint/2010/main" val="796779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1: Many lifting accessories are available to help lift and move loads. There are a large number of accessories such as roller conveyors, conveyor belts, trolleys and mobile raising platforms that can be applied eliminate or reduce manual handling. We’ll look at mechanical aids we can use later in the module also.</a:t>
            </a:r>
          </a:p>
          <a:p>
            <a:endParaRPr lang="en-US"/>
          </a:p>
          <a:p>
            <a:r>
              <a:rPr lang="en-US"/>
              <a:t>Image 2: When only one hand is used to carry a load, the body is subject to mechanical stress (avoid carrying with one hand where possible)</a:t>
            </a:r>
            <a:r>
              <a:rPr lang="en-IE"/>
              <a:t> </a:t>
            </a:r>
          </a:p>
          <a:p>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IE"/>
              <a:t>Image 3: </a:t>
            </a:r>
            <a:r>
              <a:rPr lang="en-US"/>
              <a:t>Alternate postures as well as movements. No posture or movement should be maintained for a long period of time. Prolonged postures and repetitive movements are tiring.</a:t>
            </a:r>
          </a:p>
          <a:p>
            <a:endParaRPr lang="en-IE"/>
          </a:p>
          <a:p>
            <a:endParaRPr lang="en-IE"/>
          </a:p>
        </p:txBody>
      </p:sp>
      <p:sp>
        <p:nvSpPr>
          <p:cNvPr id="4" name="Slide Number Placeholder 3"/>
          <p:cNvSpPr>
            <a:spLocks noGrp="1"/>
          </p:cNvSpPr>
          <p:nvPr>
            <p:ph type="sldNum" sz="quarter" idx="5"/>
          </p:nvPr>
        </p:nvSpPr>
        <p:spPr/>
        <p:txBody>
          <a:bodyPr/>
          <a:lstStyle/>
          <a:p>
            <a:fld id="{E91765DD-72E0-4062-A38A-620072AD9D98}" type="slidenum">
              <a:rPr lang="en-IE" smtClean="0"/>
              <a:t>25</a:t>
            </a:fld>
            <a:endParaRPr lang="en-IE"/>
          </a:p>
        </p:txBody>
      </p:sp>
    </p:spTree>
    <p:extLst>
      <p:ext uri="{BB962C8B-B14F-4D97-AF65-F5344CB8AC3E}">
        <p14:creationId xmlns:p14="http://schemas.microsoft.com/office/powerpoint/2010/main" val="1664324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 DSE assessment is a structured process used to evaluate and improve the safety and ergonomics of a computer workstation. Here’s a breakdown of the four key stages involved:</a:t>
            </a:r>
          </a:p>
          <a:p>
            <a:endParaRPr lang="en-US" dirty="0"/>
          </a:p>
          <a:p>
            <a:r>
              <a:rPr lang="en-US" dirty="0"/>
              <a:t>Stage 1: Initial consultation with the employee.</a:t>
            </a:r>
          </a:p>
          <a:p>
            <a:r>
              <a:rPr lang="en-US" dirty="0"/>
              <a:t>- Begin by speaking directly with the employee at their workstation.</a:t>
            </a:r>
          </a:p>
          <a:p>
            <a:r>
              <a:rPr lang="en-US" dirty="0"/>
              <a:t>- Gather information about their daily tasks, discomforts, and preferences.</a:t>
            </a:r>
          </a:p>
          <a:p>
            <a:r>
              <a:rPr lang="en-US" dirty="0"/>
              <a:t>- This stage encourages employee input and helps tailor the assessment to their specific needs.</a:t>
            </a:r>
          </a:p>
          <a:p>
            <a:endParaRPr lang="en-US" dirty="0"/>
          </a:p>
          <a:p>
            <a:r>
              <a:rPr lang="en-US" dirty="0"/>
              <a:t>Stage 2: Observation of the employee at work.</a:t>
            </a:r>
          </a:p>
          <a:p>
            <a:endParaRPr lang="en-US" dirty="0"/>
          </a:p>
          <a:p>
            <a:r>
              <a:rPr lang="en-US" dirty="0"/>
              <a:t>Observe the employee while they are using the workstation.</a:t>
            </a:r>
          </a:p>
          <a:p>
            <a:r>
              <a:rPr lang="en-US" dirty="0"/>
              <a:t>- Assess posture, equipment layout, screen height, lighting, and movement patterns.</a:t>
            </a:r>
          </a:p>
          <a:p>
            <a:r>
              <a:rPr lang="en-US" dirty="0"/>
              <a:t>- Use a checklist based on minimum DSE requirements to identify any non-compliance.</a:t>
            </a:r>
          </a:p>
          <a:p>
            <a:endParaRPr lang="en-US" dirty="0"/>
          </a:p>
          <a:p>
            <a:r>
              <a:rPr lang="en-US" dirty="0"/>
              <a:t>Stage 3: Identify issues and create an action plan.</a:t>
            </a:r>
          </a:p>
          <a:p>
            <a:r>
              <a:rPr lang="en-US" dirty="0"/>
              <a:t>- Document any ergonomic risks or discomforts observed or reported.</a:t>
            </a:r>
          </a:p>
          <a:p>
            <a:r>
              <a:rPr lang="en-US" dirty="0"/>
              <a:t>- Develop an action plan detailing:</a:t>
            </a:r>
          </a:p>
          <a:p>
            <a:r>
              <a:rPr lang="en-US" dirty="0"/>
              <a:t>- What needs to be changed</a:t>
            </a:r>
          </a:p>
          <a:p>
            <a:r>
              <a:rPr lang="en-US" dirty="0"/>
              <a:t>- Who is responsible</a:t>
            </a:r>
          </a:p>
          <a:p>
            <a:r>
              <a:rPr lang="en-US" dirty="0"/>
              <a:t>- When the changes will be made</a:t>
            </a:r>
          </a:p>
          <a:p>
            <a:r>
              <a:rPr lang="en-US" dirty="0"/>
              <a:t>- Share the plan with the employee for transparency and follow-up.</a:t>
            </a:r>
          </a:p>
          <a:p>
            <a:endParaRPr lang="en-US" dirty="0"/>
          </a:p>
          <a:p>
            <a:r>
              <a:rPr lang="en-US" dirty="0"/>
              <a:t>Stage 4: Review implementation of the action plan.</a:t>
            </a:r>
          </a:p>
          <a:p>
            <a:r>
              <a:rPr lang="en-US" dirty="0"/>
              <a:t>- Revisit the workstation after changes have been made.</a:t>
            </a:r>
          </a:p>
          <a:p>
            <a:r>
              <a:rPr lang="en-US" dirty="0"/>
              <a:t>- Confirm that adjustments have been implemented correctly and that the employee is comfortable.</a:t>
            </a:r>
          </a:p>
          <a:p>
            <a:r>
              <a:rPr lang="en-US" dirty="0"/>
              <a:t>- If everything is satisfactory, both the assessor and employee sign off on the assessment.</a:t>
            </a:r>
          </a:p>
          <a:p>
            <a:endParaRPr lang="en-US" dirty="0"/>
          </a:p>
          <a:p>
            <a:r>
              <a:rPr lang="en-US" dirty="0"/>
              <a:t>This process ensures that DSE users are working in a safe, supportive environment.</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26</a:t>
            </a:fld>
            <a:endParaRPr lang="en-IE"/>
          </a:p>
        </p:txBody>
      </p:sp>
    </p:spTree>
    <p:extLst>
      <p:ext uri="{BB962C8B-B14F-4D97-AF65-F5344CB8AC3E}">
        <p14:creationId xmlns:p14="http://schemas.microsoft.com/office/powerpoint/2010/main" val="3595141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IE" b="1">
                <a:latin typeface="Times New Roman" pitchFamily="18" charset="0"/>
              </a:rPr>
              <a:t>Question and Answer session</a:t>
            </a:r>
          </a:p>
          <a:p>
            <a:endParaRPr lang="en-IE" b="1">
              <a:latin typeface="Times New Roman" pitchFamily="18" charset="0"/>
            </a:endParaRPr>
          </a:p>
          <a:p>
            <a:r>
              <a:rPr lang="en-IE">
                <a:latin typeface="Times New Roman" pitchFamily="18" charset="0"/>
              </a:rPr>
              <a:t>It is a good idea to go through a Q &amp; A session with your learners to test their understanding of what you have gone through.</a:t>
            </a:r>
          </a:p>
        </p:txBody>
      </p:sp>
      <p:sp>
        <p:nvSpPr>
          <p:cNvPr id="96260" name="Slide Number Placeholder 3"/>
          <p:cNvSpPr>
            <a:spLocks noGrp="1"/>
          </p:cNvSpPr>
          <p:nvPr>
            <p:ph type="sldNum" sz="quarter" idx="5"/>
          </p:nvPr>
        </p:nvSpPr>
        <p:spPr>
          <a:noFill/>
        </p:spPr>
        <p:txBody>
          <a:bodyPr/>
          <a:lstStyle/>
          <a:p>
            <a:pPr defTabSz="1013782"/>
            <a:fld id="{9DAA3F7A-3104-415D-A5DC-E6F115CE2435}" type="slidenum">
              <a:rPr lang="en-GB" smtClean="0"/>
              <a:pPr defTabSz="1013782"/>
              <a:t>28</a:t>
            </a:fld>
            <a:endParaRPr lang="en-GB"/>
          </a:p>
        </p:txBody>
      </p:sp>
    </p:spTree>
    <p:extLst>
      <p:ext uri="{BB962C8B-B14F-4D97-AF65-F5344CB8AC3E}">
        <p14:creationId xmlns:p14="http://schemas.microsoft.com/office/powerpoint/2010/main" val="13425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1013782"/>
            <a:fld id="{F489A739-1E5F-48C8-839A-B6CF8B1DE835}" type="slidenum">
              <a:rPr lang="en-GB" smtClean="0"/>
              <a:pPr defTabSz="1013782"/>
              <a:t>3</a:t>
            </a:fld>
            <a:endParaRPr lang="en-GB"/>
          </a:p>
        </p:txBody>
      </p:sp>
      <p:sp>
        <p:nvSpPr>
          <p:cNvPr id="80899" name="Rectangle 2"/>
          <p:cNvSpPr>
            <a:spLocks noGrp="1" noRot="1" noChangeAspect="1" noChangeArrowheads="1" noTextEdit="1"/>
          </p:cNvSpPr>
          <p:nvPr>
            <p:ph type="sldImg"/>
          </p:nvPr>
        </p:nvSpPr>
        <p:spPr>
          <a:xfrm>
            <a:off x="1195388" y="700088"/>
            <a:ext cx="4684712" cy="3513137"/>
          </a:xfrm>
          <a:solidFill>
            <a:srgbClr val="FFFFFF"/>
          </a:solidFill>
          <a:ln/>
        </p:spPr>
      </p:sp>
      <p:sp>
        <p:nvSpPr>
          <p:cNvPr id="80900" name="Rectangle 3"/>
          <p:cNvSpPr>
            <a:spLocks noGrp="1" noChangeArrowheads="1"/>
          </p:cNvSpPr>
          <p:nvPr>
            <p:ph type="body" idx="1"/>
          </p:nvPr>
        </p:nvSpPr>
        <p:spPr>
          <a:xfrm>
            <a:off x="943611" y="4447091"/>
            <a:ext cx="5189855" cy="4215609"/>
          </a:xfrm>
          <a:solidFill>
            <a:srgbClr val="FFFFFF"/>
          </a:solidFill>
          <a:ln>
            <a:solidFill>
              <a:srgbClr val="000000"/>
            </a:solidFill>
          </a:ln>
        </p:spPr>
        <p:txBody>
          <a:bodyPr/>
          <a:lstStyle/>
          <a:p>
            <a:pPr eaLnBrk="1" hangingPunct="1"/>
            <a:r>
              <a:rPr lang="en-US" b="1" dirty="0">
                <a:latin typeface="Times New Roman" pitchFamily="18" charset="0"/>
              </a:rPr>
              <a:t>Road map/ Contents</a:t>
            </a:r>
          </a:p>
          <a:p>
            <a:pPr eaLnBrk="1" hangingPunct="1"/>
            <a:endParaRPr lang="en-US" dirty="0">
              <a:latin typeface="Times New Roman" pitchFamily="18" charset="0"/>
            </a:endParaRPr>
          </a:p>
          <a:p>
            <a:pPr eaLnBrk="1" hangingPunct="1"/>
            <a:r>
              <a:rPr lang="en-US" dirty="0">
                <a:latin typeface="Times New Roman" pitchFamily="18" charset="0"/>
              </a:rPr>
              <a:t>Quickly go through the contents or road map for the session.</a:t>
            </a:r>
          </a:p>
          <a:p>
            <a:pPr eaLnBrk="1" hangingPunct="1"/>
            <a:r>
              <a:rPr lang="en-US">
                <a:latin typeface="Times New Roman" pitchFamily="18" charset="0"/>
              </a:rPr>
              <a:t>Explain quickly why each topic is covered.</a:t>
            </a:r>
          </a:p>
        </p:txBody>
      </p:sp>
    </p:spTree>
    <p:extLst>
      <p:ext uri="{BB962C8B-B14F-4D97-AF65-F5344CB8AC3E}">
        <p14:creationId xmlns:p14="http://schemas.microsoft.com/office/powerpoint/2010/main" val="337244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Display Screen Equipment (DSE)</a:t>
            </a:r>
          </a:p>
          <a:p>
            <a:r>
              <a:rPr lang="en-US" b="1" dirty="0"/>
              <a:t>This refers to any alphanumeric or graphic display screen, regardless of how it creates the image. It includes:</a:t>
            </a:r>
          </a:p>
          <a:p>
            <a:pPr>
              <a:buFont typeface="Arial" panose="020B0604020202020204" pitchFamily="34" charset="0"/>
              <a:buChar char="•"/>
            </a:pPr>
            <a:r>
              <a:rPr lang="en-US" b="1" dirty="0"/>
              <a:t>Computer monitors,</a:t>
            </a:r>
          </a:p>
          <a:p>
            <a:pPr>
              <a:buFont typeface="Arial" panose="020B0604020202020204" pitchFamily="34" charset="0"/>
              <a:buChar char="•"/>
            </a:pPr>
            <a:r>
              <a:rPr lang="en-US" b="1" dirty="0"/>
              <a:t>Laptops,</a:t>
            </a:r>
          </a:p>
          <a:p>
            <a:pPr>
              <a:buFont typeface="Arial" panose="020B0604020202020204" pitchFamily="34" charset="0"/>
              <a:buChar char="•"/>
            </a:pPr>
            <a:r>
              <a:rPr lang="en-US" b="1" dirty="0"/>
              <a:t>Tablets,</a:t>
            </a:r>
          </a:p>
          <a:p>
            <a:pPr>
              <a:buFont typeface="Arial" panose="020B0604020202020204" pitchFamily="34" charset="0"/>
              <a:buChar char="•"/>
            </a:pPr>
            <a:r>
              <a:rPr lang="en-US" b="1" dirty="0"/>
              <a:t>Smartphones, and,</a:t>
            </a:r>
          </a:p>
          <a:p>
            <a:pPr>
              <a:buFont typeface="Arial" panose="020B0604020202020204" pitchFamily="34" charset="0"/>
              <a:buChar char="•"/>
            </a:pPr>
            <a:r>
              <a:rPr lang="en-US" b="1" dirty="0"/>
              <a:t>Touchscreens on machines or control panels.</a:t>
            </a:r>
          </a:p>
          <a:p>
            <a:r>
              <a:rPr lang="en-US" b="1" dirty="0"/>
              <a:t>Basically, if it displays visual information that you interact with, it likely counts as DSE.</a:t>
            </a:r>
          </a:p>
        </p:txBody>
      </p:sp>
      <p:sp>
        <p:nvSpPr>
          <p:cNvPr id="4" name="Slide Number Placeholder 3"/>
          <p:cNvSpPr>
            <a:spLocks noGrp="1"/>
          </p:cNvSpPr>
          <p:nvPr>
            <p:ph type="sldNum" sz="quarter" idx="5"/>
          </p:nvPr>
        </p:nvSpPr>
        <p:spPr/>
        <p:txBody>
          <a:bodyPr/>
          <a:lstStyle/>
          <a:p>
            <a:fld id="{7EC5655D-FAA9-4BD4-8516-5C32CE197EF6}" type="slidenum">
              <a:rPr lang="en-IE" smtClean="0"/>
              <a:pPr/>
              <a:t>5</a:t>
            </a:fld>
            <a:endParaRPr lang="en-IE"/>
          </a:p>
        </p:txBody>
      </p:sp>
    </p:spTree>
    <p:extLst>
      <p:ext uri="{BB962C8B-B14F-4D97-AF65-F5344CB8AC3E}">
        <p14:creationId xmlns:p14="http://schemas.microsoft.com/office/powerpoint/2010/main" val="99516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workstation refers to the complete setup where a user interacts with display screen equipment (DSE)—and it includes far more than just the screen itself. Here's what it typically consists of:</a:t>
            </a:r>
          </a:p>
          <a:p>
            <a:endParaRPr lang="en-US" dirty="0"/>
          </a:p>
          <a:p>
            <a:r>
              <a:rPr lang="en-US" dirty="0"/>
              <a:t>A work chair. A stable, adjustable chair offering proper lumbar support and comfort,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work desk or work surface. A desk, table, or surface that is large enough to accommodate all equipment and allow for natural arm and wrist positioning</a:t>
            </a:r>
          </a:p>
          <a:p>
            <a:r>
              <a:rPr lang="en-US" dirty="0"/>
              <a:t>Optional accessories and peripherals including:</a:t>
            </a:r>
          </a:p>
          <a:p>
            <a:r>
              <a:rPr lang="en-US" dirty="0"/>
              <a:t>- Input devices such as keyboards, mice, or touchpads</a:t>
            </a:r>
          </a:p>
          <a:p>
            <a:r>
              <a:rPr lang="en-US" dirty="0"/>
              <a:t>- Monitor risers, document holders, footrests, lighting, or any tools added to improve comfort or efficiency</a:t>
            </a:r>
          </a:p>
          <a:p>
            <a:r>
              <a:rPr lang="en-US" dirty="0"/>
              <a:t>- Docking stations or external drives, depending on the equipment used</a:t>
            </a:r>
          </a:p>
          <a:p>
            <a:endParaRPr lang="en-US" dirty="0"/>
          </a:p>
          <a:p>
            <a:r>
              <a:rPr lang="en-US" dirty="0"/>
              <a:t>The immediate Work Environment including:</a:t>
            </a:r>
          </a:p>
          <a:p>
            <a:r>
              <a:rPr lang="en-US" dirty="0"/>
              <a:t>- Lighting, to reduce glare and eyestrain.</a:t>
            </a:r>
          </a:p>
          <a:p>
            <a:r>
              <a:rPr lang="en-US" dirty="0"/>
              <a:t>- Temperature, noise, and ventilation, which impact comfort and concentration.</a:t>
            </a:r>
          </a:p>
          <a:p>
            <a:pPr marL="171450" indent="-171450">
              <a:buFontTx/>
              <a:buChar char="-"/>
            </a:pPr>
            <a:r>
              <a:rPr lang="en-US" dirty="0"/>
              <a:t>Space that allows for movement, correct posture, and easy access to equipment, and,</a:t>
            </a:r>
          </a:p>
          <a:p>
            <a:r>
              <a:rPr lang="en-US" dirty="0"/>
              <a:t>- placement of cables and electrical sockets for safety and ease of use.</a:t>
            </a:r>
          </a:p>
          <a:p>
            <a:endParaRPr lang="en-US" dirty="0"/>
          </a:p>
          <a:p>
            <a:r>
              <a:rPr lang="en-US" dirty="0"/>
              <a:t>Altogether, the workstation is designed to support ergonomic, safe, and productive screen-based work. </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6</a:t>
            </a:fld>
            <a:endParaRPr lang="en-IE"/>
          </a:p>
        </p:txBody>
      </p:sp>
    </p:spTree>
    <p:extLst>
      <p:ext uri="{BB962C8B-B14F-4D97-AF65-F5344CB8AC3E}">
        <p14:creationId xmlns:p14="http://schemas.microsoft.com/office/powerpoint/2010/main" val="403940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 poorly arranged Display Screen Equipment (DSE) setup can lead to a range of physical and mental health issues—especially during prolonged use. Here’s how it can negatively impact your wellbeing:</a:t>
            </a:r>
          </a:p>
          <a:p>
            <a:endParaRPr lang="en-US" dirty="0"/>
          </a:p>
          <a:p>
            <a:r>
              <a:rPr lang="en-US" dirty="0"/>
              <a:t>Upper limb disorders.</a:t>
            </a:r>
          </a:p>
          <a:p>
            <a:r>
              <a:rPr lang="en-US" dirty="0"/>
              <a:t>Improper positioning of screens, keyboards, or chairs can result in:</a:t>
            </a:r>
          </a:p>
          <a:p>
            <a:r>
              <a:rPr lang="en-US" dirty="0"/>
              <a:t>- repetitive strain injuries (RSIs),</a:t>
            </a:r>
          </a:p>
          <a:p>
            <a:r>
              <a:rPr lang="en-US" dirty="0"/>
              <a:t>- tendonitis, carpal tunnel syndrome, or shoulder and neck pain, and,</a:t>
            </a:r>
          </a:p>
          <a:p>
            <a:r>
              <a:rPr lang="en-US" dirty="0"/>
              <a:t>- muscle fatigue from overstretching or awkward posture.</a:t>
            </a:r>
          </a:p>
          <a:p>
            <a:r>
              <a:rPr lang="en-US" dirty="0"/>
              <a:t>Common causes include low keyboard placement, no wrist support, or working with arms elevated or unsupported.</a:t>
            </a:r>
          </a:p>
          <a:p>
            <a:endParaRPr lang="en-US" dirty="0"/>
          </a:p>
          <a:p>
            <a:r>
              <a:rPr lang="en-US" dirty="0"/>
              <a:t>Fatigue or stress.</a:t>
            </a:r>
          </a:p>
          <a:p>
            <a:r>
              <a:rPr lang="en-US" dirty="0"/>
              <a:t>A cluttered or uncomfortable workspace increases mental strain, leading to:</a:t>
            </a:r>
          </a:p>
          <a:p>
            <a:r>
              <a:rPr lang="en-US" dirty="0"/>
              <a:t>- decreased concentration and productivity,</a:t>
            </a:r>
          </a:p>
          <a:p>
            <a:r>
              <a:rPr lang="en-US" dirty="0"/>
              <a:t>- feelings of frustration or burnout, and,</a:t>
            </a:r>
          </a:p>
          <a:p>
            <a:r>
              <a:rPr lang="en-US" dirty="0"/>
              <a:t>- poor posture contributing to physical discomfort, which can escalate stress levels.</a:t>
            </a:r>
          </a:p>
          <a:p>
            <a:r>
              <a:rPr lang="en-US" dirty="0"/>
              <a:t>Environmental factors like noise, poor lighting, and lack of movement all contribute.</a:t>
            </a:r>
          </a:p>
          <a:p>
            <a:endParaRPr lang="en-US" dirty="0"/>
          </a:p>
          <a:p>
            <a:r>
              <a:rPr lang="en-US" dirty="0"/>
              <a:t>Effects on eyes.</a:t>
            </a:r>
          </a:p>
          <a:p>
            <a:r>
              <a:rPr lang="en-US" dirty="0"/>
              <a:t>Staring at a screen too long or at an incorrect distance can cause:</a:t>
            </a:r>
          </a:p>
          <a:p>
            <a:r>
              <a:rPr lang="en-US" dirty="0"/>
              <a:t>- eye strain,</a:t>
            </a:r>
          </a:p>
          <a:p>
            <a:r>
              <a:rPr lang="en-US" dirty="0"/>
              <a:t>- blurred or double vision,</a:t>
            </a:r>
          </a:p>
          <a:p>
            <a:r>
              <a:rPr lang="en-US" dirty="0"/>
              <a:t>- dry or irritated eyes, and,</a:t>
            </a:r>
          </a:p>
          <a:p>
            <a:r>
              <a:rPr lang="en-US" dirty="0"/>
              <a:t>- increased risk of headaches and fatigue.</a:t>
            </a:r>
          </a:p>
          <a:p>
            <a:r>
              <a:rPr lang="en-US" dirty="0"/>
              <a:t>Contributing factors include screen glare, poor lighting, incorrect screen height, or not taking regular breaks (e.g., the 20-20-20 rule).</a:t>
            </a:r>
          </a:p>
          <a:p>
            <a:endParaRPr lang="en-US" dirty="0"/>
          </a:p>
          <a:p>
            <a:r>
              <a:rPr lang="en-US" dirty="0"/>
              <a:t>Good ergonomics aren’t just about comfort—they’re about protecting your long-term health.</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7</a:t>
            </a:fld>
            <a:endParaRPr lang="en-IE"/>
          </a:p>
        </p:txBody>
      </p:sp>
    </p:spTree>
    <p:extLst>
      <p:ext uri="{BB962C8B-B14F-4D97-AF65-F5344CB8AC3E}">
        <p14:creationId xmlns:p14="http://schemas.microsoft.com/office/powerpoint/2010/main" val="206481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MSD risk by work-related task.</a:t>
            </a:r>
            <a:endParaRPr lang="en-US" dirty="0"/>
          </a:p>
          <a:p>
            <a:r>
              <a:rPr lang="en-US" dirty="0"/>
              <a:t>Musculoskeletal disorders are one of the most common types of workplace injuries, and understanding the activities that contribute to them is key to preventing harm. Here's a breakdown of the statistics you've provided, along with what they mean:</a:t>
            </a:r>
          </a:p>
          <a:p>
            <a:endParaRPr lang="en-US" b="1" dirty="0"/>
          </a:p>
          <a:p>
            <a:pPr>
              <a:buFont typeface="+mj-lt"/>
              <a:buNone/>
            </a:pPr>
            <a:r>
              <a:rPr lang="en-US" b="1" dirty="0"/>
              <a:t>Manual handling accounts for 33%.</a:t>
            </a:r>
            <a:br>
              <a:rPr lang="en-US" dirty="0"/>
            </a:br>
            <a:r>
              <a:rPr lang="en-US" dirty="0"/>
              <a:t>This includes lifting, pushing, pulling, or carrying loads. Over a third of MSDs are caused by poor handling techniques, awkward postures, or excessive load weights.</a:t>
            </a:r>
          </a:p>
          <a:p>
            <a:pPr>
              <a:buFont typeface="+mj-lt"/>
              <a:buAutoNum type="arabicPeriod"/>
            </a:pPr>
            <a:r>
              <a:rPr lang="en-US" b="1" dirty="0"/>
              <a:t>Materials manipulation accounts for 31%.</a:t>
            </a:r>
            <a:br>
              <a:rPr lang="en-US" dirty="0"/>
            </a:br>
            <a:r>
              <a:rPr lang="en-US" dirty="0"/>
              <a:t>Tasks involving repetitive arm movements, tool use, assembly work, or equipment adjustments fall here. These actions strain joints and soft tissues when not ergonomically managed.</a:t>
            </a:r>
          </a:p>
          <a:p>
            <a:pPr>
              <a:buFont typeface="+mj-lt"/>
              <a:buAutoNum type="arabicPeriod"/>
            </a:pPr>
            <a:r>
              <a:rPr lang="en-US" b="1" dirty="0"/>
              <a:t>Keyboard Work accounts for 19%.</a:t>
            </a:r>
            <a:br>
              <a:rPr lang="en-US" dirty="0"/>
            </a:br>
            <a:r>
              <a:rPr lang="en-US" dirty="0"/>
              <a:t>Prolonged typing or poor workstation setup can lead to wrist, neck, and shoulder strain. Improper posture, lack of breaks, and repetitive finger motions all contribute.</a:t>
            </a:r>
          </a:p>
          <a:p>
            <a:r>
              <a:rPr lang="en-US" dirty="0"/>
              <a:t>Together, these account for over </a:t>
            </a:r>
            <a:r>
              <a:rPr lang="en-US" b="1" dirty="0"/>
              <a:t>80% of all reported work-related MSDs</a:t>
            </a:r>
            <a:r>
              <a:rPr lang="en-US" dirty="0"/>
              <a:t>. Effective control measures include:</a:t>
            </a:r>
          </a:p>
          <a:p>
            <a:pPr>
              <a:buFont typeface="Arial" panose="020B0604020202020204" pitchFamily="34" charset="0"/>
              <a:buChar char="•"/>
            </a:pPr>
            <a:r>
              <a:rPr lang="en-US" dirty="0"/>
              <a:t>ergonomic assessments,</a:t>
            </a:r>
          </a:p>
          <a:p>
            <a:pPr>
              <a:buFont typeface="Arial" panose="020B0604020202020204" pitchFamily="34" charset="0"/>
              <a:buChar char="•"/>
            </a:pPr>
            <a:r>
              <a:rPr lang="en-US" dirty="0"/>
              <a:t>manual handling training,</a:t>
            </a:r>
          </a:p>
          <a:p>
            <a:pPr>
              <a:buFont typeface="Arial" panose="020B0604020202020204" pitchFamily="34" charset="0"/>
              <a:buChar char="•"/>
            </a:pPr>
            <a:r>
              <a:rPr lang="en-US" dirty="0"/>
              <a:t>workstation adjustments,</a:t>
            </a:r>
          </a:p>
          <a:p>
            <a:pPr>
              <a:buFont typeface="Arial" panose="020B0604020202020204" pitchFamily="34" charset="0"/>
              <a:buChar char="•"/>
            </a:pPr>
            <a:r>
              <a:rPr lang="en-US" dirty="0"/>
              <a:t>regular breaks and task rotation.</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8</a:t>
            </a:fld>
            <a:endParaRPr lang="en-IE"/>
          </a:p>
        </p:txBody>
      </p:sp>
    </p:spTree>
    <p:extLst>
      <p:ext uri="{BB962C8B-B14F-4D97-AF65-F5344CB8AC3E}">
        <p14:creationId xmlns:p14="http://schemas.microsoft.com/office/powerpoint/2010/main" val="204424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DSE Assessments Apply To:</a:t>
            </a:r>
          </a:p>
          <a:p>
            <a:endParaRPr lang="en-US" dirty="0"/>
          </a:p>
          <a:p>
            <a:r>
              <a:rPr lang="en-US" dirty="0"/>
              <a:t>Display screen equipment assessments are a legal requirement in many workplaces to protect employees from the health risks associated with prolonged screen use. </a:t>
            </a:r>
          </a:p>
          <a:p>
            <a:r>
              <a:rPr lang="en-US" dirty="0"/>
              <a:t>They apply to any employee who meets all of the following conditions:</a:t>
            </a:r>
          </a:p>
          <a:p>
            <a:endParaRPr lang="en-US" dirty="0"/>
          </a:p>
          <a:p>
            <a:r>
              <a:rPr lang="en-US" dirty="0"/>
              <a:t>- Employees who must use a VDU to do their job.</a:t>
            </a:r>
          </a:p>
          <a:p>
            <a:r>
              <a:rPr lang="en-US" dirty="0"/>
              <a:t>If the task can’t be completed without using a visual display unit like a monitor, laptop, or tablet—the employee is considered a DSE user.</a:t>
            </a:r>
          </a:p>
          <a:p>
            <a:r>
              <a:rPr lang="en-US" dirty="0"/>
              <a:t>- Employees who use the VDU continuously for over one hour at a time.</a:t>
            </a:r>
          </a:p>
          <a:p>
            <a:r>
              <a:rPr lang="en-US" dirty="0"/>
              <a:t>If a worker typically uses a screen for long uninterrupted sessions (more than one hour), this puts them within the scope of the regulations.</a:t>
            </a:r>
          </a:p>
          <a:p>
            <a:r>
              <a:rPr lang="en-US" dirty="0"/>
              <a:t>- Employees who use a VDU on a daily basis.</a:t>
            </a:r>
          </a:p>
          <a:p>
            <a:r>
              <a:rPr lang="en-US" dirty="0"/>
              <a:t>Routine, day-to-day use of screens as part of their job qualifies someone as a DSE user, even if there are occasional breaks or task variation.</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9</a:t>
            </a:fld>
            <a:endParaRPr lang="en-IE"/>
          </a:p>
        </p:txBody>
      </p:sp>
    </p:spTree>
    <p:extLst>
      <p:ext uri="{BB962C8B-B14F-4D97-AF65-F5344CB8AC3E}">
        <p14:creationId xmlns:p14="http://schemas.microsoft.com/office/powerpoint/2010/main" val="214496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E" dirty="0"/>
              <a:t>Regulation 71: Non applicable equipment.</a:t>
            </a:r>
            <a:endParaRPr lang="en-US" dirty="0"/>
          </a:p>
          <a:p>
            <a:r>
              <a:rPr lang="en-US" dirty="0"/>
              <a:t>Regulation 71 outlines specific types of equipment and environments that are exempt from the requirements of the DSE regulations.</a:t>
            </a:r>
          </a:p>
          <a:p>
            <a:r>
              <a:rPr lang="en-US" dirty="0"/>
              <a:t>These exemptions are in place because the nature of use or design of the equipment does not pose the same risks as standard DSE workstations.</a:t>
            </a:r>
          </a:p>
          <a:p>
            <a:r>
              <a:rPr lang="en-US" dirty="0"/>
              <a:t>Here’s a breakdown of the non-applicable equipment under Regulation 71:</a:t>
            </a:r>
          </a:p>
          <a:p>
            <a:endParaRPr lang="en-US" dirty="0"/>
          </a:p>
          <a:p>
            <a:r>
              <a:rPr lang="en-US" dirty="0"/>
              <a:t>Exempted from DSE regulations are.</a:t>
            </a:r>
          </a:p>
          <a:p>
            <a:r>
              <a:rPr lang="en-US" dirty="0"/>
              <a:t>- Drivers’ cabs or control cabs for vehicles or machinery.</a:t>
            </a:r>
          </a:p>
          <a:p>
            <a:r>
              <a:rPr lang="en-US" dirty="0"/>
              <a:t>- Screens used in these settings are part of operational controls and not for prolonged data entry or display work.</a:t>
            </a:r>
          </a:p>
          <a:p>
            <a:r>
              <a:rPr lang="en-US" dirty="0"/>
              <a:t>- Computer systems on board a means of transport.</a:t>
            </a:r>
          </a:p>
          <a:p>
            <a:r>
              <a:rPr lang="en-US" dirty="0"/>
              <a:t>- Equipment used on ships, aircraft, trains, etc., is excluded due to the mobile and often intermittent nature of use.</a:t>
            </a:r>
          </a:p>
          <a:p>
            <a:r>
              <a:rPr lang="en-US" dirty="0"/>
              <a:t>- Computer systems mainly intended for public use.</a:t>
            </a:r>
          </a:p>
          <a:p>
            <a:r>
              <a:rPr lang="en-US" dirty="0"/>
              <a:t>- Examples include self-service kiosks, ticket machines, or public information terminals.</a:t>
            </a:r>
          </a:p>
          <a:p>
            <a:r>
              <a:rPr lang="en-US" dirty="0"/>
              <a:t>- Portable display screen equipment not in prolonged use at a workstation.</a:t>
            </a:r>
          </a:p>
          <a:p>
            <a:r>
              <a:rPr lang="en-US" dirty="0"/>
              <a:t>- Laptops or tablets used occasionally or for short periods are not covered. However, if used habitually and for long durations, they may still fall under the regulations.</a:t>
            </a:r>
          </a:p>
          <a:p>
            <a:r>
              <a:rPr lang="en-US" dirty="0"/>
              <a:t>- Calculators, cash registers, and similar equipment/</a:t>
            </a:r>
          </a:p>
          <a:p>
            <a:r>
              <a:rPr lang="en-US" dirty="0"/>
              <a:t>- Devices with small data or measurement displays used directly as part of the equipment’s function are excluded.</a:t>
            </a:r>
          </a:p>
          <a:p>
            <a:endParaRPr lang="en-US" dirty="0"/>
          </a:p>
          <a:p>
            <a:r>
              <a:rPr lang="en-US" dirty="0"/>
              <a:t>While these items are exempt from Chapter 5 of Part 2 of the General Application Regulations 2007, employers still have a general duty of care under the safety, health and welfare at work act 2005 to ensure safe working conditions.</a:t>
            </a:r>
          </a:p>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10</a:t>
            </a:fld>
            <a:endParaRPr lang="en-IE"/>
          </a:p>
        </p:txBody>
      </p:sp>
    </p:spTree>
    <p:extLst>
      <p:ext uri="{BB962C8B-B14F-4D97-AF65-F5344CB8AC3E}">
        <p14:creationId xmlns:p14="http://schemas.microsoft.com/office/powerpoint/2010/main" val="98055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EAEEA4-6BD1-4BED-BF17-615631036F53}" type="datetimeFigureOut">
              <a:rPr lang="en-IE" smtClean="0"/>
              <a:pPr/>
              <a:t>28/07/2025</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4CF476-2AB4-4684-ACE5-F0AD2795D87C}"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4CF476-2AB4-4684-ACE5-F0AD2795D87C}" type="slidenum">
              <a:rPr lang="en-IE" smtClean="0"/>
              <a:pPr/>
              <a:t>‹#›</a:t>
            </a:fld>
            <a:endParaRPr lang="en-IE"/>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54CF476-2AB4-4684-ACE5-F0AD2795D87C}"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54CF476-2AB4-4684-ACE5-F0AD2795D87C}" type="slidenum">
              <a:rPr lang="en-IE" smtClean="0"/>
              <a:pPr/>
              <a:t>‹#›</a:t>
            </a:fld>
            <a:endParaRPr lang="en-IE"/>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AEEA4-6BD1-4BED-BF17-615631036F53}" type="datetimeFigureOut">
              <a:rPr lang="en-IE" smtClean="0"/>
              <a:pPr/>
              <a:t>28/07/2025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9EAEEA4-6BD1-4BED-BF17-615631036F53}" type="datetimeFigureOut">
              <a:rPr lang="en-IE" smtClean="0"/>
              <a:pPr/>
              <a:t>28/07/2025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4CF476-2AB4-4684-ACE5-F0AD2795D87C}"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9EAEEA4-6BD1-4BED-BF17-615631036F53}" type="datetimeFigureOut">
              <a:rPr lang="en-IE" smtClean="0"/>
              <a:pPr/>
              <a:t>28/07/2025</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4CF476-2AB4-4684-ACE5-F0AD2795D87C}"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9EAEEA4-6BD1-4BED-BF17-615631036F53}" type="datetimeFigureOut">
              <a:rPr lang="en-IE" smtClean="0"/>
              <a:pPr/>
              <a:t>28/07/2025</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4CF476-2AB4-4684-ACE5-F0AD2795D87C}"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2.xml"/><Relationship Id="rId7" Type="http://schemas.openxmlformats.org/officeDocument/2006/relationships/diagramColors" Target="../diagrams/colors2.xml"/><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3.xml"/><Relationship Id="rId11" Type="http://schemas.openxmlformats.org/officeDocument/2006/relationships/image" Target="../media/image11.png"/><Relationship Id="rId5" Type="http://schemas.openxmlformats.org/officeDocument/2006/relationships/diagramLayout" Target="../diagrams/layout3.xml"/><Relationship Id="rId10" Type="http://schemas.openxmlformats.org/officeDocument/2006/relationships/image" Target="../media/image10.png"/><Relationship Id="rId4" Type="http://schemas.openxmlformats.org/officeDocument/2006/relationships/diagramData" Target="../diagrams/data3.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4.xml"/><Relationship Id="rId11" Type="http://schemas.openxmlformats.org/officeDocument/2006/relationships/image" Target="../media/image14.png"/><Relationship Id="rId5" Type="http://schemas.openxmlformats.org/officeDocument/2006/relationships/diagramLayout" Target="../diagrams/layout4.xml"/><Relationship Id="rId10" Type="http://schemas.openxmlformats.org/officeDocument/2006/relationships/image" Target="../media/image13.png"/><Relationship Id="rId4" Type="http://schemas.openxmlformats.org/officeDocument/2006/relationships/diagramData" Target="../diagrams/data4.xm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video" Target="../media/media1.mov"/><Relationship Id="rId2" Type="http://schemas.microsoft.com/office/2007/relationships/media" Target="../media/media1.mov"/><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eaLnBrk="1" fontAlgn="auto" hangingPunct="1">
              <a:spcAft>
                <a:spcPts val="0"/>
              </a:spcAft>
              <a:defRPr/>
            </a:pPr>
            <a:r>
              <a:rPr lang="en-IE"/>
              <a:t>VDU/DSE Assessor course</a:t>
            </a:r>
            <a:endParaRPr lang="en-GB"/>
          </a:p>
        </p:txBody>
      </p:sp>
      <p:sp>
        <p:nvSpPr>
          <p:cNvPr id="10246" name="TextBox 6"/>
          <p:cNvSpPr txBox="1">
            <a:spLocks noChangeArrowheads="1"/>
          </p:cNvSpPr>
          <p:nvPr/>
        </p:nvSpPr>
        <p:spPr bwMode="auto">
          <a:xfrm>
            <a:off x="604372" y="2420888"/>
            <a:ext cx="8216099" cy="1754326"/>
          </a:xfrm>
          <a:prstGeom prst="rect">
            <a:avLst/>
          </a:prstGeom>
          <a:noFill/>
          <a:ln w="9525">
            <a:noFill/>
            <a:miter lim="800000"/>
            <a:headEnd/>
            <a:tailEnd/>
          </a:ln>
        </p:spPr>
        <p:txBody>
          <a:bodyPr wrap="square" lIns="91440" tIns="45720" rIns="91440" bIns="45720" anchor="t">
            <a:spAutoFit/>
          </a:bodyPr>
          <a:lstStyle/>
          <a:p>
            <a:pPr algn="ctr"/>
            <a:r>
              <a:rPr lang="en-IE" b="1" dirty="0"/>
              <a:t>Presented by</a:t>
            </a:r>
          </a:p>
          <a:p>
            <a:pPr algn="ctr"/>
            <a:r>
              <a:rPr lang="en-IE" b="1" dirty="0"/>
              <a:t>Sean Kelleher</a:t>
            </a:r>
          </a:p>
          <a:p>
            <a:pPr algn="ctr"/>
            <a:r>
              <a:rPr lang="en-IE" b="1" dirty="0"/>
              <a:t>From </a:t>
            </a:r>
          </a:p>
          <a:p>
            <a:pPr algn="ctr"/>
            <a:r>
              <a:rPr lang="en-IE" b="1" dirty="0" err="1"/>
              <a:t>Qualtec</a:t>
            </a:r>
            <a:r>
              <a:rPr lang="en-IE" b="1" dirty="0"/>
              <a:t> </a:t>
            </a:r>
          </a:p>
          <a:p>
            <a:pPr algn="ctr"/>
            <a:r>
              <a:rPr lang="en-IE" b="1" dirty="0"/>
              <a:t>info@qualtec.ie</a:t>
            </a:r>
            <a:endParaRPr lang="en-IE" b="1" dirty="0">
              <a:cs typeface="Lucida Sans Unicode"/>
            </a:endParaRPr>
          </a:p>
          <a:p>
            <a:pPr algn="ctr"/>
            <a:endParaRPr lang="en-GB" b="1" dirty="0"/>
          </a:p>
        </p:txBody>
      </p:sp>
      <p:pic>
        <p:nvPicPr>
          <p:cNvPr id="10247" name="Picture 4" descr="qualtec logo.jpg"/>
          <p:cNvPicPr>
            <a:picLocks noChangeAspect="1"/>
          </p:cNvPicPr>
          <p:nvPr/>
        </p:nvPicPr>
        <p:blipFill>
          <a:blip r:embed="rId4" cstate="print"/>
          <a:srcRect/>
          <a:stretch>
            <a:fillRect/>
          </a:stretch>
        </p:blipFill>
        <p:spPr bwMode="auto">
          <a:xfrm>
            <a:off x="8076736" y="5589587"/>
            <a:ext cx="1057275" cy="1268413"/>
          </a:xfrm>
          <a:prstGeom prst="rect">
            <a:avLst/>
          </a:prstGeom>
          <a:noFill/>
          <a:ln w="9525">
            <a:noFill/>
            <a:miter lim="800000"/>
            <a:headEnd/>
            <a:tailEnd/>
          </a:ln>
        </p:spPr>
      </p:pic>
    </p:spTree>
    <p:custDataLst>
      <p:tags r:id="rId1"/>
    </p:custDataLst>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a:bodyPr>
          <a:lstStyle/>
          <a:p>
            <a:r>
              <a:rPr lang="en-US" dirty="0"/>
              <a:t>Drivers’ Cabs or Control Cabs </a:t>
            </a:r>
          </a:p>
          <a:p>
            <a:r>
              <a:rPr lang="en-IE" dirty="0"/>
              <a:t>Computer systems on board means of transport, </a:t>
            </a:r>
          </a:p>
          <a:p>
            <a:r>
              <a:rPr lang="en-US" dirty="0"/>
              <a:t>Computer Systems on Board a Means of Transport</a:t>
            </a:r>
          </a:p>
          <a:p>
            <a:r>
              <a:rPr lang="en-IE" dirty="0"/>
              <a:t> </a:t>
            </a:r>
            <a:r>
              <a:rPr lang="en-US" dirty="0"/>
              <a:t>Computer Systems Mainly Intended for Public Use</a:t>
            </a:r>
          </a:p>
          <a:p>
            <a:r>
              <a:rPr lang="en-US" dirty="0"/>
              <a:t>Portable Display Screen Equipment Not in Prolonged Use at a Workstation</a:t>
            </a:r>
          </a:p>
          <a:p>
            <a:r>
              <a:rPr lang="en-US" dirty="0"/>
              <a:t>Laptops </a:t>
            </a:r>
          </a:p>
          <a:p>
            <a:r>
              <a:rPr lang="en-US" dirty="0"/>
              <a:t>Calculators, Cash Registers, and Similar Equipment</a:t>
            </a:r>
            <a:endParaRPr lang="en-IE" dirty="0"/>
          </a:p>
        </p:txBody>
      </p:sp>
      <p:sp>
        <p:nvSpPr>
          <p:cNvPr id="3" name="Title 2"/>
          <p:cNvSpPr>
            <a:spLocks noGrp="1"/>
          </p:cNvSpPr>
          <p:nvPr>
            <p:ph type="title"/>
          </p:nvPr>
        </p:nvSpPr>
        <p:spPr/>
        <p:txBody>
          <a:bodyPr>
            <a:normAutofit fontScale="90000"/>
          </a:bodyPr>
          <a:lstStyle/>
          <a:p>
            <a:r>
              <a:rPr lang="en-IE" dirty="0"/>
              <a:t>Regulation 71: Non applicable equipment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Carry Out a Risk Assessment</a:t>
            </a:r>
          </a:p>
          <a:p>
            <a:r>
              <a:rPr lang="en-US" dirty="0"/>
              <a:t>Set Up a Temporary Workstation</a:t>
            </a:r>
          </a:p>
          <a:p>
            <a:r>
              <a:rPr lang="en-US" dirty="0"/>
              <a:t>Connect the laptop to a separate keyboard and monitor</a:t>
            </a:r>
          </a:p>
          <a:p>
            <a:r>
              <a:rPr lang="en-US" dirty="0"/>
              <a:t>Use a laptop stand or riser to bring the screen to eye level</a:t>
            </a:r>
          </a:p>
          <a:p>
            <a:r>
              <a:rPr lang="en-US" dirty="0"/>
              <a:t>Ensure the setup meets the minimum ergonomic standards for a DSE workstation</a:t>
            </a:r>
          </a:p>
          <a:p>
            <a:endParaRPr lang="en-US" dirty="0"/>
          </a:p>
          <a:p>
            <a:endParaRPr lang="en-US" dirty="0"/>
          </a:p>
        </p:txBody>
      </p:sp>
      <p:sp>
        <p:nvSpPr>
          <p:cNvPr id="3" name="Title 2"/>
          <p:cNvSpPr>
            <a:spLocks noGrp="1"/>
          </p:cNvSpPr>
          <p:nvPr>
            <p:ph type="title"/>
          </p:nvPr>
        </p:nvSpPr>
        <p:spPr>
          <a:xfrm>
            <a:off x="457200" y="279209"/>
            <a:ext cx="8229600" cy="1143000"/>
          </a:xfrm>
        </p:spPr>
        <p:txBody>
          <a:bodyPr/>
          <a:lstStyle/>
          <a:p>
            <a:r>
              <a:rPr lang="en-IE" dirty="0"/>
              <a:t>Laptops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On Commencement of Work</a:t>
            </a:r>
          </a:p>
          <a:p>
            <a:r>
              <a:rPr lang="en-IE" dirty="0"/>
              <a:t>When Moving Workstations</a:t>
            </a:r>
          </a:p>
          <a:p>
            <a:r>
              <a:rPr lang="en-US" dirty="0"/>
              <a:t>If Equipment or Workstation Setup Changes</a:t>
            </a:r>
          </a:p>
        </p:txBody>
      </p:sp>
      <p:sp>
        <p:nvSpPr>
          <p:cNvPr id="3" name="Title 2"/>
          <p:cNvSpPr>
            <a:spLocks noGrp="1"/>
          </p:cNvSpPr>
          <p:nvPr>
            <p:ph type="title"/>
          </p:nvPr>
        </p:nvSpPr>
        <p:spPr/>
        <p:txBody>
          <a:bodyPr>
            <a:normAutofit fontScale="90000"/>
          </a:bodyPr>
          <a:lstStyle/>
          <a:p>
            <a:r>
              <a:rPr lang="en-IE" dirty="0"/>
              <a:t>When DSE Assessments are Carried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4525963"/>
          </a:xfrm>
        </p:spPr>
        <p:txBody>
          <a:bodyPr/>
          <a:lstStyle/>
          <a:p>
            <a:r>
              <a:rPr lang="en-IE" dirty="0"/>
              <a:t>Workstation Assessment</a:t>
            </a:r>
          </a:p>
          <a:p>
            <a:r>
              <a:rPr lang="en-IE" dirty="0"/>
              <a:t>Training in Workstation Use</a:t>
            </a:r>
          </a:p>
          <a:p>
            <a:r>
              <a:rPr lang="en-IE" dirty="0"/>
              <a:t>Health &amp; Safety Information</a:t>
            </a:r>
          </a:p>
          <a:p>
            <a:r>
              <a:rPr lang="en-US" dirty="0"/>
              <a:t>Periodic Breaks from Screen Work</a:t>
            </a:r>
          </a:p>
          <a:p>
            <a:r>
              <a:rPr lang="en-IE" dirty="0"/>
              <a:t>Eye and Eyesight Tests</a:t>
            </a:r>
          </a:p>
          <a:p>
            <a:r>
              <a:rPr lang="en-IE" dirty="0"/>
              <a:t>Notification of Entitlements</a:t>
            </a:r>
          </a:p>
        </p:txBody>
      </p:sp>
      <p:sp>
        <p:nvSpPr>
          <p:cNvPr id="3" name="Title 2"/>
          <p:cNvSpPr>
            <a:spLocks noGrp="1"/>
          </p:cNvSpPr>
          <p:nvPr>
            <p:ph type="title"/>
          </p:nvPr>
        </p:nvSpPr>
        <p:spPr/>
        <p:txBody>
          <a:bodyPr>
            <a:normAutofit fontScale="90000"/>
          </a:bodyPr>
          <a:lstStyle/>
          <a:p>
            <a:r>
              <a:rPr lang="en-IE" dirty="0"/>
              <a:t>Display Screen Equipment Regulations 2007</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IE" dirty="0"/>
              <a:t>An employer shall:</a:t>
            </a:r>
          </a:p>
          <a:p>
            <a:r>
              <a:rPr lang="en-US" dirty="0"/>
              <a:t>Ensure Equipment Does Not Pose a Risk</a:t>
            </a:r>
          </a:p>
          <a:p>
            <a:r>
              <a:rPr lang="en-US" dirty="0"/>
              <a:t>Perform an Analysis of the Workstation</a:t>
            </a:r>
          </a:p>
          <a:p>
            <a:r>
              <a:rPr lang="en-IE" dirty="0"/>
              <a:t>Take Appropriate Measures</a:t>
            </a:r>
          </a:p>
          <a:p>
            <a:r>
              <a:rPr lang="en-US" dirty="0"/>
              <a:t>Ensure Workstation Meets Minimum Requirements</a:t>
            </a:r>
          </a:p>
          <a:p>
            <a:r>
              <a:rPr lang="en-IE" dirty="0"/>
              <a:t>Provide Adequate Breaks</a:t>
            </a:r>
          </a:p>
          <a:p>
            <a:r>
              <a:rPr lang="en-IE" dirty="0"/>
              <a:t>Provide Information and Training</a:t>
            </a:r>
          </a:p>
          <a:p>
            <a:r>
              <a:rPr lang="en-US" b="1" dirty="0"/>
              <a:t>Updated when Changes Occur</a:t>
            </a:r>
            <a:endParaRPr lang="en-IE" dirty="0"/>
          </a:p>
        </p:txBody>
      </p:sp>
      <p:sp>
        <p:nvSpPr>
          <p:cNvPr id="3" name="Title 2"/>
          <p:cNvSpPr>
            <a:spLocks noGrp="1"/>
          </p:cNvSpPr>
          <p:nvPr>
            <p:ph type="title"/>
          </p:nvPr>
        </p:nvSpPr>
        <p:spPr/>
        <p:txBody>
          <a:bodyPr>
            <a:normAutofit fontScale="90000"/>
          </a:bodyPr>
          <a:lstStyle/>
          <a:p>
            <a:r>
              <a:rPr lang="en-IE" dirty="0"/>
              <a:t>Regulation 72: Duties of Employer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07288" cy="4525963"/>
          </a:xfrm>
        </p:spPr>
        <p:txBody>
          <a:bodyPr>
            <a:normAutofit/>
          </a:bodyPr>
          <a:lstStyle/>
          <a:p>
            <a:pPr>
              <a:buNone/>
            </a:pPr>
            <a:r>
              <a:rPr lang="en-IE" dirty="0"/>
              <a:t>Clear Characters</a:t>
            </a:r>
          </a:p>
          <a:p>
            <a:r>
              <a:rPr lang="en-IE" dirty="0"/>
              <a:t>Stable Image</a:t>
            </a:r>
          </a:p>
          <a:p>
            <a:r>
              <a:rPr lang="en-IE" dirty="0"/>
              <a:t>Adjustable Brightness and Contrast</a:t>
            </a:r>
          </a:p>
          <a:p>
            <a:r>
              <a:rPr lang="en-US" dirty="0"/>
              <a:t>Free from Glare and Reflection</a:t>
            </a:r>
          </a:p>
          <a:p>
            <a:pPr marL="109728" indent="0">
              <a:buNone/>
            </a:pPr>
            <a:r>
              <a:rPr lang="en-IE" dirty="0"/>
              <a:t>, Swivel and Tilt Capability</a:t>
            </a:r>
          </a:p>
          <a:p>
            <a:r>
              <a:rPr lang="en-IE" dirty="0" err="1"/>
              <a:t>Swivelable</a:t>
            </a:r>
            <a:r>
              <a:rPr lang="en-IE" dirty="0"/>
              <a:t> and tiltable,</a:t>
            </a:r>
          </a:p>
          <a:p>
            <a:r>
              <a:rPr lang="en-US" dirty="0"/>
              <a:t>Separate Base or Adjustable Table</a:t>
            </a:r>
          </a:p>
        </p:txBody>
      </p:sp>
      <p:sp>
        <p:nvSpPr>
          <p:cNvPr id="3" name="Title 2"/>
          <p:cNvSpPr>
            <a:spLocks noGrp="1"/>
          </p:cNvSpPr>
          <p:nvPr>
            <p:ph type="title"/>
          </p:nvPr>
        </p:nvSpPr>
        <p:spPr/>
        <p:txBody>
          <a:bodyPr>
            <a:normAutofit fontScale="90000"/>
          </a:bodyPr>
          <a:lstStyle/>
          <a:p>
            <a:r>
              <a:rPr lang="en-US" dirty="0"/>
              <a:t>Minimum Requirements for Display Screens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linds(horizontal)">
                                      <p:cBhvr>
                                        <p:cTn id="16" dur="500"/>
                                        <p:tgtEl>
                                          <p:spTgt spid="2">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Matt Surface</a:t>
            </a:r>
          </a:p>
          <a:p>
            <a:r>
              <a:rPr lang="en-IE" dirty="0"/>
              <a:t>Legible Keys</a:t>
            </a:r>
          </a:p>
          <a:p>
            <a:r>
              <a:rPr lang="en-US" dirty="0"/>
              <a:t>Tiltable and Separate from Screen</a:t>
            </a:r>
          </a:p>
          <a:p>
            <a:r>
              <a:rPr lang="en-IE" dirty="0"/>
              <a:t>Adequate Space in Front</a:t>
            </a:r>
          </a:p>
          <a:p>
            <a:endParaRPr lang="en-IE" dirty="0"/>
          </a:p>
        </p:txBody>
      </p:sp>
      <p:sp>
        <p:nvSpPr>
          <p:cNvPr id="3" name="Title 2"/>
          <p:cNvSpPr>
            <a:spLocks noGrp="1"/>
          </p:cNvSpPr>
          <p:nvPr>
            <p:ph type="title"/>
          </p:nvPr>
        </p:nvSpPr>
        <p:spPr/>
        <p:txBody>
          <a:bodyPr>
            <a:normAutofit fontScale="90000"/>
          </a:bodyPr>
          <a:lstStyle/>
          <a:p>
            <a:r>
              <a:rPr lang="en-IE" dirty="0"/>
              <a:t>Minimum Requirements for Keyboards.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Sufficiently Large Surface</a:t>
            </a:r>
          </a:p>
          <a:p>
            <a:r>
              <a:rPr lang="en-IE" dirty="0"/>
              <a:t>Low-Reflectance Finish</a:t>
            </a:r>
          </a:p>
          <a:p>
            <a:r>
              <a:rPr lang="en-IE" dirty="0"/>
              <a:t>Flexible Equipment Arrangement</a:t>
            </a:r>
          </a:p>
          <a:p>
            <a:r>
              <a:rPr lang="en-IE" dirty="0"/>
              <a:t>Document Holder (If Required)</a:t>
            </a:r>
          </a:p>
          <a:p>
            <a:r>
              <a:rPr lang="en-IE" dirty="0"/>
              <a:t>Document holder if required,</a:t>
            </a:r>
          </a:p>
          <a:p>
            <a:r>
              <a:rPr lang="en-IE" dirty="0"/>
              <a:t>Adequate Space for Comfort</a:t>
            </a:r>
          </a:p>
        </p:txBody>
      </p:sp>
      <p:sp>
        <p:nvSpPr>
          <p:cNvPr id="3" name="Title 2"/>
          <p:cNvSpPr>
            <a:spLocks noGrp="1"/>
          </p:cNvSpPr>
          <p:nvPr>
            <p:ph type="title"/>
          </p:nvPr>
        </p:nvSpPr>
        <p:spPr/>
        <p:txBody>
          <a:bodyPr>
            <a:normAutofit fontScale="90000"/>
          </a:bodyPr>
          <a:lstStyle/>
          <a:p>
            <a:r>
              <a:rPr lang="en-US" dirty="0"/>
              <a:t>Work Desk or Work Surface – Minimum Requirements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linds(horizont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r>
              <a:rPr lang="en-IE" dirty="0"/>
              <a:t>Stability and Mobility</a:t>
            </a:r>
          </a:p>
          <a:p>
            <a:r>
              <a:rPr lang="en-IE" dirty="0"/>
              <a:t>Height Adjustability</a:t>
            </a:r>
          </a:p>
          <a:p>
            <a:r>
              <a:rPr lang="en-IE" dirty="0"/>
              <a:t>Adjustable Seat Back</a:t>
            </a:r>
          </a:p>
          <a:p>
            <a:r>
              <a:rPr lang="en-IE" dirty="0"/>
              <a:t>Footrest (If Required)</a:t>
            </a:r>
          </a:p>
          <a:p>
            <a:endParaRPr lang="en-IE" dirty="0"/>
          </a:p>
        </p:txBody>
      </p:sp>
      <p:sp>
        <p:nvSpPr>
          <p:cNvPr id="3" name="Title 2"/>
          <p:cNvSpPr>
            <a:spLocks noGrp="1"/>
          </p:cNvSpPr>
          <p:nvPr>
            <p:ph type="title"/>
          </p:nvPr>
        </p:nvSpPr>
        <p:spPr/>
        <p:txBody>
          <a:bodyPr>
            <a:normAutofit fontScale="90000"/>
          </a:bodyPr>
          <a:lstStyle/>
          <a:p>
            <a:r>
              <a:rPr lang="en-IE" dirty="0"/>
              <a:t>Work Chair – Minimum Requirements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8964488" cy="4525963"/>
          </a:xfrm>
        </p:spPr>
        <p:txBody>
          <a:bodyPr/>
          <a:lstStyle/>
          <a:p>
            <a:r>
              <a:rPr lang="en-IE" dirty="0"/>
              <a:t>Space</a:t>
            </a:r>
          </a:p>
          <a:p>
            <a:r>
              <a:rPr lang="en-IE" dirty="0"/>
              <a:t>Lighting</a:t>
            </a:r>
          </a:p>
          <a:p>
            <a:r>
              <a:rPr lang="en-IE" dirty="0"/>
              <a:t>Glare and Reflection</a:t>
            </a:r>
          </a:p>
          <a:p>
            <a:r>
              <a:rPr lang="en-IE" dirty="0"/>
              <a:t>No radiation,</a:t>
            </a:r>
          </a:p>
          <a:p>
            <a:r>
              <a:rPr lang="en-IE" dirty="0"/>
              <a:t>Noise</a:t>
            </a:r>
          </a:p>
          <a:p>
            <a:r>
              <a:rPr lang="en-IE" dirty="0"/>
              <a:t>Heat and Humidity</a:t>
            </a:r>
          </a:p>
        </p:txBody>
      </p:sp>
      <p:sp>
        <p:nvSpPr>
          <p:cNvPr id="3" name="Title 2"/>
          <p:cNvSpPr>
            <a:spLocks noGrp="1"/>
          </p:cNvSpPr>
          <p:nvPr>
            <p:ph type="title"/>
          </p:nvPr>
        </p:nvSpPr>
        <p:spPr/>
        <p:txBody>
          <a:bodyPr>
            <a:normAutofit fontScale="90000"/>
          </a:bodyPr>
          <a:lstStyle/>
          <a:p>
            <a:r>
              <a:rPr lang="en-IE" dirty="0"/>
              <a:t>Environment: Minimum Requirements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buFont typeface="Arial" pitchFamily="34" charset="0"/>
              <a:buNone/>
            </a:pPr>
            <a:r>
              <a:rPr lang="en-IE" dirty="0"/>
              <a:t>	</a:t>
            </a:r>
            <a:r>
              <a:rPr lang="ga-IE" dirty="0"/>
              <a:t>The aim of this course is to provide </a:t>
            </a:r>
            <a:r>
              <a:rPr lang="en-IE" dirty="0"/>
              <a:t>you </a:t>
            </a:r>
            <a:r>
              <a:rPr lang="ga-IE" dirty="0"/>
              <a:t>with the</a:t>
            </a:r>
            <a:r>
              <a:rPr lang="en-GB" dirty="0"/>
              <a:t> </a:t>
            </a:r>
            <a:r>
              <a:rPr lang="ga-IE" dirty="0"/>
              <a:t>Knowledge</a:t>
            </a:r>
            <a:r>
              <a:rPr lang="en-GB" dirty="0"/>
              <a:t>, skills and attitude</a:t>
            </a:r>
            <a:r>
              <a:rPr lang="ga-IE" dirty="0"/>
              <a:t> to be able t</a:t>
            </a:r>
            <a:r>
              <a:rPr lang="en-IE" dirty="0"/>
              <a:t>o carry out VDU/DSE Assessments</a:t>
            </a:r>
            <a:endParaRPr lang="ga-IE" dirty="0"/>
          </a:p>
        </p:txBody>
      </p:sp>
      <p:sp>
        <p:nvSpPr>
          <p:cNvPr id="9218" name="Title 1"/>
          <p:cNvSpPr>
            <a:spLocks noGrp="1"/>
          </p:cNvSpPr>
          <p:nvPr>
            <p:ph type="title"/>
          </p:nvPr>
        </p:nvSpPr>
        <p:spPr/>
        <p:txBody>
          <a:bodyPr/>
          <a:lstStyle/>
          <a:p>
            <a:pPr eaLnBrk="1" fontAlgn="auto" hangingPunct="1">
              <a:spcAft>
                <a:spcPts val="0"/>
              </a:spcAft>
              <a:defRPr/>
            </a:pPr>
            <a:r>
              <a:rPr lang="en-IE"/>
              <a:t>Course </a:t>
            </a:r>
            <a:r>
              <a:rPr lang="ga-IE"/>
              <a:t>Aim</a:t>
            </a:r>
          </a:p>
        </p:txBody>
      </p:sp>
      <p:pic>
        <p:nvPicPr>
          <p:cNvPr id="12292" name="Picture 4" descr="qualtec logo.jpg"/>
          <p:cNvPicPr>
            <a:picLocks noChangeAspect="1"/>
          </p:cNvPicPr>
          <p:nvPr/>
        </p:nvPicPr>
        <p:blipFill>
          <a:blip r:embed="rId3" cstate="print"/>
          <a:srcRect/>
          <a:stretch>
            <a:fillRect/>
          </a:stretch>
        </p:blipFill>
        <p:spPr bwMode="auto">
          <a:xfrm>
            <a:off x="8086724" y="5589587"/>
            <a:ext cx="1057275" cy="12684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endParaRPr lang="en-US" dirty="0"/>
          </a:p>
          <a:p>
            <a:r>
              <a:rPr lang="en-US" dirty="0"/>
              <a:t>Software Shall Be Suitable for the Task</a:t>
            </a:r>
          </a:p>
          <a:p>
            <a:r>
              <a:rPr lang="en-US" dirty="0"/>
              <a:t>Software Shall Be Easy to Use</a:t>
            </a:r>
          </a:p>
          <a:p>
            <a:r>
              <a:rPr lang="en-US" dirty="0"/>
              <a:t>Appropriate Levels of Skills &amp; Experience</a:t>
            </a:r>
          </a:p>
          <a:p>
            <a:r>
              <a:rPr lang="en-US" dirty="0"/>
              <a:t>No Monitoring Without Employee Knowledge</a:t>
            </a:r>
          </a:p>
          <a:p>
            <a:r>
              <a:rPr lang="en-US" dirty="0"/>
              <a:t>System Should Provide Feedback on Performance</a:t>
            </a:r>
          </a:p>
          <a:p>
            <a:r>
              <a:rPr lang="en-US" dirty="0"/>
              <a:t>Display Information in a Suitable Format</a:t>
            </a:r>
          </a:p>
          <a:p>
            <a:r>
              <a:rPr lang="en-US" dirty="0"/>
              <a:t>Software Ergonomics Should Be Applied</a:t>
            </a:r>
          </a:p>
        </p:txBody>
      </p:sp>
      <p:sp>
        <p:nvSpPr>
          <p:cNvPr id="3" name="Title 2"/>
          <p:cNvSpPr>
            <a:spLocks noGrp="1"/>
          </p:cNvSpPr>
          <p:nvPr>
            <p:ph type="title"/>
          </p:nvPr>
        </p:nvSpPr>
        <p:spPr/>
        <p:txBody>
          <a:bodyPr>
            <a:normAutofit fontScale="90000"/>
          </a:bodyPr>
          <a:lstStyle/>
          <a:p>
            <a:r>
              <a:rPr lang="en-US" dirty="0"/>
              <a:t>Minimum Requirements for the Employee/Computer Interface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097" y="1481328"/>
            <a:ext cx="9012025" cy="5287962"/>
          </a:xfrm>
        </p:spPr>
        <p:txBody>
          <a:bodyPr vert="horz" lIns="91440" tIns="45720" rIns="91440" bIns="45720" anchor="t">
            <a:normAutofit lnSpcReduction="10000"/>
          </a:bodyPr>
          <a:lstStyle/>
          <a:p>
            <a:pPr indent="-255905">
              <a:buNone/>
            </a:pPr>
            <a:r>
              <a:rPr lang="en-IE" dirty="0">
                <a:ea typeface="+mn-lt"/>
                <a:cs typeface="+mn-lt"/>
              </a:rPr>
              <a:t>Correct alignment of the body</a:t>
            </a:r>
          </a:p>
          <a:p>
            <a:pPr indent="-255905">
              <a:buNone/>
            </a:pPr>
            <a:r>
              <a:rPr lang="en-IE" b="1" dirty="0">
                <a:cs typeface="Lucida Sans Unicode"/>
              </a:rPr>
              <a:t>	</a:t>
            </a:r>
          </a:p>
          <a:p>
            <a:pPr indent="-255905">
              <a:buNone/>
            </a:pPr>
            <a:r>
              <a:rPr lang="en-US" b="1" dirty="0">
                <a:cs typeface="Lucida Sans Unicode"/>
              </a:rPr>
              <a:t>Postural Guidelines at a Workstation</a:t>
            </a:r>
            <a:endParaRPr lang="en-IE" b="1" dirty="0">
              <a:cs typeface="Lucida Sans Unicode"/>
            </a:endParaRPr>
          </a:p>
          <a:p>
            <a:pPr indent="-255905">
              <a:buNone/>
            </a:pPr>
            <a:r>
              <a:rPr lang="en-IE" dirty="0"/>
              <a:t>Head: </a:t>
            </a:r>
          </a:p>
          <a:p>
            <a:pPr indent="-255905">
              <a:buNone/>
            </a:pPr>
            <a:r>
              <a:rPr lang="en-IE" dirty="0"/>
              <a:t>Neck:</a:t>
            </a:r>
            <a:endParaRPr lang="en-IE" dirty="0">
              <a:cs typeface="Lucida Sans Unicode"/>
            </a:endParaRPr>
          </a:p>
          <a:p>
            <a:pPr indent="-255905">
              <a:buNone/>
            </a:pPr>
            <a:r>
              <a:rPr lang="en-IE" dirty="0"/>
              <a:t>Shoulders: </a:t>
            </a:r>
          </a:p>
          <a:p>
            <a:pPr indent="-255905">
              <a:buNone/>
            </a:pPr>
            <a:r>
              <a:rPr lang="en-IE" dirty="0"/>
              <a:t>Back: </a:t>
            </a:r>
          </a:p>
          <a:p>
            <a:pPr indent="-255905">
              <a:buNone/>
            </a:pPr>
            <a:r>
              <a:rPr lang="en-IE" dirty="0"/>
              <a:t>Elbows: </a:t>
            </a:r>
          </a:p>
          <a:p>
            <a:pPr indent="-255905">
              <a:buNone/>
            </a:pPr>
            <a:r>
              <a:rPr lang="en-IE" dirty="0"/>
              <a:t>Wrists: </a:t>
            </a:r>
          </a:p>
          <a:p>
            <a:pPr indent="-255905">
              <a:buNone/>
            </a:pPr>
            <a:r>
              <a:rPr lang="en-IE" dirty="0"/>
              <a:t>Fingers: </a:t>
            </a:r>
          </a:p>
          <a:p>
            <a:pPr indent="-255905">
              <a:buNone/>
            </a:pPr>
            <a:r>
              <a:rPr lang="en-IE" dirty="0">
                <a:cs typeface="Lucida Sans Unicode"/>
              </a:rPr>
              <a:t>Legs:</a:t>
            </a:r>
          </a:p>
          <a:p>
            <a:pPr indent="-255905">
              <a:buNone/>
            </a:pPr>
            <a:r>
              <a:rPr lang="en-IE" dirty="0">
                <a:cs typeface="Lucida Sans Unicode"/>
              </a:rPr>
              <a:t>Feet: </a:t>
            </a:r>
          </a:p>
        </p:txBody>
      </p:sp>
      <p:sp>
        <p:nvSpPr>
          <p:cNvPr id="3" name="Title 2"/>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IE" dirty="0">
                <a:cs typeface="Lucida Sans Unicode"/>
              </a:rPr>
              <a:t>Good Posture</a:t>
            </a:r>
            <a:endParaRPr lang="en-IE"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B6E6-EB99-4547-8EF5-DAF2FDF8F51D}"/>
              </a:ext>
            </a:extLst>
          </p:cNvPr>
          <p:cNvSpPr>
            <a:spLocks noGrp="1"/>
          </p:cNvSpPr>
          <p:nvPr>
            <p:ph type="title"/>
          </p:nvPr>
        </p:nvSpPr>
        <p:spPr>
          <a:xfrm>
            <a:off x="689426" y="497079"/>
            <a:ext cx="3394710" cy="587054"/>
          </a:xfrm>
        </p:spPr>
        <p:txBody>
          <a:bodyPr>
            <a:normAutofit/>
          </a:bodyPr>
          <a:lstStyle/>
          <a:p>
            <a:r>
              <a:rPr lang="en-IE" sz="3000" dirty="0">
                <a:solidFill>
                  <a:schemeClr val="bg2">
                    <a:lumMod val="50000"/>
                  </a:schemeClr>
                </a:solidFill>
                <a:latin typeface="+mn-lt"/>
              </a:rPr>
              <a:t>Ergonomics</a:t>
            </a:r>
          </a:p>
        </p:txBody>
      </p:sp>
      <p:sp>
        <p:nvSpPr>
          <p:cNvPr id="3" name="Content Placeholder 2">
            <a:extLst>
              <a:ext uri="{FF2B5EF4-FFF2-40B4-BE49-F238E27FC236}">
                <a16:creationId xmlns:a16="http://schemas.microsoft.com/office/drawing/2014/main" id="{A0CBCBAB-4D46-4414-BE53-057474C2EA37}"/>
              </a:ext>
            </a:extLst>
          </p:cNvPr>
          <p:cNvSpPr>
            <a:spLocks noGrp="1"/>
          </p:cNvSpPr>
          <p:nvPr>
            <p:ph idx="1"/>
          </p:nvPr>
        </p:nvSpPr>
        <p:spPr>
          <a:xfrm>
            <a:off x="624472" y="1898069"/>
            <a:ext cx="6919328" cy="4102681"/>
          </a:xfrm>
        </p:spPr>
        <p:txBody>
          <a:bodyPr vert="horz" lIns="68580" tIns="34290" rIns="68580" bIns="34290" rtlCol="0" anchor="t">
            <a:noAutofit/>
          </a:bodyPr>
          <a:lstStyle/>
          <a:p>
            <a:pPr marL="0" indent="0">
              <a:buNone/>
            </a:pPr>
            <a:r>
              <a:rPr lang="en-IE" sz="2025" dirty="0">
                <a:solidFill>
                  <a:schemeClr val="bg2">
                    <a:lumMod val="50000"/>
                  </a:schemeClr>
                </a:solidFill>
                <a:cs typeface="Calibri"/>
              </a:rPr>
              <a:t>"Fitting the task to the person"</a:t>
            </a:r>
            <a:endParaRPr lang="en-IE" dirty="0">
              <a:solidFill>
                <a:schemeClr val="bg2">
                  <a:lumMod val="50000"/>
                </a:schemeClr>
              </a:solidFill>
            </a:endParaRPr>
          </a:p>
          <a:p>
            <a:pPr marL="0" indent="0">
              <a:buNone/>
            </a:pPr>
            <a:endParaRPr lang="en-IE" sz="2025" dirty="0">
              <a:solidFill>
                <a:schemeClr val="bg2">
                  <a:lumMod val="50000"/>
                </a:schemeClr>
              </a:solidFill>
              <a:cs typeface="Calibri"/>
            </a:endParaRPr>
          </a:p>
          <a:p>
            <a:pPr marL="0" indent="0">
              <a:buNone/>
            </a:pPr>
            <a:r>
              <a:rPr lang="en-IE" sz="2025" dirty="0">
                <a:solidFill>
                  <a:schemeClr val="bg2">
                    <a:lumMod val="50000"/>
                  </a:schemeClr>
                </a:solidFill>
                <a:cs typeface="Calibri"/>
              </a:rPr>
              <a:t>Ergonomic design aims to:</a:t>
            </a:r>
          </a:p>
          <a:p>
            <a:pPr marL="342900" indent="-342900"/>
            <a:r>
              <a:rPr lang="en-US" sz="2025" dirty="0">
                <a:solidFill>
                  <a:schemeClr val="bg2">
                    <a:lumMod val="50000"/>
                  </a:schemeClr>
                </a:solidFill>
                <a:cs typeface="Calibri"/>
              </a:rPr>
              <a:t>Prevent musculoskeletal disorders (MSDs)</a:t>
            </a:r>
          </a:p>
          <a:p>
            <a:pPr marL="342900" indent="-342900"/>
            <a:r>
              <a:rPr lang="en-US" sz="2025" dirty="0">
                <a:solidFill>
                  <a:schemeClr val="bg2">
                    <a:lumMod val="50000"/>
                  </a:schemeClr>
                </a:solidFill>
                <a:cs typeface="Calibri"/>
              </a:rPr>
              <a:t>Minimize fatigue and discomfort</a:t>
            </a:r>
          </a:p>
          <a:p>
            <a:pPr marL="342900" indent="-342900"/>
            <a:r>
              <a:rPr lang="en-US" sz="2025" dirty="0">
                <a:solidFill>
                  <a:schemeClr val="bg2">
                    <a:lumMod val="50000"/>
                  </a:schemeClr>
                </a:solidFill>
                <a:cs typeface="Calibri"/>
              </a:rPr>
              <a:t>Improve posture and movement</a:t>
            </a:r>
          </a:p>
          <a:p>
            <a:pPr marL="342900" indent="-342900"/>
            <a:r>
              <a:rPr lang="en-US" sz="2025" dirty="0">
                <a:solidFill>
                  <a:schemeClr val="bg2">
                    <a:lumMod val="50000"/>
                  </a:schemeClr>
                </a:solidFill>
                <a:cs typeface="Calibri"/>
              </a:rPr>
              <a:t>Reduce errors and accidents</a:t>
            </a:r>
          </a:p>
          <a:p>
            <a:pPr marL="0" indent="0">
              <a:buNone/>
            </a:pPr>
            <a:endParaRPr lang="en-IE" sz="2025" dirty="0">
              <a:solidFill>
                <a:schemeClr val="bg2">
                  <a:lumMod val="50000"/>
                </a:schemeClr>
              </a:solidFill>
              <a:cs typeface="Calibri"/>
            </a:endParaRPr>
          </a:p>
          <a:p>
            <a:pPr marL="0" indent="0">
              <a:buNone/>
            </a:pPr>
            <a:r>
              <a:rPr lang="en-US" sz="2025" dirty="0">
                <a:solidFill>
                  <a:schemeClr val="bg2">
                    <a:lumMod val="50000"/>
                  </a:schemeClr>
                </a:solidFill>
                <a:cs typeface="Calibri"/>
              </a:rPr>
              <a:t>Redesigning Work Following Risk Assessment</a:t>
            </a:r>
          </a:p>
          <a:p>
            <a:pPr marL="0" indent="0">
              <a:buNone/>
            </a:pPr>
            <a:endParaRPr lang="en-IE" sz="2025" dirty="0">
              <a:solidFill>
                <a:schemeClr val="bg2">
                  <a:lumMod val="50000"/>
                </a:schemeClr>
              </a:solidFill>
              <a:cs typeface="Calibri"/>
            </a:endParaRPr>
          </a:p>
        </p:txBody>
      </p:sp>
      <p:pic>
        <p:nvPicPr>
          <p:cNvPr id="5" name="Picture 4" descr="Logo&#10;&#10;Description automatically generated">
            <a:extLst>
              <a:ext uri="{FF2B5EF4-FFF2-40B4-BE49-F238E27FC236}">
                <a16:creationId xmlns:a16="http://schemas.microsoft.com/office/drawing/2014/main" id="{8E8E3182-D6DB-9D1B-D901-FF8BC1F12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150" y="857250"/>
            <a:ext cx="3202517" cy="1040819"/>
          </a:xfrm>
          <a:prstGeom prst="rect">
            <a:avLst/>
          </a:prstGeom>
        </p:spPr>
      </p:pic>
      <p:graphicFrame>
        <p:nvGraphicFramePr>
          <p:cNvPr id="6" name="Content Placeholder 3">
            <a:extLst>
              <a:ext uri="{FF2B5EF4-FFF2-40B4-BE49-F238E27FC236}">
                <a16:creationId xmlns:a16="http://schemas.microsoft.com/office/drawing/2014/main" id="{709CB6A0-8689-6C21-6124-9A6EBE7A8D31}"/>
              </a:ext>
            </a:extLst>
          </p:cNvPr>
          <p:cNvGraphicFramePr>
            <a:graphicFrameLocks noGrp="1"/>
          </p:cNvGraphicFramePr>
          <p:nvPr/>
        </p:nvGraphicFramePr>
        <p:xfrm>
          <a:off x="6701500" y="4546777"/>
          <a:ext cx="2232497" cy="13631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94578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278B9A8-98B6-4D46-82A6-012BAF34034F}"/>
              </a:ext>
            </a:extLst>
          </p:cNvPr>
          <p:cNvGraphicFramePr>
            <a:graphicFrameLocks noGrp="1"/>
          </p:cNvGraphicFramePr>
          <p:nvPr>
            <p:ph idx="1"/>
            <p:extLst>
              <p:ext uri="{D42A27DB-BD31-4B8C-83A1-F6EECF244321}">
                <p14:modId xmlns:p14="http://schemas.microsoft.com/office/powerpoint/2010/main" val="1431274952"/>
              </p:ext>
            </p:extLst>
          </p:nvPr>
        </p:nvGraphicFramePr>
        <p:xfrm>
          <a:off x="680085" y="1877377"/>
          <a:ext cx="7783830" cy="1880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7E51C8A5-C3F5-4ADD-BC4B-08CDB1E7008E}"/>
              </a:ext>
            </a:extLst>
          </p:cNvPr>
          <p:cNvSpPr>
            <a:spLocks noGrp="1"/>
          </p:cNvSpPr>
          <p:nvPr>
            <p:ph type="sldNum" sz="quarter" idx="12"/>
          </p:nvPr>
        </p:nvSpPr>
        <p:spPr/>
        <p:txBody>
          <a:bodyPr/>
          <a:lstStyle/>
          <a:p>
            <a:pPr defTabSz="342900">
              <a:defRPr/>
            </a:pPr>
            <a:fld id="{276B1ADB-4BD6-4378-8CBC-6CC29C9E7CD5}" type="slidenum">
              <a:rPr lang="en-IE" sz="900">
                <a:solidFill>
                  <a:prstClr val="black">
                    <a:tint val="75000"/>
                  </a:prstClr>
                </a:solidFill>
                <a:latin typeface="Calibri" panose="020F0502020204030204"/>
              </a:rPr>
              <a:pPr defTabSz="342900">
                <a:defRPr/>
              </a:pPr>
              <a:t>23</a:t>
            </a:fld>
            <a:endParaRPr lang="en-IE" sz="900">
              <a:solidFill>
                <a:prstClr val="black">
                  <a:tint val="75000"/>
                </a:prstClr>
              </a:solidFill>
              <a:latin typeface="Calibri" panose="020F0502020204030204"/>
            </a:endParaRPr>
          </a:p>
        </p:txBody>
      </p:sp>
      <p:pic>
        <p:nvPicPr>
          <p:cNvPr id="6" name="Picture 5" descr="A picture containing diagram&#10;&#10;Description automatically generated">
            <a:extLst>
              <a:ext uri="{FF2B5EF4-FFF2-40B4-BE49-F238E27FC236}">
                <a16:creationId xmlns:a16="http://schemas.microsoft.com/office/drawing/2014/main" id="{F439909A-605F-4A05-BC11-CEB0C31235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705" y="3614404"/>
            <a:ext cx="2386346" cy="238634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CEFBE67-553E-4189-9973-FD32677607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3690" y="3674626"/>
            <a:ext cx="2386346" cy="2326124"/>
          </a:xfrm>
          <a:prstGeom prst="rect">
            <a:avLst/>
          </a:prstGeom>
        </p:spPr>
      </p:pic>
      <p:pic>
        <p:nvPicPr>
          <p:cNvPr id="11" name="Picture 10" descr="A picture containing furniture&#10;&#10;Description automatically generated">
            <a:extLst>
              <a:ext uri="{FF2B5EF4-FFF2-40B4-BE49-F238E27FC236}">
                <a16:creationId xmlns:a16="http://schemas.microsoft.com/office/drawing/2014/main" id="{1DE5FF7F-02D4-44B5-BF4A-2F8A6FD708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6899" y="4187300"/>
            <a:ext cx="2225727" cy="2199996"/>
          </a:xfrm>
          <a:prstGeom prst="rect">
            <a:avLst/>
          </a:prstGeom>
        </p:spPr>
      </p:pic>
      <p:pic>
        <p:nvPicPr>
          <p:cNvPr id="20" name="Picture 19" descr="Icon&#10;&#10;Description automatically generated">
            <a:extLst>
              <a:ext uri="{FF2B5EF4-FFF2-40B4-BE49-F238E27FC236}">
                <a16:creationId xmlns:a16="http://schemas.microsoft.com/office/drawing/2014/main" id="{9DBF68EF-D4EF-4F67-9F94-0134FFB80F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2626" y="4247920"/>
            <a:ext cx="2300609" cy="1650437"/>
          </a:xfrm>
          <a:prstGeom prst="rect">
            <a:avLst/>
          </a:prstGeom>
        </p:spPr>
      </p:pic>
      <p:sp>
        <p:nvSpPr>
          <p:cNvPr id="10" name="Title 1">
            <a:extLst>
              <a:ext uri="{FF2B5EF4-FFF2-40B4-BE49-F238E27FC236}">
                <a16:creationId xmlns:a16="http://schemas.microsoft.com/office/drawing/2014/main" id="{AA618DD5-EC94-4C68-A64C-5C15FE4ED6E4}"/>
              </a:ext>
            </a:extLst>
          </p:cNvPr>
          <p:cNvSpPr>
            <a:spLocks noGrp="1"/>
          </p:cNvSpPr>
          <p:nvPr>
            <p:ph type="title"/>
          </p:nvPr>
        </p:nvSpPr>
        <p:spPr>
          <a:xfrm>
            <a:off x="466032" y="1095924"/>
            <a:ext cx="3775315" cy="563470"/>
          </a:xfrm>
        </p:spPr>
        <p:txBody>
          <a:bodyPr>
            <a:normAutofit fontScale="90000"/>
          </a:bodyPr>
          <a:lstStyle/>
          <a:p>
            <a:r>
              <a:rPr lang="en-IE" sz="3000">
                <a:solidFill>
                  <a:schemeClr val="bg2">
                    <a:lumMod val="50000"/>
                  </a:schemeClr>
                </a:solidFill>
                <a:latin typeface="+mn-lt"/>
              </a:rPr>
              <a:t>Ergonomic Principles</a:t>
            </a:r>
          </a:p>
        </p:txBody>
      </p:sp>
      <p:sp>
        <p:nvSpPr>
          <p:cNvPr id="7" name="Rectangle 6">
            <a:extLst>
              <a:ext uri="{FF2B5EF4-FFF2-40B4-BE49-F238E27FC236}">
                <a16:creationId xmlns:a16="http://schemas.microsoft.com/office/drawing/2014/main" id="{CD388AA3-87E0-570F-B4D3-F3A72C3AAA27}"/>
              </a:ext>
            </a:extLst>
          </p:cNvPr>
          <p:cNvSpPr/>
          <p:nvPr/>
        </p:nvSpPr>
        <p:spPr>
          <a:xfrm>
            <a:off x="2565248" y="1739276"/>
            <a:ext cx="1993605" cy="20729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
        <p:nvSpPr>
          <p:cNvPr id="9" name="Rectangle 8">
            <a:extLst>
              <a:ext uri="{FF2B5EF4-FFF2-40B4-BE49-F238E27FC236}">
                <a16:creationId xmlns:a16="http://schemas.microsoft.com/office/drawing/2014/main" id="{FAE9FE30-ECBF-CDF4-A61C-8506EF652225}"/>
              </a:ext>
            </a:extLst>
          </p:cNvPr>
          <p:cNvSpPr/>
          <p:nvPr/>
        </p:nvSpPr>
        <p:spPr>
          <a:xfrm>
            <a:off x="4587476" y="1841714"/>
            <a:ext cx="1993605" cy="20729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
        <p:nvSpPr>
          <p:cNvPr id="12" name="Rectangle 11">
            <a:extLst>
              <a:ext uri="{FF2B5EF4-FFF2-40B4-BE49-F238E27FC236}">
                <a16:creationId xmlns:a16="http://schemas.microsoft.com/office/drawing/2014/main" id="{777B0B15-4A9C-D37D-9A51-F408191BEBE4}"/>
              </a:ext>
            </a:extLst>
          </p:cNvPr>
          <p:cNvSpPr/>
          <p:nvPr/>
        </p:nvSpPr>
        <p:spPr>
          <a:xfrm>
            <a:off x="6591397" y="1739276"/>
            <a:ext cx="1993605" cy="20729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Tree>
    <p:custDataLst>
      <p:tags r:id="rId1"/>
    </p:custDataLst>
    <p:extLst>
      <p:ext uri="{BB962C8B-B14F-4D97-AF65-F5344CB8AC3E}">
        <p14:creationId xmlns:p14="http://schemas.microsoft.com/office/powerpoint/2010/main" val="27131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278B9A8-98B6-4D46-82A6-012BAF34034F}"/>
              </a:ext>
            </a:extLst>
          </p:cNvPr>
          <p:cNvGraphicFramePr>
            <a:graphicFrameLocks noGrp="1"/>
          </p:cNvGraphicFramePr>
          <p:nvPr>
            <p:ph idx="1"/>
          </p:nvPr>
        </p:nvGraphicFramePr>
        <p:xfrm>
          <a:off x="680085" y="1805939"/>
          <a:ext cx="7783830" cy="2407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252C8D63-4967-441F-BDB2-EBDF22F7BDBC}"/>
              </a:ext>
            </a:extLst>
          </p:cNvPr>
          <p:cNvSpPr>
            <a:spLocks noGrp="1"/>
          </p:cNvSpPr>
          <p:nvPr>
            <p:ph type="sldNum" sz="quarter" idx="12"/>
          </p:nvPr>
        </p:nvSpPr>
        <p:spPr/>
        <p:txBody>
          <a:bodyPr/>
          <a:lstStyle/>
          <a:p>
            <a:pPr defTabSz="342900">
              <a:defRPr/>
            </a:pPr>
            <a:endParaRPr lang="en-IE" sz="900">
              <a:solidFill>
                <a:prstClr val="black">
                  <a:tint val="75000"/>
                </a:prstClr>
              </a:solidFill>
              <a:latin typeface="Calibri" panose="020F0502020204030204"/>
              <a:ea typeface="Calibri"/>
              <a:cs typeface="Calibri"/>
            </a:endParaRPr>
          </a:p>
        </p:txBody>
      </p:sp>
      <p:pic>
        <p:nvPicPr>
          <p:cNvPr id="6" name="Picture 5" descr="A picture containing text&#10;&#10;Description automatically generated">
            <a:extLst>
              <a:ext uri="{FF2B5EF4-FFF2-40B4-BE49-F238E27FC236}">
                <a16:creationId xmlns:a16="http://schemas.microsoft.com/office/drawing/2014/main" id="{FD4A9BFA-CF26-485A-BD79-61700895BF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4141" y="3868357"/>
            <a:ext cx="1814766" cy="2157713"/>
          </a:xfrm>
          <a:prstGeom prst="rect">
            <a:avLst/>
          </a:prstGeom>
        </p:spPr>
      </p:pic>
      <p:pic>
        <p:nvPicPr>
          <p:cNvPr id="8" name="Picture 7">
            <a:extLst>
              <a:ext uri="{FF2B5EF4-FFF2-40B4-BE49-F238E27FC236}">
                <a16:creationId xmlns:a16="http://schemas.microsoft.com/office/drawing/2014/main" id="{6B2F6C1A-DEE7-4142-B8A7-F502E3698F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73645" y="3850064"/>
            <a:ext cx="1498468" cy="2227910"/>
          </a:xfrm>
          <a:prstGeom prst="rect">
            <a:avLst/>
          </a:prstGeom>
        </p:spPr>
      </p:pic>
      <p:pic>
        <p:nvPicPr>
          <p:cNvPr id="11" name="Picture 10" descr="Icon&#10;&#10;Description automatically generated">
            <a:extLst>
              <a:ext uri="{FF2B5EF4-FFF2-40B4-BE49-F238E27FC236}">
                <a16:creationId xmlns:a16="http://schemas.microsoft.com/office/drawing/2014/main" id="{773A9E0B-D364-41EC-8B82-EBAF1FDB97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0034" y="3995905"/>
            <a:ext cx="1264620" cy="1936226"/>
          </a:xfrm>
          <a:prstGeom prst="rect">
            <a:avLst/>
          </a:prstGeom>
        </p:spPr>
      </p:pic>
      <p:sp>
        <p:nvSpPr>
          <p:cNvPr id="12" name="Title 1">
            <a:extLst>
              <a:ext uri="{FF2B5EF4-FFF2-40B4-BE49-F238E27FC236}">
                <a16:creationId xmlns:a16="http://schemas.microsoft.com/office/drawing/2014/main" id="{7461D4E3-8E81-45B0-B907-38DEC742841E}"/>
              </a:ext>
            </a:extLst>
          </p:cNvPr>
          <p:cNvSpPr>
            <a:spLocks noGrp="1"/>
          </p:cNvSpPr>
          <p:nvPr>
            <p:ph type="title"/>
          </p:nvPr>
        </p:nvSpPr>
        <p:spPr>
          <a:xfrm>
            <a:off x="662932" y="1104009"/>
            <a:ext cx="7886700" cy="544739"/>
          </a:xfrm>
        </p:spPr>
        <p:txBody>
          <a:bodyPr>
            <a:normAutofit fontScale="90000"/>
          </a:bodyPr>
          <a:lstStyle/>
          <a:p>
            <a:r>
              <a:rPr lang="en-IE" sz="3000">
                <a:solidFill>
                  <a:schemeClr val="bg2">
                    <a:lumMod val="50000"/>
                  </a:schemeClr>
                </a:solidFill>
                <a:latin typeface="+mn-lt"/>
              </a:rPr>
              <a:t>Ergonomic Principles</a:t>
            </a:r>
          </a:p>
        </p:txBody>
      </p:sp>
      <p:sp>
        <p:nvSpPr>
          <p:cNvPr id="2" name="Rectangle 1">
            <a:extLst>
              <a:ext uri="{FF2B5EF4-FFF2-40B4-BE49-F238E27FC236}">
                <a16:creationId xmlns:a16="http://schemas.microsoft.com/office/drawing/2014/main" id="{5399415D-7A49-71D4-961A-8A76D1880FE6}"/>
              </a:ext>
            </a:extLst>
          </p:cNvPr>
          <p:cNvSpPr/>
          <p:nvPr/>
        </p:nvSpPr>
        <p:spPr>
          <a:xfrm>
            <a:off x="490966" y="2010341"/>
            <a:ext cx="2736362" cy="20729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
        <p:nvSpPr>
          <p:cNvPr id="7" name="Rectangle 6">
            <a:extLst>
              <a:ext uri="{FF2B5EF4-FFF2-40B4-BE49-F238E27FC236}">
                <a16:creationId xmlns:a16="http://schemas.microsoft.com/office/drawing/2014/main" id="{52992509-7085-442E-0335-0508CFBA4069}"/>
              </a:ext>
            </a:extLst>
          </p:cNvPr>
          <p:cNvSpPr/>
          <p:nvPr/>
        </p:nvSpPr>
        <p:spPr>
          <a:xfrm>
            <a:off x="3278763" y="2036294"/>
            <a:ext cx="2637911" cy="19596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
        <p:nvSpPr>
          <p:cNvPr id="9" name="Rectangle 8">
            <a:extLst>
              <a:ext uri="{FF2B5EF4-FFF2-40B4-BE49-F238E27FC236}">
                <a16:creationId xmlns:a16="http://schemas.microsoft.com/office/drawing/2014/main" id="{F214DA19-E40A-9B5E-A718-DB5C02D5671C}"/>
              </a:ext>
            </a:extLst>
          </p:cNvPr>
          <p:cNvSpPr/>
          <p:nvPr/>
        </p:nvSpPr>
        <p:spPr>
          <a:xfrm>
            <a:off x="5968109" y="1739276"/>
            <a:ext cx="2616893" cy="21107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Tree>
    <p:custDataLst>
      <p:tags r:id="rId1"/>
    </p:custDataLst>
    <p:extLst>
      <p:ext uri="{BB962C8B-B14F-4D97-AF65-F5344CB8AC3E}">
        <p14:creationId xmlns:p14="http://schemas.microsoft.com/office/powerpoint/2010/main" val="159245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278B9A8-98B6-4D46-82A6-012BAF34034F}"/>
              </a:ext>
            </a:extLst>
          </p:cNvPr>
          <p:cNvGraphicFramePr>
            <a:graphicFrameLocks noGrp="1"/>
          </p:cNvGraphicFramePr>
          <p:nvPr>
            <p:ph idx="1"/>
          </p:nvPr>
        </p:nvGraphicFramePr>
        <p:xfrm>
          <a:off x="689692" y="1929165"/>
          <a:ext cx="7783830" cy="2087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96FED8B2-D260-4392-9475-9A6918BB67BD}"/>
              </a:ext>
            </a:extLst>
          </p:cNvPr>
          <p:cNvSpPr>
            <a:spLocks noGrp="1"/>
          </p:cNvSpPr>
          <p:nvPr>
            <p:ph type="sldNum" sz="quarter" idx="12"/>
          </p:nvPr>
        </p:nvSpPr>
        <p:spPr/>
        <p:txBody>
          <a:bodyPr/>
          <a:lstStyle/>
          <a:p>
            <a:pPr defTabSz="342900">
              <a:defRPr/>
            </a:pPr>
            <a:endParaRPr lang="en-IE" sz="900">
              <a:solidFill>
                <a:prstClr val="black">
                  <a:tint val="75000"/>
                </a:prstClr>
              </a:solidFill>
              <a:latin typeface="Calibri" panose="020F0502020204030204"/>
              <a:ea typeface="Calibri"/>
              <a:cs typeface="Calibri"/>
            </a:endParaRPr>
          </a:p>
        </p:txBody>
      </p:sp>
      <p:pic>
        <p:nvPicPr>
          <p:cNvPr id="6" name="Picture 5" descr="A picture containing text, linedrawing&#10;&#10;Description automatically generated">
            <a:extLst>
              <a:ext uri="{FF2B5EF4-FFF2-40B4-BE49-F238E27FC236}">
                <a16:creationId xmlns:a16="http://schemas.microsoft.com/office/drawing/2014/main" id="{C4D113C4-2EF7-463D-859B-8F813531FE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298" y="4014661"/>
            <a:ext cx="2493517" cy="181476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A47A91AC-5325-411F-84DB-9FC009C95B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07594" y="3910435"/>
            <a:ext cx="1128812" cy="203186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A2AA1906-FF54-4937-91AB-9F6B51D689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7950" y="3747279"/>
            <a:ext cx="2000529" cy="2150569"/>
          </a:xfrm>
          <a:prstGeom prst="rect">
            <a:avLst/>
          </a:prstGeom>
        </p:spPr>
      </p:pic>
      <p:sp>
        <p:nvSpPr>
          <p:cNvPr id="12" name="Title 1">
            <a:extLst>
              <a:ext uri="{FF2B5EF4-FFF2-40B4-BE49-F238E27FC236}">
                <a16:creationId xmlns:a16="http://schemas.microsoft.com/office/drawing/2014/main" id="{4F3FC323-2ECA-4FF4-B39E-A5EB145E11B3}"/>
              </a:ext>
            </a:extLst>
          </p:cNvPr>
          <p:cNvSpPr>
            <a:spLocks noGrp="1"/>
          </p:cNvSpPr>
          <p:nvPr>
            <p:ph type="title"/>
          </p:nvPr>
        </p:nvSpPr>
        <p:spPr>
          <a:xfrm>
            <a:off x="628649" y="1087091"/>
            <a:ext cx="7886700" cy="587702"/>
          </a:xfrm>
        </p:spPr>
        <p:txBody>
          <a:bodyPr>
            <a:normAutofit/>
          </a:bodyPr>
          <a:lstStyle/>
          <a:p>
            <a:r>
              <a:rPr lang="en-IE" sz="3000">
                <a:solidFill>
                  <a:schemeClr val="bg2">
                    <a:lumMod val="50000"/>
                  </a:schemeClr>
                </a:solidFill>
                <a:latin typeface="+mn-lt"/>
              </a:rPr>
              <a:t>Ergonomic Principles</a:t>
            </a:r>
          </a:p>
        </p:txBody>
      </p:sp>
      <p:sp>
        <p:nvSpPr>
          <p:cNvPr id="2" name="Rectangle 1">
            <a:extLst>
              <a:ext uri="{FF2B5EF4-FFF2-40B4-BE49-F238E27FC236}">
                <a16:creationId xmlns:a16="http://schemas.microsoft.com/office/drawing/2014/main" id="{03197CB6-A201-D50E-5D18-0A6067696BF3}"/>
              </a:ext>
            </a:extLst>
          </p:cNvPr>
          <p:cNvSpPr/>
          <p:nvPr/>
        </p:nvSpPr>
        <p:spPr>
          <a:xfrm>
            <a:off x="583413" y="2008122"/>
            <a:ext cx="2599795" cy="20729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
        <p:nvSpPr>
          <p:cNvPr id="7" name="Rectangle 6">
            <a:extLst>
              <a:ext uri="{FF2B5EF4-FFF2-40B4-BE49-F238E27FC236}">
                <a16:creationId xmlns:a16="http://schemas.microsoft.com/office/drawing/2014/main" id="{B330F7E0-C5BF-05D7-E5D1-24DFA367DB90}"/>
              </a:ext>
            </a:extLst>
          </p:cNvPr>
          <p:cNvSpPr/>
          <p:nvPr/>
        </p:nvSpPr>
        <p:spPr>
          <a:xfrm>
            <a:off x="3244249" y="1974748"/>
            <a:ext cx="2716544" cy="20399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
        <p:nvSpPr>
          <p:cNvPr id="9" name="Rectangle 8">
            <a:extLst>
              <a:ext uri="{FF2B5EF4-FFF2-40B4-BE49-F238E27FC236}">
                <a16:creationId xmlns:a16="http://schemas.microsoft.com/office/drawing/2014/main" id="{F541CEF7-F6E3-EEA8-1E68-C706424FFCBE}"/>
              </a:ext>
            </a:extLst>
          </p:cNvPr>
          <p:cNvSpPr/>
          <p:nvPr/>
        </p:nvSpPr>
        <p:spPr>
          <a:xfrm>
            <a:off x="6006030" y="1898069"/>
            <a:ext cx="2615599" cy="19392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E" sz="1350"/>
          </a:p>
        </p:txBody>
      </p:sp>
    </p:spTree>
    <p:custDataLst>
      <p:tags r:id="rId1"/>
    </p:custDataLst>
    <p:extLst>
      <p:ext uri="{BB962C8B-B14F-4D97-AF65-F5344CB8AC3E}">
        <p14:creationId xmlns:p14="http://schemas.microsoft.com/office/powerpoint/2010/main" val="5010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lstStyle/>
          <a:p>
            <a:r>
              <a:rPr lang="en-US" dirty="0"/>
              <a:t>Stage 1: Initial Consultation with the Employee</a:t>
            </a:r>
            <a:endParaRPr lang="en-IE" dirty="0"/>
          </a:p>
          <a:p>
            <a:r>
              <a:rPr lang="en-US" dirty="0"/>
              <a:t>Stage 2: Observation of the Employee at Work</a:t>
            </a:r>
            <a:endParaRPr lang="en-IE" dirty="0"/>
          </a:p>
          <a:p>
            <a:r>
              <a:rPr lang="en-US" dirty="0"/>
              <a:t>Stage 3: Identify Issues and Create an Action Plan</a:t>
            </a:r>
            <a:endParaRPr lang="en-IE" dirty="0"/>
          </a:p>
          <a:p>
            <a:r>
              <a:rPr lang="en-US" dirty="0"/>
              <a:t>Stage 4: Review Implementation of the Action Plan</a:t>
            </a:r>
            <a:endParaRPr lang="en-IE" dirty="0"/>
          </a:p>
        </p:txBody>
      </p:sp>
      <p:sp>
        <p:nvSpPr>
          <p:cNvPr id="3" name="Title 2"/>
          <p:cNvSpPr>
            <a:spLocks noGrp="1"/>
          </p:cNvSpPr>
          <p:nvPr>
            <p:ph type="title"/>
          </p:nvPr>
        </p:nvSpPr>
        <p:spPr/>
        <p:txBody>
          <a:bodyPr/>
          <a:lstStyle/>
          <a:p>
            <a:r>
              <a:rPr lang="en-IE"/>
              <a:t>How?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t>Case Study</a:t>
            </a:r>
          </a:p>
        </p:txBody>
      </p:sp>
      <p:pic>
        <p:nvPicPr>
          <p:cNvPr id="5" name="Case_Study_18">
            <a:hlinkClick r:id="" action="ppaction://media"/>
            <a:extLst>
              <a:ext uri="{FF2B5EF4-FFF2-40B4-BE49-F238E27FC236}">
                <a16:creationId xmlns:a16="http://schemas.microsoft.com/office/drawing/2014/main" id="{AB3A46C9-CC02-4DCB-86F7-B6DD52D9A123}"/>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1225485" y="1233417"/>
            <a:ext cx="6625313" cy="4969419"/>
          </a:xfrm>
        </p:spPr>
      </p:pic>
    </p:spTree>
    <p:custDataLst>
      <p:tags r:id="rId1"/>
    </p:custDataLst>
    <p:extLst>
      <p:ext uri="{BB962C8B-B14F-4D97-AF65-F5344CB8AC3E}">
        <p14:creationId xmlns:p14="http://schemas.microsoft.com/office/powerpoint/2010/main" val="15088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IE" dirty="0"/>
              <a:t>What is DSE/VDU?</a:t>
            </a:r>
          </a:p>
          <a:p>
            <a:pPr eaLnBrk="1" hangingPunct="1"/>
            <a:r>
              <a:rPr lang="en-IE" dirty="0"/>
              <a:t>What is included?</a:t>
            </a:r>
          </a:p>
          <a:p>
            <a:pPr eaLnBrk="1" hangingPunct="1"/>
            <a:r>
              <a:rPr lang="en-IE" dirty="0"/>
              <a:t>What is not applicable?</a:t>
            </a:r>
          </a:p>
          <a:p>
            <a:pPr eaLnBrk="1" hangingPunct="1"/>
            <a:r>
              <a:rPr lang="en-IE" dirty="0"/>
              <a:t>Duties of employers?</a:t>
            </a:r>
          </a:p>
          <a:p>
            <a:pPr eaLnBrk="1" hangingPunct="1"/>
            <a:r>
              <a:rPr lang="en-IE" dirty="0"/>
              <a:t>Duties of employees?</a:t>
            </a:r>
          </a:p>
          <a:p>
            <a:pPr eaLnBrk="1" hangingPunct="1"/>
            <a:r>
              <a:rPr lang="en-IE" dirty="0"/>
              <a:t>DSE Regulation requirements?</a:t>
            </a:r>
          </a:p>
          <a:p>
            <a:pPr eaLnBrk="1" hangingPunct="1"/>
            <a:r>
              <a:rPr lang="en-IE" dirty="0"/>
              <a:t>Minimum requirements?</a:t>
            </a:r>
          </a:p>
          <a:p>
            <a:r>
              <a:rPr lang="en-IE" dirty="0"/>
              <a:t>Ergonomics?</a:t>
            </a:r>
          </a:p>
        </p:txBody>
      </p:sp>
      <p:sp>
        <p:nvSpPr>
          <p:cNvPr id="3" name="Title 2"/>
          <p:cNvSpPr>
            <a:spLocks noGrp="1"/>
          </p:cNvSpPr>
          <p:nvPr>
            <p:ph type="title"/>
          </p:nvPr>
        </p:nvSpPr>
        <p:spPr/>
        <p:txBody>
          <a:bodyPr/>
          <a:lstStyle/>
          <a:p>
            <a:pPr eaLnBrk="1" fontAlgn="auto" hangingPunct="1">
              <a:spcAft>
                <a:spcPts val="0"/>
              </a:spcAft>
              <a:defRPr/>
            </a:pPr>
            <a:r>
              <a:rPr lang="en-IE"/>
              <a:t>Recap- Questions &amp; Answers!</a:t>
            </a:r>
          </a:p>
        </p:txBody>
      </p:sp>
      <p:pic>
        <p:nvPicPr>
          <p:cNvPr id="4" name="Picture 3" descr="qualtec logo.jpg"/>
          <p:cNvPicPr>
            <a:picLocks noChangeAspect="1"/>
          </p:cNvPicPr>
          <p:nvPr/>
        </p:nvPicPr>
        <p:blipFill>
          <a:blip r:embed="rId4" cstate="print"/>
          <a:srcRect/>
          <a:stretch>
            <a:fillRect/>
          </a:stretch>
        </p:blipFill>
        <p:spPr bwMode="auto">
          <a:xfrm>
            <a:off x="8086724" y="5600356"/>
            <a:ext cx="1057275" cy="12684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9162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786126" y="1519238"/>
            <a:ext cx="7820917" cy="4929187"/>
          </a:xfrm>
        </p:spPr>
        <p:txBody>
          <a:bodyPr>
            <a:normAutofit/>
          </a:bodyPr>
          <a:lstStyle/>
          <a:p>
            <a:pPr eaLnBrk="1" hangingPunct="1">
              <a:lnSpc>
                <a:spcPct val="70000"/>
              </a:lnSpc>
              <a:spcAft>
                <a:spcPts val="600"/>
              </a:spcAft>
              <a:buClr>
                <a:srgbClr val="000000"/>
              </a:buClr>
            </a:pPr>
            <a:r>
              <a:rPr lang="en-GB" sz="2600" dirty="0"/>
              <a:t>What, Why?</a:t>
            </a:r>
          </a:p>
          <a:p>
            <a:pPr eaLnBrk="1" hangingPunct="1">
              <a:lnSpc>
                <a:spcPct val="70000"/>
              </a:lnSpc>
              <a:spcAft>
                <a:spcPts val="600"/>
              </a:spcAft>
              <a:buClr>
                <a:srgbClr val="000000"/>
              </a:buClr>
            </a:pPr>
            <a:r>
              <a:rPr lang="en-GB" sz="2600" dirty="0" err="1"/>
              <a:t>Legislati</a:t>
            </a:r>
            <a:r>
              <a:rPr lang="ga-IE" sz="2600" dirty="0"/>
              <a:t>ve requirements</a:t>
            </a:r>
            <a:endParaRPr lang="en-IE" sz="2600" dirty="0"/>
          </a:p>
          <a:p>
            <a:pPr eaLnBrk="1" hangingPunct="1">
              <a:lnSpc>
                <a:spcPct val="70000"/>
              </a:lnSpc>
              <a:spcAft>
                <a:spcPts val="600"/>
              </a:spcAft>
              <a:buClr>
                <a:srgbClr val="000000"/>
              </a:buClr>
            </a:pPr>
            <a:r>
              <a:rPr lang="en-GB" sz="2600" dirty="0"/>
              <a:t>Minimum Requirements</a:t>
            </a:r>
          </a:p>
          <a:p>
            <a:pPr eaLnBrk="1" hangingPunct="1">
              <a:lnSpc>
                <a:spcPct val="70000"/>
              </a:lnSpc>
              <a:spcAft>
                <a:spcPts val="600"/>
              </a:spcAft>
              <a:buClr>
                <a:srgbClr val="000000"/>
              </a:buClr>
            </a:pPr>
            <a:r>
              <a:rPr lang="en-GB" sz="2600" dirty="0"/>
              <a:t>Posture &amp;</a:t>
            </a:r>
            <a:r>
              <a:rPr lang="ga-IE" sz="2600" dirty="0"/>
              <a:t> backcare</a:t>
            </a:r>
          </a:p>
          <a:p>
            <a:pPr eaLnBrk="1" hangingPunct="1">
              <a:lnSpc>
                <a:spcPct val="70000"/>
              </a:lnSpc>
              <a:spcAft>
                <a:spcPts val="600"/>
              </a:spcAft>
              <a:buClr>
                <a:srgbClr val="000000"/>
              </a:buClr>
            </a:pPr>
            <a:r>
              <a:rPr lang="ga-IE" sz="2600" dirty="0"/>
              <a:t>Ergonomic principles and Risk Assessment</a:t>
            </a:r>
            <a:endParaRPr lang="en-IE" sz="2600" dirty="0"/>
          </a:p>
          <a:p>
            <a:pPr eaLnBrk="1" hangingPunct="1">
              <a:lnSpc>
                <a:spcPct val="70000"/>
              </a:lnSpc>
              <a:spcAft>
                <a:spcPts val="600"/>
              </a:spcAft>
              <a:buClr>
                <a:srgbClr val="000000"/>
              </a:buClr>
            </a:pPr>
            <a:r>
              <a:rPr lang="en-GB" sz="2600" dirty="0"/>
              <a:t>Skills demonstration</a:t>
            </a:r>
          </a:p>
          <a:p>
            <a:pPr eaLnBrk="1" hangingPunct="1">
              <a:lnSpc>
                <a:spcPct val="70000"/>
              </a:lnSpc>
            </a:pPr>
            <a:endParaRPr lang="en-US" sz="2600" dirty="0">
              <a:latin typeface="Arial" pitchFamily="34" charset="0"/>
            </a:endParaRPr>
          </a:p>
          <a:p>
            <a:pPr eaLnBrk="1" hangingPunct="1">
              <a:lnSpc>
                <a:spcPct val="70000"/>
              </a:lnSpc>
              <a:buFontTx/>
              <a:buNone/>
            </a:pPr>
            <a:endParaRPr lang="en-GB" sz="2600" dirty="0">
              <a:latin typeface="Arial" pitchFamily="34" charset="0"/>
            </a:endParaRPr>
          </a:p>
          <a:p>
            <a:pPr eaLnBrk="1" hangingPunct="1">
              <a:lnSpc>
                <a:spcPct val="70000"/>
              </a:lnSpc>
              <a:buFontTx/>
              <a:buNone/>
            </a:pPr>
            <a:endParaRPr lang="en-US" sz="2600" b="1" dirty="0">
              <a:latin typeface="Arial" pitchFamily="34" charset="0"/>
            </a:endParaRPr>
          </a:p>
        </p:txBody>
      </p:sp>
      <p:sp>
        <p:nvSpPr>
          <p:cNvPr id="3074" name="Rectangle 2"/>
          <p:cNvSpPr>
            <a:spLocks noGrp="1" noChangeArrowheads="1"/>
          </p:cNvSpPr>
          <p:nvPr>
            <p:ph type="title"/>
          </p:nvPr>
        </p:nvSpPr>
        <p:spPr>
          <a:xfrm>
            <a:off x="714375" y="571500"/>
            <a:ext cx="7772400" cy="533400"/>
          </a:xfrm>
        </p:spPr>
        <p:txBody>
          <a:bodyPr>
            <a:noAutofit/>
          </a:bodyPr>
          <a:lstStyle/>
          <a:p>
            <a:pPr eaLnBrk="1" fontAlgn="auto" hangingPunct="1">
              <a:spcAft>
                <a:spcPts val="0"/>
              </a:spcAft>
              <a:defRPr/>
            </a:pPr>
            <a:r>
              <a:rPr lang="en-GB" sz="4000"/>
              <a:t>Road map</a:t>
            </a:r>
          </a:p>
        </p:txBody>
      </p:sp>
      <p:pic>
        <p:nvPicPr>
          <p:cNvPr id="13316" name="Picture 4" descr="qualtec logo.jpg"/>
          <p:cNvPicPr>
            <a:picLocks noChangeAspect="1"/>
          </p:cNvPicPr>
          <p:nvPr/>
        </p:nvPicPr>
        <p:blipFill>
          <a:blip r:embed="rId3" cstate="print"/>
          <a:srcRect/>
          <a:stretch>
            <a:fillRect/>
          </a:stretch>
        </p:blipFill>
        <p:spPr bwMode="auto">
          <a:xfrm>
            <a:off x="8078406" y="5589587"/>
            <a:ext cx="1057275" cy="1268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normAutofit fontScale="92500" lnSpcReduction="20000"/>
          </a:bodyPr>
          <a:lstStyle/>
          <a:p>
            <a:pPr eaLnBrk="1" hangingPunct="1">
              <a:buFont typeface="Wingdings 3" pitchFamily="18" charset="2"/>
              <a:buNone/>
            </a:pPr>
            <a:r>
              <a:rPr lang="en-GB"/>
              <a:t>	The aim of this module is to provide you with an understanding of your rights &amp; responsibilities.</a:t>
            </a:r>
          </a:p>
          <a:p>
            <a:pPr eaLnBrk="1" hangingPunct="1">
              <a:buFont typeface="Wingdings 3" pitchFamily="18" charset="2"/>
              <a:buNone/>
            </a:pPr>
            <a:endParaRPr lang="en-GB"/>
          </a:p>
          <a:p>
            <a:pPr eaLnBrk="1" hangingPunct="1">
              <a:buFont typeface="Wingdings 3" pitchFamily="18" charset="2"/>
              <a:buNone/>
            </a:pPr>
            <a:r>
              <a:rPr lang="en-GB"/>
              <a:t>At the end of this module you will be able to:</a:t>
            </a:r>
          </a:p>
          <a:p>
            <a:pPr eaLnBrk="1" hangingPunct="1"/>
            <a:r>
              <a:rPr lang="en-GB"/>
              <a:t>Explain what VDU/DSE means,</a:t>
            </a:r>
          </a:p>
          <a:p>
            <a:pPr eaLnBrk="1" hangingPunct="1"/>
            <a:r>
              <a:rPr lang="en-GB"/>
              <a:t>Explain why VDU/DSE Assessments are important,</a:t>
            </a:r>
          </a:p>
          <a:p>
            <a:pPr eaLnBrk="1" hangingPunct="1"/>
            <a:r>
              <a:rPr lang="en-GB"/>
              <a:t>List the duties of the employer and employees,</a:t>
            </a:r>
          </a:p>
          <a:p>
            <a:pPr eaLnBrk="1" hangingPunct="1"/>
            <a:r>
              <a:rPr lang="en-GB"/>
              <a:t>State and explain the requirements of the DSE regulations,</a:t>
            </a:r>
          </a:p>
          <a:p>
            <a:pPr eaLnBrk="1" hangingPunct="1"/>
            <a:r>
              <a:rPr lang="en-GB"/>
              <a:t>Explain the implications of not complying with these requirements.</a:t>
            </a:r>
          </a:p>
          <a:p>
            <a:pPr eaLnBrk="1" hangingPunct="1">
              <a:buFont typeface="Wingdings 3" pitchFamily="18" charset="2"/>
              <a:buNone/>
            </a:pPr>
            <a:endParaRPr lang="en-IE"/>
          </a:p>
        </p:txBody>
      </p:sp>
      <p:sp>
        <p:nvSpPr>
          <p:cNvPr id="3" name="Title 2"/>
          <p:cNvSpPr>
            <a:spLocks noGrp="1"/>
          </p:cNvSpPr>
          <p:nvPr>
            <p:ph type="title"/>
          </p:nvPr>
        </p:nvSpPr>
        <p:spPr/>
        <p:txBody>
          <a:bodyPr/>
          <a:lstStyle/>
          <a:p>
            <a:pPr eaLnBrk="1" fontAlgn="auto" hangingPunct="1">
              <a:spcAft>
                <a:spcPts val="0"/>
              </a:spcAft>
              <a:defRPr/>
            </a:pPr>
            <a:r>
              <a:rPr lang="en-IE"/>
              <a:t>Unit 1 Legislation</a:t>
            </a:r>
          </a:p>
        </p:txBody>
      </p:sp>
      <p:pic>
        <p:nvPicPr>
          <p:cNvPr id="4" name="Picture 4" descr="qualtec logo.jpg"/>
          <p:cNvPicPr>
            <a:picLocks noChangeAspect="1"/>
          </p:cNvPicPr>
          <p:nvPr/>
        </p:nvPicPr>
        <p:blipFill>
          <a:blip r:embed="rId3" cstate="print"/>
          <a:srcRect/>
          <a:stretch>
            <a:fillRect/>
          </a:stretch>
        </p:blipFill>
        <p:spPr bwMode="auto">
          <a:xfrm>
            <a:off x="8085084" y="5583907"/>
            <a:ext cx="1057275" cy="1268413"/>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anchor="t">
            <a:normAutofit/>
          </a:bodyPr>
          <a:lstStyle/>
          <a:p>
            <a:pPr indent="-255905"/>
            <a:r>
              <a:rPr lang="en-IE" dirty="0"/>
              <a:t>“Any alphanumeric or graphic display screen regardless of the display process</a:t>
            </a:r>
            <a:endParaRPr lang="en-IE" dirty="0">
              <a:cs typeface="Lucida Sans Unicode"/>
            </a:endParaRPr>
          </a:p>
          <a:p>
            <a:pPr indent="-255905"/>
            <a:endParaRPr lang="en-IE" dirty="0"/>
          </a:p>
          <a:p>
            <a:r>
              <a:rPr lang="en-US" b="1" dirty="0"/>
              <a:t>. It includes:</a:t>
            </a:r>
          </a:p>
          <a:p>
            <a:pPr>
              <a:buFont typeface="Arial" panose="020B0604020202020204" pitchFamily="34" charset="0"/>
              <a:buChar char="•"/>
            </a:pPr>
            <a:r>
              <a:rPr lang="en-US" b="1" dirty="0"/>
              <a:t>Computer monitors</a:t>
            </a:r>
          </a:p>
          <a:p>
            <a:pPr>
              <a:buFont typeface="Arial" panose="020B0604020202020204" pitchFamily="34" charset="0"/>
              <a:buChar char="•"/>
            </a:pPr>
            <a:r>
              <a:rPr lang="en-US" b="1" dirty="0"/>
              <a:t>Laptops</a:t>
            </a:r>
          </a:p>
          <a:p>
            <a:pPr>
              <a:buFont typeface="Arial" panose="020B0604020202020204" pitchFamily="34" charset="0"/>
              <a:buChar char="•"/>
            </a:pPr>
            <a:r>
              <a:rPr lang="en-US" b="1" dirty="0"/>
              <a:t>Tablets</a:t>
            </a:r>
          </a:p>
          <a:p>
            <a:pPr>
              <a:buFont typeface="Arial" panose="020B0604020202020204" pitchFamily="34" charset="0"/>
              <a:buChar char="•"/>
            </a:pPr>
            <a:r>
              <a:rPr lang="en-US" b="1" dirty="0"/>
              <a:t>Smartphones</a:t>
            </a:r>
          </a:p>
          <a:p>
            <a:pPr>
              <a:buFont typeface="Arial" panose="020B0604020202020204" pitchFamily="34" charset="0"/>
              <a:buChar char="•"/>
            </a:pPr>
            <a:r>
              <a:rPr lang="en-US" b="1" dirty="0"/>
              <a:t>Touchscreens on machines or control panels</a:t>
            </a:r>
          </a:p>
          <a:p>
            <a:pPr indent="-255905"/>
            <a:endParaRPr lang="en-IE" dirty="0">
              <a:cs typeface="Lucida Sans Unicode"/>
            </a:endParaRPr>
          </a:p>
        </p:txBody>
      </p:sp>
      <p:sp>
        <p:nvSpPr>
          <p:cNvPr id="3" name="Title 2"/>
          <p:cNvSpPr>
            <a:spLocks noGrp="1"/>
          </p:cNvSpPr>
          <p:nvPr>
            <p:ph type="title"/>
          </p:nvPr>
        </p:nvSpPr>
        <p:spPr>
          <a:xfrm>
            <a:off x="457200" y="279209"/>
            <a:ext cx="8229600" cy="1143000"/>
          </a:xfrm>
        </p:spPr>
        <p:txBody>
          <a:bodyPr/>
          <a:lstStyle/>
          <a:p>
            <a:pPr indent="-255905"/>
            <a:r>
              <a:rPr lang="en-IE" dirty="0"/>
              <a:t>Display Screen Equipment”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C941F3-5775-2A95-24D5-CB4F4EE6D2DF}"/>
              </a:ext>
            </a:extLst>
          </p:cNvPr>
          <p:cNvSpPr>
            <a:spLocks noGrp="1"/>
          </p:cNvSpPr>
          <p:nvPr>
            <p:ph idx="1"/>
          </p:nvPr>
        </p:nvSpPr>
        <p:spPr>
          <a:xfrm>
            <a:off x="0" y="1481328"/>
            <a:ext cx="9144000" cy="4525963"/>
          </a:xfrm>
        </p:spPr>
        <p:txBody>
          <a:bodyPr/>
          <a:lstStyle/>
          <a:p>
            <a:r>
              <a:rPr lang="en-US" dirty="0"/>
              <a:t>An assembly comprising display screen equipment</a:t>
            </a:r>
          </a:p>
          <a:p>
            <a:endParaRPr lang="en-US" dirty="0"/>
          </a:p>
          <a:p>
            <a:endParaRPr lang="en-US" dirty="0"/>
          </a:p>
          <a:p>
            <a:r>
              <a:rPr lang="en-US" dirty="0"/>
              <a:t>This may include:</a:t>
            </a:r>
          </a:p>
          <a:p>
            <a:r>
              <a:rPr lang="en-US" dirty="0"/>
              <a:t>Work Chair, </a:t>
            </a:r>
          </a:p>
          <a:p>
            <a:r>
              <a:rPr lang="en-US" dirty="0"/>
              <a:t>Work Desk or Work Surface</a:t>
            </a:r>
          </a:p>
          <a:p>
            <a:r>
              <a:rPr lang="en-US" dirty="0"/>
              <a:t>Optional Accessories and Peripherals</a:t>
            </a:r>
          </a:p>
          <a:p>
            <a:r>
              <a:rPr lang="en-US" dirty="0"/>
              <a:t>Immediate Work Environment</a:t>
            </a:r>
          </a:p>
          <a:p>
            <a:endParaRPr lang="en-US" dirty="0"/>
          </a:p>
          <a:p>
            <a:endParaRPr lang="en-US" dirty="0"/>
          </a:p>
          <a:p>
            <a:endParaRPr lang="en-US" dirty="0"/>
          </a:p>
          <a:p>
            <a:endParaRPr lang="en-IE" dirty="0"/>
          </a:p>
        </p:txBody>
      </p:sp>
      <p:sp>
        <p:nvSpPr>
          <p:cNvPr id="3" name="Title 2">
            <a:extLst>
              <a:ext uri="{FF2B5EF4-FFF2-40B4-BE49-F238E27FC236}">
                <a16:creationId xmlns:a16="http://schemas.microsoft.com/office/drawing/2014/main" id="{62B7F1F3-98FB-896D-E4D7-C9D3CB34E260}"/>
              </a:ext>
            </a:extLst>
          </p:cNvPr>
          <p:cNvSpPr>
            <a:spLocks noGrp="1"/>
          </p:cNvSpPr>
          <p:nvPr>
            <p:ph type="title"/>
          </p:nvPr>
        </p:nvSpPr>
        <p:spPr/>
        <p:txBody>
          <a:bodyPr/>
          <a:lstStyle/>
          <a:p>
            <a:r>
              <a:rPr lang="en-IE" dirty="0"/>
              <a:t>Workstation</a:t>
            </a:r>
          </a:p>
        </p:txBody>
      </p:sp>
    </p:spTree>
    <p:extLst>
      <p:ext uri="{BB962C8B-B14F-4D97-AF65-F5344CB8AC3E}">
        <p14:creationId xmlns:p14="http://schemas.microsoft.com/office/powerpoint/2010/main" val="321821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anchor="t">
            <a:normAutofit/>
          </a:bodyPr>
          <a:lstStyle/>
          <a:p>
            <a:pPr indent="-255905"/>
            <a:r>
              <a:rPr lang="en-IE" dirty="0"/>
              <a:t>Upper Limb Disorders (ULDs)</a:t>
            </a:r>
          </a:p>
          <a:p>
            <a:pPr indent="-255905"/>
            <a:r>
              <a:rPr lang="en-IE" dirty="0"/>
              <a:t>Fatigue or Stress</a:t>
            </a:r>
          </a:p>
          <a:p>
            <a:pPr indent="-255905"/>
            <a:endParaRPr lang="en-IE" dirty="0">
              <a:cs typeface="Lucida Sans Unicode"/>
            </a:endParaRPr>
          </a:p>
          <a:p>
            <a:pPr indent="-255905"/>
            <a:r>
              <a:rPr lang="en-IE" dirty="0"/>
              <a:t>Effects on Eyes</a:t>
            </a:r>
          </a:p>
        </p:txBody>
      </p:sp>
      <p:sp>
        <p:nvSpPr>
          <p:cNvPr id="3" name="Title 2"/>
          <p:cNvSpPr>
            <a:spLocks noGrp="1"/>
          </p:cNvSpPr>
          <p:nvPr>
            <p:ph type="title"/>
          </p:nvPr>
        </p:nvSpPr>
        <p:spPr/>
        <p:txBody>
          <a:bodyPr/>
          <a:lstStyle/>
          <a:p>
            <a:r>
              <a:rPr lang="en-IE" dirty="0"/>
              <a:t>Impact of Poor DSE Set Up</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E" dirty="0"/>
              <a:t>Musculoskeletal disorders arise from the following work-related tasks:</a:t>
            </a:r>
          </a:p>
          <a:p>
            <a:pPr marL="109728" indent="0">
              <a:buNone/>
            </a:pPr>
            <a:endParaRPr lang="en-IE" dirty="0"/>
          </a:p>
          <a:p>
            <a:r>
              <a:rPr lang="en-IE" dirty="0"/>
              <a:t>Manual Handling – 33%</a:t>
            </a:r>
          </a:p>
          <a:p>
            <a:r>
              <a:rPr lang="en-IE" dirty="0"/>
              <a:t>Materials Manipulation – 31%</a:t>
            </a:r>
          </a:p>
          <a:p>
            <a:r>
              <a:rPr lang="en-IE" dirty="0"/>
              <a:t>Keyboard Work – 19%</a:t>
            </a:r>
          </a:p>
        </p:txBody>
      </p:sp>
      <p:sp>
        <p:nvSpPr>
          <p:cNvPr id="3" name="Title 2"/>
          <p:cNvSpPr>
            <a:spLocks noGrp="1"/>
          </p:cNvSpPr>
          <p:nvPr>
            <p:ph type="title"/>
          </p:nvPr>
        </p:nvSpPr>
        <p:spPr/>
        <p:txBody>
          <a:bodyPr>
            <a:normAutofit fontScale="90000"/>
          </a:bodyPr>
          <a:lstStyle/>
          <a:p>
            <a:r>
              <a:rPr lang="en-US" b="1" dirty="0"/>
              <a:t>MSD Risk by Work-Related Task</a:t>
            </a: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lstStyle/>
          <a:p>
            <a:r>
              <a:rPr lang="en-US" dirty="0"/>
              <a:t>Employees Who Must Use a VDU to Do Their Job</a:t>
            </a:r>
          </a:p>
          <a:p>
            <a:r>
              <a:rPr lang="en-US" dirty="0"/>
              <a:t>Employees Who Use the VDU Continuously </a:t>
            </a:r>
            <a:r>
              <a:rPr lang="en-IE" dirty="0"/>
              <a:t>employee has no choice but to the use the </a:t>
            </a:r>
            <a:r>
              <a:rPr lang="en-US" dirty="0"/>
              <a:t>for Over One Hour at a Time</a:t>
            </a:r>
          </a:p>
          <a:p>
            <a:r>
              <a:rPr lang="en-US" dirty="0"/>
              <a:t>Employees Who Use a VDU on a Daily Basis</a:t>
            </a:r>
          </a:p>
        </p:txBody>
      </p:sp>
      <p:sp>
        <p:nvSpPr>
          <p:cNvPr id="3" name="Title 2"/>
          <p:cNvSpPr>
            <a:spLocks noGrp="1"/>
          </p:cNvSpPr>
          <p:nvPr>
            <p:ph type="title"/>
          </p:nvPr>
        </p:nvSpPr>
        <p:spPr/>
        <p:txBody>
          <a:bodyPr>
            <a:normAutofit fontScale="90000"/>
          </a:bodyPr>
          <a:lstStyle/>
          <a:p>
            <a:r>
              <a:rPr lang="en-US" dirty="0"/>
              <a:t>Who DSE Assessments Apply To:</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5536</Words>
  <Application>Microsoft Office PowerPoint</Application>
  <PresentationFormat>On-screen Show (4:3)</PresentationFormat>
  <Paragraphs>548</Paragraphs>
  <Slides>28</Slides>
  <Notes>26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Lucida Sans Unicode</vt:lpstr>
      <vt:lpstr>Times New Roman</vt:lpstr>
      <vt:lpstr>Verdana</vt:lpstr>
      <vt:lpstr>Wingdings 2</vt:lpstr>
      <vt:lpstr>Wingdings 3</vt:lpstr>
      <vt:lpstr>Concourse</vt:lpstr>
      <vt:lpstr>VDU/DSE Assessor course</vt:lpstr>
      <vt:lpstr>Course Aim</vt:lpstr>
      <vt:lpstr>Road map</vt:lpstr>
      <vt:lpstr>Unit 1 Legislation</vt:lpstr>
      <vt:lpstr>Display Screen Equipment”</vt:lpstr>
      <vt:lpstr>Workstation</vt:lpstr>
      <vt:lpstr>Impact of Poor DSE Set Up</vt:lpstr>
      <vt:lpstr>MSD Risk by Work-Related Task</vt:lpstr>
      <vt:lpstr>Who DSE Assessments Apply To:</vt:lpstr>
      <vt:lpstr>Regulation 71: Non applicable equipment</vt:lpstr>
      <vt:lpstr>Laptops</vt:lpstr>
      <vt:lpstr>When DSE Assessments are Carried Out</vt:lpstr>
      <vt:lpstr>Display Screen Equipment Regulations 2007</vt:lpstr>
      <vt:lpstr>Regulation 72: Duties of Employer</vt:lpstr>
      <vt:lpstr>Minimum Requirements for Display Screens</vt:lpstr>
      <vt:lpstr>Minimum Requirements for Keyboards.</vt:lpstr>
      <vt:lpstr>Work Desk or Work Surface – Minimum Requirements</vt:lpstr>
      <vt:lpstr>Work Chair – Minimum Requirements</vt:lpstr>
      <vt:lpstr>Environment: Minimum Requirements</vt:lpstr>
      <vt:lpstr>Minimum Requirements for the Employee/Computer Interface</vt:lpstr>
      <vt:lpstr>Good Posture</vt:lpstr>
      <vt:lpstr>Ergonomics</vt:lpstr>
      <vt:lpstr>Ergonomic Principles</vt:lpstr>
      <vt:lpstr>Ergonomic Principles</vt:lpstr>
      <vt:lpstr>Ergonomic Principles</vt:lpstr>
      <vt:lpstr>How?</vt:lpstr>
      <vt:lpstr>Case Study</vt:lpstr>
      <vt:lpstr>Recap- 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FETAC Level 6 Manual Handling Instructor Course</dc:title>
  <dc:creator>Sean</dc:creator>
  <cp:lastModifiedBy>Sean Kelleher</cp:lastModifiedBy>
  <cp:revision>4</cp:revision>
  <cp:lastPrinted>2015-06-17T20:52:02Z</cp:lastPrinted>
  <dcterms:created xsi:type="dcterms:W3CDTF">2012-02-21T17:18:24Z</dcterms:created>
  <dcterms:modified xsi:type="dcterms:W3CDTF">2025-07-28T08:42:24Z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8D3A9663-1D61-419C-A211-D13B2FD5985C</vt:lpwstr>
  </property>
  <property fmtid="{D5CDD505-2E9C-101B-9397-08002B2CF9AE}" pid="3" name="ArticulatePath">
    <vt:lpwstr>https://d.docs.live.net/17a24dc8bb8dc661/Course resources/DSE/DSE VDU Assessor course</vt:lpwstr>
  </property>
</Properties>
</file>