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notesSlides/notesSlide6.xml" ContentType="application/vnd.openxmlformats-officedocument.presentationml.notesSlide+xml"/>
  <Override PartName="/ppt/tags/tag9.xml" ContentType="application/vnd.openxmlformats-officedocument.presentationml.tags+xml"/>
  <Override PartName="/ppt/notesSlides/notesSlide7.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8.xml" ContentType="application/vnd.openxmlformats-officedocument.presentationml.notesSlide+xml"/>
  <Override PartName="/ppt/tags/tag12.xml" ContentType="application/vnd.openxmlformats-officedocument.presentationml.tags+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3.xml" ContentType="application/vnd.openxmlformats-officedocument.presentationml.tags+xml"/>
  <Override PartName="/ppt/tags/tag14.xml" ContentType="application/vnd.openxmlformats-officedocument.presentationml.tags+xml"/>
  <Override PartName="/ppt/notesSlides/notesSlide10.xml" ContentType="application/vnd.openxmlformats-officedocument.presentationml.notesSlide+xml"/>
  <Override PartName="/ppt/tags/tag15.xml" ContentType="application/vnd.openxmlformats-officedocument.presentationml.tags+xml"/>
  <Override PartName="/ppt/notesSlides/notesSlide11.xml" ContentType="application/vnd.openxmlformats-officedocument.presentationml.notesSlide+xml"/>
  <Override PartName="/ppt/tags/tag16.xml" ContentType="application/vnd.openxmlformats-officedocument.presentationml.tags+xml"/>
  <Override PartName="/ppt/notesSlides/notesSlide12.xml" ContentType="application/vnd.openxmlformats-officedocument.presentationml.notesSlide+xml"/>
  <Override PartName="/ppt/tags/tag17.xml" ContentType="application/vnd.openxmlformats-officedocument.presentationml.tags+xml"/>
  <Override PartName="/ppt/notesSlides/notesSlide13.xml" ContentType="application/vnd.openxmlformats-officedocument.presentationml.notesSlide+xml"/>
  <Override PartName="/ppt/tags/tag18.xml" ContentType="application/vnd.openxmlformats-officedocument.presentationml.tags+xml"/>
  <Override PartName="/ppt/notesSlides/notesSlide14.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notesSlides/notesSlide15.xml" ContentType="application/vnd.openxmlformats-officedocument.presentationml.notesSlide+xml"/>
  <Override PartName="/ppt/tags/tag21.xml" ContentType="application/vnd.openxmlformats-officedocument.presentationml.tags+xml"/>
  <Override PartName="/ppt/notesSlides/notesSlide16.xml" ContentType="application/vnd.openxmlformats-officedocument.presentationml.notesSlide+xml"/>
  <Override PartName="/ppt/tags/tag22.xml" ContentType="application/vnd.openxmlformats-officedocument.presentationml.tags+xml"/>
  <Override PartName="/ppt/notesSlides/notesSlide17.xml" ContentType="application/vnd.openxmlformats-officedocument.presentationml.notesSlide+xml"/>
  <Override PartName="/ppt/tags/tag23.xml" ContentType="application/vnd.openxmlformats-officedocument.presentationml.tags+xml"/>
  <Override PartName="/ppt/notesSlides/notesSlide18.xml" ContentType="application/vnd.openxmlformats-officedocument.presentationml.notesSlide+xml"/>
  <Override PartName="/ppt/tags/tag24.xml" ContentType="application/vnd.openxmlformats-officedocument.presentationml.tags+xml"/>
  <Override PartName="/ppt/notesSlides/notesSlide19.xml" ContentType="application/vnd.openxmlformats-officedocument.presentationml.notesSlide+xml"/>
  <Override PartName="/ppt/tags/tag25.xml" ContentType="application/vnd.openxmlformats-officedocument.presentationml.tags+xml"/>
  <Override PartName="/ppt/notesSlides/notesSlide20.xml" ContentType="application/vnd.openxmlformats-officedocument.presentationml.notesSlide+xml"/>
  <Override PartName="/ppt/tags/tag26.xml" ContentType="application/vnd.openxmlformats-officedocument.presentationml.tags+xml"/>
  <Override PartName="/ppt/notesSlides/notesSlide21.xml" ContentType="application/vnd.openxmlformats-officedocument.presentationml.notesSlide+xml"/>
  <Override PartName="/ppt/tags/tag27.xml" ContentType="application/vnd.openxmlformats-officedocument.presentationml.tags+xml"/>
  <Override PartName="/ppt/notesSlides/notesSlide22.xml" ContentType="application/vnd.openxmlformats-officedocument.presentationml.notesSlide+xml"/>
  <Override PartName="/ppt/tags/tag28.xml" ContentType="application/vnd.openxmlformats-officedocument.presentationml.tags+xml"/>
  <Override PartName="/ppt/notesSlides/notesSlide23.xml" ContentType="application/vnd.openxmlformats-officedocument.presentationml.notesSlide+xml"/>
  <Override PartName="/ppt/tags/tag29.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tags/tag30.xml" ContentType="application/vnd.openxmlformats-officedocument.presentationml.tags+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tags/tag31.xml" ContentType="application/vnd.openxmlformats-officedocument.presentationml.tags+xml"/>
  <Override PartName="/ppt/notesSlides/notesSlide34.xml" ContentType="application/vnd.openxmlformats-officedocument.presentationml.notesSlide+xml"/>
  <Override PartName="/ppt/tags/tag32.xml" ContentType="application/vnd.openxmlformats-officedocument.presentationml.tags+xml"/>
  <Override PartName="/ppt/notesSlides/notesSlide35.xml" ContentType="application/vnd.openxmlformats-officedocument.presentationml.notesSlide+xml"/>
  <Override PartName="/ppt/tags/tag33.xml" ContentType="application/vnd.openxmlformats-officedocument.presentationml.tags+xml"/>
  <Override PartName="/ppt/notesSlides/notesSlide36.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notesSlides/notesSlide37.xml" ContentType="application/vnd.openxmlformats-officedocument.presentationml.notesSlide+xml"/>
  <Override PartName="/ppt/tags/tag38.xml" ContentType="application/vnd.openxmlformats-officedocument.presentationml.tags+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tags/tag39.xml" ContentType="application/vnd.openxmlformats-officedocument.presentationml.tags+xml"/>
  <Override PartName="/ppt/notesSlides/notesSlide42.xml" ContentType="application/vnd.openxmlformats-officedocument.presentationml.notesSlide+xml"/>
  <Override PartName="/ppt/tags/tag40.xml" ContentType="application/vnd.openxmlformats-officedocument.presentationml.tags+xml"/>
  <Override PartName="/ppt/notesSlides/notesSlide43.xml" ContentType="application/vnd.openxmlformats-officedocument.presentationml.notesSlide+xml"/>
  <Override PartName="/ppt/tags/tag41.xml" ContentType="application/vnd.openxmlformats-officedocument.presentationml.tags+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918" r:id="rId4"/>
    <p:sldMasterId id="2147484931" r:id="rId5"/>
  </p:sldMasterIdLst>
  <p:notesMasterIdLst>
    <p:notesMasterId r:id="rId74"/>
  </p:notesMasterIdLst>
  <p:handoutMasterIdLst>
    <p:handoutMasterId r:id="rId75"/>
  </p:handoutMasterIdLst>
  <p:sldIdLst>
    <p:sldId id="1555" r:id="rId6"/>
    <p:sldId id="976" r:id="rId7"/>
    <p:sldId id="537" r:id="rId8"/>
    <p:sldId id="750" r:id="rId9"/>
    <p:sldId id="433" r:id="rId10"/>
    <p:sldId id="260" r:id="rId11"/>
    <p:sldId id="726" r:id="rId12"/>
    <p:sldId id="653" r:id="rId13"/>
    <p:sldId id="1586" r:id="rId14"/>
    <p:sldId id="1561" r:id="rId15"/>
    <p:sldId id="267" r:id="rId16"/>
    <p:sldId id="751" r:id="rId17"/>
    <p:sldId id="658" r:id="rId18"/>
    <p:sldId id="648" r:id="rId19"/>
    <p:sldId id="270" r:id="rId20"/>
    <p:sldId id="271" r:id="rId21"/>
    <p:sldId id="1562" r:id="rId22"/>
    <p:sldId id="1563" r:id="rId23"/>
    <p:sldId id="417" r:id="rId24"/>
    <p:sldId id="1542" r:id="rId25"/>
    <p:sldId id="1545" r:id="rId26"/>
    <p:sldId id="1544" r:id="rId27"/>
    <p:sldId id="687" r:id="rId28"/>
    <p:sldId id="1584" r:id="rId29"/>
    <p:sldId id="699" r:id="rId30"/>
    <p:sldId id="1564" r:id="rId31"/>
    <p:sldId id="1552" r:id="rId32"/>
    <p:sldId id="700" r:id="rId33"/>
    <p:sldId id="701" r:id="rId34"/>
    <p:sldId id="702" r:id="rId35"/>
    <p:sldId id="1565" r:id="rId36"/>
    <p:sldId id="1585" r:id="rId37"/>
    <p:sldId id="300" r:id="rId38"/>
    <p:sldId id="704" r:id="rId39"/>
    <p:sldId id="1589" r:id="rId40"/>
    <p:sldId id="274" r:id="rId41"/>
    <p:sldId id="1588" r:id="rId42"/>
    <p:sldId id="708" r:id="rId43"/>
    <p:sldId id="706" r:id="rId44"/>
    <p:sldId id="734" r:id="rId45"/>
    <p:sldId id="709" r:id="rId46"/>
    <p:sldId id="1551" r:id="rId47"/>
    <p:sldId id="1553" r:id="rId48"/>
    <p:sldId id="1593" r:id="rId49"/>
    <p:sldId id="1595" r:id="rId50"/>
    <p:sldId id="742" r:id="rId51"/>
    <p:sldId id="1106" r:id="rId52"/>
    <p:sldId id="310" r:id="rId53"/>
    <p:sldId id="1107" r:id="rId54"/>
    <p:sldId id="1098" r:id="rId55"/>
    <p:sldId id="1097" r:id="rId56"/>
    <p:sldId id="1094" r:id="rId57"/>
    <p:sldId id="1090" r:id="rId58"/>
    <p:sldId id="1082" r:id="rId59"/>
    <p:sldId id="1114" r:id="rId60"/>
    <p:sldId id="1113" r:id="rId61"/>
    <p:sldId id="311" r:id="rId62"/>
    <p:sldId id="1073" r:id="rId63"/>
    <p:sldId id="1071" r:id="rId64"/>
    <p:sldId id="1580" r:id="rId65"/>
    <p:sldId id="1581" r:id="rId66"/>
    <p:sldId id="1582" r:id="rId67"/>
    <p:sldId id="1597" r:id="rId68"/>
    <p:sldId id="932" r:id="rId69"/>
    <p:sldId id="989" r:id="rId70"/>
    <p:sldId id="1599" r:id="rId71"/>
    <p:sldId id="1598" r:id="rId72"/>
    <p:sldId id="1587" r:id="rId73"/>
  </p:sldIdLst>
  <p:sldSz cx="9144000" cy="6858000" type="screen4x3"/>
  <p:notesSz cx="6865938" cy="9998075"/>
  <p:custDataLst>
    <p:tags r:id="rId76"/>
  </p:custDataLst>
  <p:defaultTextStyle>
    <a:defPPr>
      <a:defRPr lang="en-GB"/>
    </a:defPPr>
    <a:lvl1pPr algn="l" rtl="0" eaLnBrk="0" fontAlgn="base" hangingPunct="0">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7" d="100"/>
          <a:sy n="107" d="100"/>
        </p:scale>
        <p:origin x="173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notesMaster" Target="notesMasters/notesMaster1.xml"/><Relationship Id="rId79" Type="http://schemas.openxmlformats.org/officeDocument/2006/relationships/theme" Target="theme/theme1.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viewProps" Target="viewProps.xml"/><Relationship Id="rId8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tags" Target="tags/tag1.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ean Kelleher" userId="17a24dc8bb8dc661" providerId="Windows Live" clId="Web-{B7275C95-86CB-44C9-AC8D-0C4409F5638E}"/>
    <pc:docChg chg="modSld">
      <pc:chgData name="Sean Kelleher" userId="17a24dc8bb8dc661" providerId="Windows Live" clId="Web-{B7275C95-86CB-44C9-AC8D-0C4409F5638E}" dt="2022-11-15T12:43:05.622" v="5"/>
      <pc:docMkLst>
        <pc:docMk/>
      </pc:docMkLst>
      <pc:sldChg chg="delSp modSp">
        <pc:chgData name="Sean Kelleher" userId="17a24dc8bb8dc661" providerId="Windows Live" clId="Web-{B7275C95-86CB-44C9-AC8D-0C4409F5638E}" dt="2022-11-15T12:20:38.609" v="2"/>
        <pc:sldMkLst>
          <pc:docMk/>
          <pc:sldMk cId="0" sldId="537"/>
        </pc:sldMkLst>
        <pc:picChg chg="del mod">
          <ac:chgData name="Sean Kelleher" userId="17a24dc8bb8dc661" providerId="Windows Live" clId="Web-{B7275C95-86CB-44C9-AC8D-0C4409F5638E}" dt="2022-11-15T12:20:38.609" v="2"/>
          <ac:picMkLst>
            <pc:docMk/>
            <pc:sldMk cId="0" sldId="537"/>
            <ac:picMk id="24580" creationId="{00000000-0000-0000-0000-000000000000}"/>
          </ac:picMkLst>
        </pc:picChg>
      </pc:sldChg>
      <pc:sldChg chg="delSp modSp">
        <pc:chgData name="Sean Kelleher" userId="17a24dc8bb8dc661" providerId="Windows Live" clId="Web-{B7275C95-86CB-44C9-AC8D-0C4409F5638E}" dt="2022-11-15T12:43:05.622" v="5"/>
        <pc:sldMkLst>
          <pc:docMk/>
          <pc:sldMk cId="2774924425" sldId="1094"/>
        </pc:sldMkLst>
        <pc:spChg chg="del mod">
          <ac:chgData name="Sean Kelleher" userId="17a24dc8bb8dc661" providerId="Windows Live" clId="Web-{B7275C95-86CB-44C9-AC8D-0C4409F5638E}" dt="2022-11-15T12:43:05.622" v="5"/>
          <ac:spMkLst>
            <pc:docMk/>
            <pc:sldMk cId="2774924425" sldId="1094"/>
            <ac:spMk id="2" creationId="{2C2DAA7C-C0BF-49AA-81AC-8CC311BA408A}"/>
          </ac:spMkLst>
        </pc:spChg>
        <pc:picChg chg="mod">
          <ac:chgData name="Sean Kelleher" userId="17a24dc8bb8dc661" providerId="Windows Live" clId="Web-{B7275C95-86CB-44C9-AC8D-0C4409F5638E}" dt="2022-11-15T12:42:46.497" v="3" actId="1076"/>
          <ac:picMkLst>
            <pc:docMk/>
            <pc:sldMk cId="2774924425" sldId="1094"/>
            <ac:picMk id="4" creationId="{395DD9DC-FE47-45F5-921B-7D1D8C8F2A4A}"/>
          </ac:picMkLst>
        </pc:picChg>
      </pc:sldChg>
    </pc:docChg>
  </pc:docChgLst>
  <pc:docChgLst>
    <pc:chgData name="Sean Kelleher" userId="17a24dc8bb8dc661" providerId="LiveId" clId="{91041575-6620-4440-9EA6-053833BD0C02}"/>
    <pc:docChg chg="modSld">
      <pc:chgData name="Sean Kelleher" userId="17a24dc8bb8dc661" providerId="LiveId" clId="{91041575-6620-4440-9EA6-053833BD0C02}" dt="2023-07-19T09:41:00.727" v="0" actId="729"/>
      <pc:docMkLst>
        <pc:docMk/>
      </pc:docMkLst>
      <pc:sldChg chg="mod modShow">
        <pc:chgData name="Sean Kelleher" userId="17a24dc8bb8dc661" providerId="LiveId" clId="{91041575-6620-4440-9EA6-053833BD0C02}" dt="2023-07-19T09:41:00.727" v="0" actId="729"/>
        <pc:sldMkLst>
          <pc:docMk/>
          <pc:sldMk cId="2285810375" sldId="1544"/>
        </pc:sldMkLst>
      </pc:sldChg>
    </pc:docChg>
  </pc:docChgLst>
  <pc:docChgLst>
    <pc:chgData name="Sean Kelleher" userId="17a24dc8bb8dc661" providerId="LiveId" clId="{6003DF95-3B12-4022-82FC-F08A525392BF}"/>
    <pc:docChg chg="custSel delSld modSld replTag delTag">
      <pc:chgData name="Sean Kelleher" userId="17a24dc8bb8dc661" providerId="LiveId" clId="{6003DF95-3B12-4022-82FC-F08A525392BF}" dt="2022-10-06T11:27:22.057" v="27"/>
      <pc:docMkLst>
        <pc:docMk/>
      </pc:docMkLst>
      <pc:sldChg chg="replTag">
        <pc:chgData name="Sean Kelleher" userId="17a24dc8bb8dc661" providerId="LiveId" clId="{6003DF95-3B12-4022-82FC-F08A525392BF}" dt="2022-10-06T11:27:16.462" v="16"/>
        <pc:sldMkLst>
          <pc:docMk/>
          <pc:sldMk cId="2774924425" sldId="1094"/>
        </pc:sldMkLst>
      </pc:sldChg>
      <pc:sldChg chg="del replTag">
        <pc:chgData name="Sean Kelleher" userId="17a24dc8bb8dc661" providerId="LiveId" clId="{6003DF95-3B12-4022-82FC-F08A525392BF}" dt="2022-10-06T11:27:16.461" v="15" actId="47"/>
        <pc:sldMkLst>
          <pc:docMk/>
          <pc:sldMk cId="1740109467" sldId="1095"/>
        </pc:sldMkLst>
      </pc:sldChg>
      <pc:sldChg chg="del">
        <pc:chgData name="Sean Kelleher" userId="17a24dc8bb8dc661" providerId="LiveId" clId="{6003DF95-3B12-4022-82FC-F08A525392BF}" dt="2022-10-06T11:27:02.500" v="0" actId="47"/>
        <pc:sldMkLst>
          <pc:docMk/>
          <pc:sldMk cId="4282438962" sldId="1547"/>
        </pc:sldMkLst>
      </pc:sldChg>
      <pc:sldChg chg="replTag delTag">
        <pc:chgData name="Sean Kelleher" userId="17a24dc8bb8dc661" providerId="LiveId" clId="{6003DF95-3B12-4022-82FC-F08A525392BF}" dt="2022-10-06T11:27:02.502" v="2"/>
        <pc:sldMkLst>
          <pc:docMk/>
          <pc:sldMk cId="401277227" sldId="1552"/>
        </pc:sldMkLst>
      </pc:sldChg>
      <pc:sldChg chg="del replTag">
        <pc:chgData name="Sean Kelleher" userId="17a24dc8bb8dc661" providerId="LiveId" clId="{6003DF95-3B12-4022-82FC-F08A525392BF}" dt="2022-10-06T11:27:08.885" v="10" actId="47"/>
        <pc:sldMkLst>
          <pc:docMk/>
          <pc:sldMk cId="2115035471" sldId="1579"/>
        </pc:sldMkLst>
      </pc:sldChg>
      <pc:sldChg chg="replTag">
        <pc:chgData name="Sean Kelleher" userId="17a24dc8bb8dc661" providerId="LiveId" clId="{6003DF95-3B12-4022-82FC-F08A525392BF}" dt="2022-10-06T11:27:08.886" v="11"/>
        <pc:sldMkLst>
          <pc:docMk/>
          <pc:sldMk cId="3590738667" sldId="1589"/>
        </pc:sldMkLst>
      </pc:sldChg>
      <pc:sldChg chg="del replTag delTag">
        <pc:chgData name="Sean Kelleher" userId="17a24dc8bb8dc661" providerId="LiveId" clId="{6003DF95-3B12-4022-82FC-F08A525392BF}" dt="2022-10-06T11:27:08.885" v="10" actId="47"/>
        <pc:sldMkLst>
          <pc:docMk/>
          <pc:sldMk cId="2043158760" sldId="1590"/>
        </pc:sldMkLst>
      </pc:sldChg>
      <pc:sldChg chg="del replTag">
        <pc:chgData name="Sean Kelleher" userId="17a24dc8bb8dc661" providerId="LiveId" clId="{6003DF95-3B12-4022-82FC-F08A525392BF}" dt="2022-10-06T11:27:08.885" v="10" actId="47"/>
        <pc:sldMkLst>
          <pc:docMk/>
          <pc:sldMk cId="1816546976" sldId="1591"/>
        </pc:sldMkLst>
      </pc:sldChg>
      <pc:sldChg chg="replTag">
        <pc:chgData name="Sean Kelleher" userId="17a24dc8bb8dc661" providerId="LiveId" clId="{6003DF95-3B12-4022-82FC-F08A525392BF}" dt="2022-10-06T11:27:22.056" v="25"/>
        <pc:sldMkLst>
          <pc:docMk/>
          <pc:sldMk cId="2121125115" sldId="1597"/>
        </pc:sldMkLst>
      </pc:sldChg>
      <pc:sldChg chg="del replTag delTag">
        <pc:chgData name="Sean Kelleher" userId="17a24dc8bb8dc661" providerId="LiveId" clId="{6003DF95-3B12-4022-82FC-F08A525392BF}" dt="2022-10-06T11:27:22.055" v="24" actId="47"/>
        <pc:sldMkLst>
          <pc:docMk/>
          <pc:sldMk cId="1273101234" sldId="1600"/>
        </pc:sldMkLst>
      </pc:sldChg>
      <pc:sldChg chg="del replTag">
        <pc:chgData name="Sean Kelleher" userId="17a24dc8bb8dc661" providerId="LiveId" clId="{6003DF95-3B12-4022-82FC-F08A525392BF}" dt="2022-10-06T11:27:22.055" v="24" actId="47"/>
        <pc:sldMkLst>
          <pc:docMk/>
          <pc:sldMk cId="894427216" sldId="1601"/>
        </pc:sldMkLst>
      </pc:sldChg>
      <pc:sldChg chg="del replTag">
        <pc:chgData name="Sean Kelleher" userId="17a24dc8bb8dc661" providerId="LiveId" clId="{6003DF95-3B12-4022-82FC-F08A525392BF}" dt="2022-10-06T11:27:22.055" v="24" actId="47"/>
        <pc:sldMkLst>
          <pc:docMk/>
          <pc:sldMk cId="1344408716" sldId="1603"/>
        </pc:sldMkLst>
      </pc:sldChg>
    </pc:docChg>
  </pc:docChgLst>
  <pc:docChgLst>
    <pc:chgData name="Sean Kelleher" userId="17a24dc8bb8dc661" providerId="LiveId" clId="{63666C91-17B3-4923-B345-8EDBE236CB4B}"/>
    <pc:docChg chg="custSel modSld replTag delTag">
      <pc:chgData name="Sean Kelleher" userId="17a24dc8bb8dc661" providerId="LiveId" clId="{63666C91-17B3-4923-B345-8EDBE236CB4B}" dt="2023-02-15T15:27:51.369" v="67"/>
      <pc:docMkLst>
        <pc:docMk/>
      </pc:docMkLst>
      <pc:sldChg chg="replTag">
        <pc:chgData name="Sean Kelleher" userId="17a24dc8bb8dc661" providerId="LiveId" clId="{63666C91-17B3-4923-B345-8EDBE236CB4B}" dt="2022-10-20T11:21:32.825" v="6"/>
        <pc:sldMkLst>
          <pc:docMk/>
          <pc:sldMk cId="0" sldId="706"/>
        </pc:sldMkLst>
      </pc:sldChg>
      <pc:sldChg chg="mod replTag delTag modShow">
        <pc:chgData name="Sean Kelleher" userId="17a24dc8bb8dc661" providerId="LiveId" clId="{63666C91-17B3-4923-B345-8EDBE236CB4B}" dt="2022-10-20T11:21:42.920" v="10"/>
        <pc:sldMkLst>
          <pc:docMk/>
          <pc:sldMk cId="0" sldId="709"/>
        </pc:sldMkLst>
      </pc:sldChg>
      <pc:sldChg chg="replTag delTag">
        <pc:chgData name="Sean Kelleher" userId="17a24dc8bb8dc661" providerId="LiveId" clId="{63666C91-17B3-4923-B345-8EDBE236CB4B}" dt="2023-02-15T15:25:48.028" v="16"/>
        <pc:sldMkLst>
          <pc:docMk/>
          <pc:sldMk cId="1286359575" sldId="1555"/>
        </pc:sldMkLst>
      </pc:sldChg>
      <pc:sldChg chg="replTag delTag modNotesTx">
        <pc:chgData name="Sean Kelleher" userId="17a24dc8bb8dc661" providerId="LiveId" clId="{63666C91-17B3-4923-B345-8EDBE236CB4B}" dt="2023-02-15T15:27:51.369" v="67"/>
        <pc:sldMkLst>
          <pc:docMk/>
          <pc:sldMk cId="3532757948" sldId="1561"/>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B54B1FB-B858-436F-B8B7-AC0210DFBCD9}" type="doc">
      <dgm:prSet loTypeId="urn:microsoft.com/office/officeart/2005/8/layout/process2" loCatId="process" qsTypeId="urn:microsoft.com/office/officeart/2005/8/quickstyle/simple1" qsCatId="simple" csTypeId="urn:microsoft.com/office/officeart/2005/8/colors/accent1_2" csCatId="accent1" phldr="1"/>
      <dgm:spPr/>
    </dgm:pt>
    <dgm:pt modelId="{4E4BF59C-756C-4905-B244-8DC0A769B249}">
      <dgm:prSet phldrT="[Text]"/>
      <dgm:spPr/>
      <dgm:t>
        <a:bodyPr/>
        <a:lstStyle/>
        <a:p>
          <a:r>
            <a:rPr lang="en-GB"/>
            <a:t>Manual Handling Policy</a:t>
          </a:r>
        </a:p>
      </dgm:t>
    </dgm:pt>
    <dgm:pt modelId="{2BDE062A-2A0C-4F54-B9A3-B6799D716882}" type="parTrans" cxnId="{8AC2CDBE-4CFC-4B99-A341-22BF95D8FEC3}">
      <dgm:prSet/>
      <dgm:spPr/>
      <dgm:t>
        <a:bodyPr/>
        <a:lstStyle/>
        <a:p>
          <a:endParaRPr lang="en-GB"/>
        </a:p>
      </dgm:t>
    </dgm:pt>
    <dgm:pt modelId="{0A07EC0C-AFAF-489C-A116-554065F5AD93}" type="sibTrans" cxnId="{8AC2CDBE-4CFC-4B99-A341-22BF95D8FEC3}">
      <dgm:prSet/>
      <dgm:spPr/>
      <dgm:t>
        <a:bodyPr/>
        <a:lstStyle/>
        <a:p>
          <a:endParaRPr lang="en-GB"/>
        </a:p>
      </dgm:t>
    </dgm:pt>
    <dgm:pt modelId="{8E3DD712-71FB-46DB-AD19-B0DC00A2D79B}">
      <dgm:prSet phldrT="[Text]"/>
      <dgm:spPr/>
      <dgm:t>
        <a:bodyPr/>
        <a:lstStyle/>
        <a:p>
          <a:r>
            <a:rPr lang="en-GB"/>
            <a:t>Consultation</a:t>
          </a:r>
        </a:p>
      </dgm:t>
    </dgm:pt>
    <dgm:pt modelId="{6B763707-255E-40F9-BF5D-27C53EFAB583}" type="parTrans" cxnId="{D6F00805-205A-4D76-9677-4B8F6FB39406}">
      <dgm:prSet/>
      <dgm:spPr/>
      <dgm:t>
        <a:bodyPr/>
        <a:lstStyle/>
        <a:p>
          <a:endParaRPr lang="en-GB"/>
        </a:p>
      </dgm:t>
    </dgm:pt>
    <dgm:pt modelId="{702BF260-D775-4593-B012-7C28DD127261}" type="sibTrans" cxnId="{D6F00805-205A-4D76-9677-4B8F6FB39406}">
      <dgm:prSet/>
      <dgm:spPr/>
      <dgm:t>
        <a:bodyPr/>
        <a:lstStyle/>
        <a:p>
          <a:endParaRPr lang="en-GB"/>
        </a:p>
      </dgm:t>
    </dgm:pt>
    <dgm:pt modelId="{206BE6FB-D1A7-489B-8E06-2A3C2D4AF40D}">
      <dgm:prSet phldrT="[Text]"/>
      <dgm:spPr/>
      <dgm:t>
        <a:bodyPr/>
        <a:lstStyle/>
        <a:p>
          <a:r>
            <a:rPr lang="en-GB"/>
            <a:t>Risk Assessment</a:t>
          </a:r>
        </a:p>
      </dgm:t>
    </dgm:pt>
    <dgm:pt modelId="{F7A9D6BD-6D6A-4B14-A4DD-89D88DD83081}" type="parTrans" cxnId="{28549070-AF4C-4467-B210-16B3476E90CD}">
      <dgm:prSet/>
      <dgm:spPr/>
      <dgm:t>
        <a:bodyPr/>
        <a:lstStyle/>
        <a:p>
          <a:endParaRPr lang="en-GB"/>
        </a:p>
      </dgm:t>
    </dgm:pt>
    <dgm:pt modelId="{9FEC468B-572D-4612-B7D7-2FBC0658C78D}" type="sibTrans" cxnId="{28549070-AF4C-4467-B210-16B3476E90CD}">
      <dgm:prSet/>
      <dgm:spPr/>
      <dgm:t>
        <a:bodyPr/>
        <a:lstStyle/>
        <a:p>
          <a:endParaRPr lang="en-GB"/>
        </a:p>
      </dgm:t>
    </dgm:pt>
    <dgm:pt modelId="{74206AF6-CF0C-4464-A207-6B55F7108AA7}">
      <dgm:prSet phldrT="[Text]"/>
      <dgm:spPr/>
      <dgm:t>
        <a:bodyPr/>
        <a:lstStyle/>
        <a:p>
          <a:r>
            <a:rPr lang="en-GB"/>
            <a:t>Implement controls/training/Supervision</a:t>
          </a:r>
        </a:p>
      </dgm:t>
    </dgm:pt>
    <dgm:pt modelId="{D1276077-07C5-442D-A0A2-47AD96D6E7D1}" type="parTrans" cxnId="{14ED90D4-161A-4F0C-8B39-CB1D8FB147DC}">
      <dgm:prSet/>
      <dgm:spPr/>
      <dgm:t>
        <a:bodyPr/>
        <a:lstStyle/>
        <a:p>
          <a:endParaRPr lang="en-GB"/>
        </a:p>
      </dgm:t>
    </dgm:pt>
    <dgm:pt modelId="{48563A5C-C06E-49BF-987F-1BCDE588B386}" type="sibTrans" cxnId="{14ED90D4-161A-4F0C-8B39-CB1D8FB147DC}">
      <dgm:prSet/>
      <dgm:spPr/>
      <dgm:t>
        <a:bodyPr/>
        <a:lstStyle/>
        <a:p>
          <a:endParaRPr lang="en-GB"/>
        </a:p>
      </dgm:t>
    </dgm:pt>
    <dgm:pt modelId="{F1F2AD1A-D99F-4D46-88BA-D7638AD175DB}" type="pres">
      <dgm:prSet presAssocID="{4B54B1FB-B858-436F-B8B7-AC0210DFBCD9}" presName="linearFlow" presStyleCnt="0">
        <dgm:presLayoutVars>
          <dgm:resizeHandles val="exact"/>
        </dgm:presLayoutVars>
      </dgm:prSet>
      <dgm:spPr/>
    </dgm:pt>
    <dgm:pt modelId="{DB526AE8-7190-4DDC-9DD3-CB13BB087EBA}" type="pres">
      <dgm:prSet presAssocID="{4E4BF59C-756C-4905-B244-8DC0A769B249}" presName="node" presStyleLbl="node1" presStyleIdx="0" presStyleCnt="4">
        <dgm:presLayoutVars>
          <dgm:bulletEnabled val="1"/>
        </dgm:presLayoutVars>
      </dgm:prSet>
      <dgm:spPr/>
    </dgm:pt>
    <dgm:pt modelId="{A40C3B5E-4772-42F7-8FF7-650D5D24D24B}" type="pres">
      <dgm:prSet presAssocID="{0A07EC0C-AFAF-489C-A116-554065F5AD93}" presName="sibTrans" presStyleLbl="sibTrans2D1" presStyleIdx="0" presStyleCnt="3"/>
      <dgm:spPr/>
    </dgm:pt>
    <dgm:pt modelId="{736AB709-BA65-4BA6-92B8-40FC81A2D46B}" type="pres">
      <dgm:prSet presAssocID="{0A07EC0C-AFAF-489C-A116-554065F5AD93}" presName="connectorText" presStyleLbl="sibTrans2D1" presStyleIdx="0" presStyleCnt="3"/>
      <dgm:spPr/>
    </dgm:pt>
    <dgm:pt modelId="{CB6D9D6F-2E5A-495E-B991-7AA6DD8C89EA}" type="pres">
      <dgm:prSet presAssocID="{8E3DD712-71FB-46DB-AD19-B0DC00A2D79B}" presName="node" presStyleLbl="node1" presStyleIdx="1" presStyleCnt="4">
        <dgm:presLayoutVars>
          <dgm:bulletEnabled val="1"/>
        </dgm:presLayoutVars>
      </dgm:prSet>
      <dgm:spPr/>
    </dgm:pt>
    <dgm:pt modelId="{45794923-FF86-44ED-B00F-57571AF70273}" type="pres">
      <dgm:prSet presAssocID="{702BF260-D775-4593-B012-7C28DD127261}" presName="sibTrans" presStyleLbl="sibTrans2D1" presStyleIdx="1" presStyleCnt="3"/>
      <dgm:spPr/>
    </dgm:pt>
    <dgm:pt modelId="{C0EFF59B-FA16-41D3-9B5F-8B6376D68AF6}" type="pres">
      <dgm:prSet presAssocID="{702BF260-D775-4593-B012-7C28DD127261}" presName="connectorText" presStyleLbl="sibTrans2D1" presStyleIdx="1" presStyleCnt="3"/>
      <dgm:spPr/>
    </dgm:pt>
    <dgm:pt modelId="{9E2D87FD-6DBD-4DE9-A3BF-825DB7E0DB5F}" type="pres">
      <dgm:prSet presAssocID="{206BE6FB-D1A7-489B-8E06-2A3C2D4AF40D}" presName="node" presStyleLbl="node1" presStyleIdx="2" presStyleCnt="4">
        <dgm:presLayoutVars>
          <dgm:bulletEnabled val="1"/>
        </dgm:presLayoutVars>
      </dgm:prSet>
      <dgm:spPr/>
    </dgm:pt>
    <dgm:pt modelId="{76F87B50-2FC4-489A-A15B-8965ED12382D}" type="pres">
      <dgm:prSet presAssocID="{9FEC468B-572D-4612-B7D7-2FBC0658C78D}" presName="sibTrans" presStyleLbl="sibTrans2D1" presStyleIdx="2" presStyleCnt="3"/>
      <dgm:spPr/>
    </dgm:pt>
    <dgm:pt modelId="{A401E83C-7A35-4CCF-B0D0-7177FBD45D84}" type="pres">
      <dgm:prSet presAssocID="{9FEC468B-572D-4612-B7D7-2FBC0658C78D}" presName="connectorText" presStyleLbl="sibTrans2D1" presStyleIdx="2" presStyleCnt="3"/>
      <dgm:spPr/>
    </dgm:pt>
    <dgm:pt modelId="{FA26F209-3088-44E6-80C7-89E55508BA07}" type="pres">
      <dgm:prSet presAssocID="{74206AF6-CF0C-4464-A207-6B55F7108AA7}" presName="node" presStyleLbl="node1" presStyleIdx="3" presStyleCnt="4">
        <dgm:presLayoutVars>
          <dgm:bulletEnabled val="1"/>
        </dgm:presLayoutVars>
      </dgm:prSet>
      <dgm:spPr/>
    </dgm:pt>
  </dgm:ptLst>
  <dgm:cxnLst>
    <dgm:cxn modelId="{D6F00805-205A-4D76-9677-4B8F6FB39406}" srcId="{4B54B1FB-B858-436F-B8B7-AC0210DFBCD9}" destId="{8E3DD712-71FB-46DB-AD19-B0DC00A2D79B}" srcOrd="1" destOrd="0" parTransId="{6B763707-255E-40F9-BF5D-27C53EFAB583}" sibTransId="{702BF260-D775-4593-B012-7C28DD127261}"/>
    <dgm:cxn modelId="{E753C30D-4730-4A90-8E1F-E96DBABF0C13}" type="presOf" srcId="{702BF260-D775-4593-B012-7C28DD127261}" destId="{C0EFF59B-FA16-41D3-9B5F-8B6376D68AF6}" srcOrd="1" destOrd="0" presId="urn:microsoft.com/office/officeart/2005/8/layout/process2"/>
    <dgm:cxn modelId="{234B4929-914A-4A65-AC64-E31CDA21213F}" type="presOf" srcId="{4B54B1FB-B858-436F-B8B7-AC0210DFBCD9}" destId="{F1F2AD1A-D99F-4D46-88BA-D7638AD175DB}" srcOrd="0" destOrd="0" presId="urn:microsoft.com/office/officeart/2005/8/layout/process2"/>
    <dgm:cxn modelId="{B323D96A-A9B4-4F78-AD83-61E99545CB49}" type="presOf" srcId="{8E3DD712-71FB-46DB-AD19-B0DC00A2D79B}" destId="{CB6D9D6F-2E5A-495E-B991-7AA6DD8C89EA}" srcOrd="0" destOrd="0" presId="urn:microsoft.com/office/officeart/2005/8/layout/process2"/>
    <dgm:cxn modelId="{F53D656B-E78B-46EC-8D05-C54A83A678D0}" type="presOf" srcId="{9FEC468B-572D-4612-B7D7-2FBC0658C78D}" destId="{A401E83C-7A35-4CCF-B0D0-7177FBD45D84}" srcOrd="1" destOrd="0" presId="urn:microsoft.com/office/officeart/2005/8/layout/process2"/>
    <dgm:cxn modelId="{A388C14B-6BBA-4523-B5FF-96F0F0870F29}" type="presOf" srcId="{4E4BF59C-756C-4905-B244-8DC0A769B249}" destId="{DB526AE8-7190-4DDC-9DD3-CB13BB087EBA}" srcOrd="0" destOrd="0" presId="urn:microsoft.com/office/officeart/2005/8/layout/process2"/>
    <dgm:cxn modelId="{28549070-AF4C-4467-B210-16B3476E90CD}" srcId="{4B54B1FB-B858-436F-B8B7-AC0210DFBCD9}" destId="{206BE6FB-D1A7-489B-8E06-2A3C2D4AF40D}" srcOrd="2" destOrd="0" parTransId="{F7A9D6BD-6D6A-4B14-A4DD-89D88DD83081}" sibTransId="{9FEC468B-572D-4612-B7D7-2FBC0658C78D}"/>
    <dgm:cxn modelId="{C9A6D395-BA13-473F-801E-D5BA6B52BE20}" type="presOf" srcId="{74206AF6-CF0C-4464-A207-6B55F7108AA7}" destId="{FA26F209-3088-44E6-80C7-89E55508BA07}" srcOrd="0" destOrd="0" presId="urn:microsoft.com/office/officeart/2005/8/layout/process2"/>
    <dgm:cxn modelId="{EFFDE0B3-4D65-4B81-BD55-2B9E69C87D53}" type="presOf" srcId="{206BE6FB-D1A7-489B-8E06-2A3C2D4AF40D}" destId="{9E2D87FD-6DBD-4DE9-A3BF-825DB7E0DB5F}" srcOrd="0" destOrd="0" presId="urn:microsoft.com/office/officeart/2005/8/layout/process2"/>
    <dgm:cxn modelId="{DB2CE5BA-60F6-4A56-BDC4-55D3E72319E4}" type="presOf" srcId="{0A07EC0C-AFAF-489C-A116-554065F5AD93}" destId="{A40C3B5E-4772-42F7-8FF7-650D5D24D24B}" srcOrd="0" destOrd="0" presId="urn:microsoft.com/office/officeart/2005/8/layout/process2"/>
    <dgm:cxn modelId="{8AC2CDBE-4CFC-4B99-A341-22BF95D8FEC3}" srcId="{4B54B1FB-B858-436F-B8B7-AC0210DFBCD9}" destId="{4E4BF59C-756C-4905-B244-8DC0A769B249}" srcOrd="0" destOrd="0" parTransId="{2BDE062A-2A0C-4F54-B9A3-B6799D716882}" sibTransId="{0A07EC0C-AFAF-489C-A116-554065F5AD93}"/>
    <dgm:cxn modelId="{5BBE08C6-D12A-487F-AFE6-A3E59AC574E2}" type="presOf" srcId="{9FEC468B-572D-4612-B7D7-2FBC0658C78D}" destId="{76F87B50-2FC4-489A-A15B-8965ED12382D}" srcOrd="0" destOrd="0" presId="urn:microsoft.com/office/officeart/2005/8/layout/process2"/>
    <dgm:cxn modelId="{2E3111C8-5E65-4E67-8268-C054AA0171CE}" type="presOf" srcId="{0A07EC0C-AFAF-489C-A116-554065F5AD93}" destId="{736AB709-BA65-4BA6-92B8-40FC81A2D46B}" srcOrd="1" destOrd="0" presId="urn:microsoft.com/office/officeart/2005/8/layout/process2"/>
    <dgm:cxn modelId="{14ED90D4-161A-4F0C-8B39-CB1D8FB147DC}" srcId="{4B54B1FB-B858-436F-B8B7-AC0210DFBCD9}" destId="{74206AF6-CF0C-4464-A207-6B55F7108AA7}" srcOrd="3" destOrd="0" parTransId="{D1276077-07C5-442D-A0A2-47AD96D6E7D1}" sibTransId="{48563A5C-C06E-49BF-987F-1BCDE588B386}"/>
    <dgm:cxn modelId="{27BF88DA-93DB-488D-A12D-40B203D31266}" type="presOf" srcId="{702BF260-D775-4593-B012-7C28DD127261}" destId="{45794923-FF86-44ED-B00F-57571AF70273}" srcOrd="0" destOrd="0" presId="urn:microsoft.com/office/officeart/2005/8/layout/process2"/>
    <dgm:cxn modelId="{73A5E705-401F-434C-B80C-F0E36FEFDC0E}" type="presParOf" srcId="{F1F2AD1A-D99F-4D46-88BA-D7638AD175DB}" destId="{DB526AE8-7190-4DDC-9DD3-CB13BB087EBA}" srcOrd="0" destOrd="0" presId="urn:microsoft.com/office/officeart/2005/8/layout/process2"/>
    <dgm:cxn modelId="{DFD615F9-6D60-49DE-BC59-35FB582BE416}" type="presParOf" srcId="{F1F2AD1A-D99F-4D46-88BA-D7638AD175DB}" destId="{A40C3B5E-4772-42F7-8FF7-650D5D24D24B}" srcOrd="1" destOrd="0" presId="urn:microsoft.com/office/officeart/2005/8/layout/process2"/>
    <dgm:cxn modelId="{28CB3D9F-5807-43F7-A5C3-498765EC3E5C}" type="presParOf" srcId="{A40C3B5E-4772-42F7-8FF7-650D5D24D24B}" destId="{736AB709-BA65-4BA6-92B8-40FC81A2D46B}" srcOrd="0" destOrd="0" presId="urn:microsoft.com/office/officeart/2005/8/layout/process2"/>
    <dgm:cxn modelId="{66868A07-E792-41CD-AEB4-DB342F35B6F4}" type="presParOf" srcId="{F1F2AD1A-D99F-4D46-88BA-D7638AD175DB}" destId="{CB6D9D6F-2E5A-495E-B991-7AA6DD8C89EA}" srcOrd="2" destOrd="0" presId="urn:microsoft.com/office/officeart/2005/8/layout/process2"/>
    <dgm:cxn modelId="{EE9A37CE-A872-4B2C-BC74-80240C6EA7B6}" type="presParOf" srcId="{F1F2AD1A-D99F-4D46-88BA-D7638AD175DB}" destId="{45794923-FF86-44ED-B00F-57571AF70273}" srcOrd="3" destOrd="0" presId="urn:microsoft.com/office/officeart/2005/8/layout/process2"/>
    <dgm:cxn modelId="{8CD035EF-D672-4AF7-B8AE-4426E97EA597}" type="presParOf" srcId="{45794923-FF86-44ED-B00F-57571AF70273}" destId="{C0EFF59B-FA16-41D3-9B5F-8B6376D68AF6}" srcOrd="0" destOrd="0" presId="urn:microsoft.com/office/officeart/2005/8/layout/process2"/>
    <dgm:cxn modelId="{F89EC08D-F3D6-4B94-A590-65D8018F57E5}" type="presParOf" srcId="{F1F2AD1A-D99F-4D46-88BA-D7638AD175DB}" destId="{9E2D87FD-6DBD-4DE9-A3BF-825DB7E0DB5F}" srcOrd="4" destOrd="0" presId="urn:microsoft.com/office/officeart/2005/8/layout/process2"/>
    <dgm:cxn modelId="{26037853-D645-43A7-9E70-D45E387CAF76}" type="presParOf" srcId="{F1F2AD1A-D99F-4D46-88BA-D7638AD175DB}" destId="{76F87B50-2FC4-489A-A15B-8965ED12382D}" srcOrd="5" destOrd="0" presId="urn:microsoft.com/office/officeart/2005/8/layout/process2"/>
    <dgm:cxn modelId="{016AF507-24E6-44F4-8877-52C5B378E70D}" type="presParOf" srcId="{76F87B50-2FC4-489A-A15B-8965ED12382D}" destId="{A401E83C-7A35-4CCF-B0D0-7177FBD45D84}" srcOrd="0" destOrd="0" presId="urn:microsoft.com/office/officeart/2005/8/layout/process2"/>
    <dgm:cxn modelId="{FBDCF080-E70B-49EC-A67F-195BB81373B3}" type="presParOf" srcId="{F1F2AD1A-D99F-4D46-88BA-D7638AD175DB}" destId="{FA26F209-3088-44E6-80C7-89E55508BA07}" srcOrd="6" destOrd="0" presId="urn:microsoft.com/office/officeart/2005/8/layout/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526AE8-7190-4DDC-9DD3-CB13BB087EBA}">
      <dsp:nvSpPr>
        <dsp:cNvPr id="0" name=""/>
        <dsp:cNvSpPr/>
      </dsp:nvSpPr>
      <dsp:spPr>
        <a:xfrm>
          <a:off x="2481456" y="2124"/>
          <a:ext cx="2923787" cy="79037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a:t>Manual Handling Policy</a:t>
          </a:r>
        </a:p>
      </dsp:txBody>
      <dsp:txXfrm>
        <a:off x="2504605" y="25273"/>
        <a:ext cx="2877489" cy="744081"/>
      </dsp:txXfrm>
    </dsp:sp>
    <dsp:sp modelId="{A40C3B5E-4772-42F7-8FF7-650D5D24D24B}">
      <dsp:nvSpPr>
        <dsp:cNvPr id="0" name=""/>
        <dsp:cNvSpPr/>
      </dsp:nvSpPr>
      <dsp:spPr>
        <a:xfrm rot="5400000">
          <a:off x="3795153" y="812263"/>
          <a:ext cx="296392" cy="35567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p>
      </dsp:txBody>
      <dsp:txXfrm rot="-5400000">
        <a:off x="3836648" y="841902"/>
        <a:ext cx="213402" cy="207474"/>
      </dsp:txXfrm>
    </dsp:sp>
    <dsp:sp modelId="{CB6D9D6F-2E5A-495E-B991-7AA6DD8C89EA}">
      <dsp:nvSpPr>
        <dsp:cNvPr id="0" name=""/>
        <dsp:cNvSpPr/>
      </dsp:nvSpPr>
      <dsp:spPr>
        <a:xfrm>
          <a:off x="2481456" y="1187694"/>
          <a:ext cx="2923787" cy="79037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a:t>Consultation</a:t>
          </a:r>
        </a:p>
      </dsp:txBody>
      <dsp:txXfrm>
        <a:off x="2504605" y="1210843"/>
        <a:ext cx="2877489" cy="744081"/>
      </dsp:txXfrm>
    </dsp:sp>
    <dsp:sp modelId="{45794923-FF86-44ED-B00F-57571AF70273}">
      <dsp:nvSpPr>
        <dsp:cNvPr id="0" name=""/>
        <dsp:cNvSpPr/>
      </dsp:nvSpPr>
      <dsp:spPr>
        <a:xfrm rot="5400000">
          <a:off x="3795153" y="1997833"/>
          <a:ext cx="296392" cy="35567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p>
      </dsp:txBody>
      <dsp:txXfrm rot="-5400000">
        <a:off x="3836648" y="2027472"/>
        <a:ext cx="213402" cy="207474"/>
      </dsp:txXfrm>
    </dsp:sp>
    <dsp:sp modelId="{9E2D87FD-6DBD-4DE9-A3BF-825DB7E0DB5F}">
      <dsp:nvSpPr>
        <dsp:cNvPr id="0" name=""/>
        <dsp:cNvSpPr/>
      </dsp:nvSpPr>
      <dsp:spPr>
        <a:xfrm>
          <a:off x="2481456" y="2373263"/>
          <a:ext cx="2923787" cy="79037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a:t>Risk Assessment</a:t>
          </a:r>
        </a:p>
      </dsp:txBody>
      <dsp:txXfrm>
        <a:off x="2504605" y="2396412"/>
        <a:ext cx="2877489" cy="744081"/>
      </dsp:txXfrm>
    </dsp:sp>
    <dsp:sp modelId="{76F87B50-2FC4-489A-A15B-8965ED12382D}">
      <dsp:nvSpPr>
        <dsp:cNvPr id="0" name=""/>
        <dsp:cNvSpPr/>
      </dsp:nvSpPr>
      <dsp:spPr>
        <a:xfrm rot="5400000">
          <a:off x="3795153" y="3183403"/>
          <a:ext cx="296392" cy="35567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p>
      </dsp:txBody>
      <dsp:txXfrm rot="-5400000">
        <a:off x="3836648" y="3213042"/>
        <a:ext cx="213402" cy="207474"/>
      </dsp:txXfrm>
    </dsp:sp>
    <dsp:sp modelId="{FA26F209-3088-44E6-80C7-89E55508BA07}">
      <dsp:nvSpPr>
        <dsp:cNvPr id="0" name=""/>
        <dsp:cNvSpPr/>
      </dsp:nvSpPr>
      <dsp:spPr>
        <a:xfrm>
          <a:off x="2481456" y="3558833"/>
          <a:ext cx="2923787" cy="79037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a:t>Implement controls/training/Supervision</a:t>
          </a:r>
        </a:p>
      </dsp:txBody>
      <dsp:txXfrm>
        <a:off x="2504605" y="3581982"/>
        <a:ext cx="2877489" cy="744081"/>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4674" name="Rectangle 2"/>
          <p:cNvSpPr>
            <a:spLocks noGrp="1" noChangeArrowheads="1"/>
          </p:cNvSpPr>
          <p:nvPr>
            <p:ph type="hdr" sz="quarter"/>
          </p:nvPr>
        </p:nvSpPr>
        <p:spPr bwMode="auto">
          <a:xfrm>
            <a:off x="1" y="0"/>
            <a:ext cx="2975240" cy="500696"/>
          </a:xfrm>
          <a:prstGeom prst="rect">
            <a:avLst/>
          </a:prstGeom>
          <a:noFill/>
          <a:ln w="9525">
            <a:noFill/>
            <a:miter lim="800000"/>
            <a:headEnd/>
            <a:tailEnd/>
          </a:ln>
          <a:effectLst/>
        </p:spPr>
        <p:txBody>
          <a:bodyPr vert="horz" wrap="square" lIns="96424" tIns="48212" rIns="96424" bIns="48212" numCol="1" anchor="t" anchorCtr="0" compatLnSpc="1">
            <a:prstTxWarp prst="textNoShape">
              <a:avLst/>
            </a:prstTxWarp>
          </a:bodyPr>
          <a:lstStyle>
            <a:lvl1pPr defTabSz="963559" eaLnBrk="1" hangingPunct="1">
              <a:defRPr sz="1300">
                <a:latin typeface="Times New Roman" pitchFamily="18" charset="0"/>
              </a:defRPr>
            </a:lvl1pPr>
          </a:lstStyle>
          <a:p>
            <a:pPr>
              <a:defRPr/>
            </a:pPr>
            <a:endParaRPr lang="en-US"/>
          </a:p>
        </p:txBody>
      </p:sp>
      <p:sp>
        <p:nvSpPr>
          <p:cNvPr id="284675" name="Rectangle 3"/>
          <p:cNvSpPr>
            <a:spLocks noGrp="1" noChangeArrowheads="1"/>
          </p:cNvSpPr>
          <p:nvPr>
            <p:ph type="dt" sz="quarter" idx="1"/>
          </p:nvPr>
        </p:nvSpPr>
        <p:spPr bwMode="auto">
          <a:xfrm>
            <a:off x="3890698" y="0"/>
            <a:ext cx="2975240" cy="500696"/>
          </a:xfrm>
          <a:prstGeom prst="rect">
            <a:avLst/>
          </a:prstGeom>
          <a:noFill/>
          <a:ln w="9525">
            <a:noFill/>
            <a:miter lim="800000"/>
            <a:headEnd/>
            <a:tailEnd/>
          </a:ln>
          <a:effectLst/>
        </p:spPr>
        <p:txBody>
          <a:bodyPr vert="horz" wrap="square" lIns="96424" tIns="48212" rIns="96424" bIns="48212" numCol="1" anchor="t" anchorCtr="0" compatLnSpc="1">
            <a:prstTxWarp prst="textNoShape">
              <a:avLst/>
            </a:prstTxWarp>
          </a:bodyPr>
          <a:lstStyle>
            <a:lvl1pPr algn="r" defTabSz="963559" eaLnBrk="1" hangingPunct="1">
              <a:defRPr sz="1300">
                <a:latin typeface="Times New Roman" pitchFamily="18" charset="0"/>
              </a:defRPr>
            </a:lvl1pPr>
          </a:lstStyle>
          <a:p>
            <a:pPr>
              <a:defRPr/>
            </a:pPr>
            <a:endParaRPr lang="en-US"/>
          </a:p>
        </p:txBody>
      </p:sp>
      <p:sp>
        <p:nvSpPr>
          <p:cNvPr id="284676" name="Rectangle 4"/>
          <p:cNvSpPr>
            <a:spLocks noGrp="1" noChangeArrowheads="1"/>
          </p:cNvSpPr>
          <p:nvPr>
            <p:ph type="ftr" sz="quarter" idx="2"/>
          </p:nvPr>
        </p:nvSpPr>
        <p:spPr bwMode="auto">
          <a:xfrm>
            <a:off x="1" y="9497379"/>
            <a:ext cx="2975240" cy="500696"/>
          </a:xfrm>
          <a:prstGeom prst="rect">
            <a:avLst/>
          </a:prstGeom>
          <a:noFill/>
          <a:ln w="9525">
            <a:noFill/>
            <a:miter lim="800000"/>
            <a:headEnd/>
            <a:tailEnd/>
          </a:ln>
          <a:effectLst/>
        </p:spPr>
        <p:txBody>
          <a:bodyPr vert="horz" wrap="square" lIns="96424" tIns="48212" rIns="96424" bIns="48212" numCol="1" anchor="b" anchorCtr="0" compatLnSpc="1">
            <a:prstTxWarp prst="textNoShape">
              <a:avLst/>
            </a:prstTxWarp>
          </a:bodyPr>
          <a:lstStyle>
            <a:lvl1pPr defTabSz="963559" eaLnBrk="1" hangingPunct="1">
              <a:defRPr sz="1300">
                <a:latin typeface="Times New Roman" pitchFamily="18" charset="0"/>
              </a:defRPr>
            </a:lvl1pPr>
          </a:lstStyle>
          <a:p>
            <a:pPr>
              <a:defRPr/>
            </a:pPr>
            <a:endParaRPr lang="en-US"/>
          </a:p>
        </p:txBody>
      </p:sp>
      <p:sp>
        <p:nvSpPr>
          <p:cNvPr id="284677" name="Rectangle 5"/>
          <p:cNvSpPr>
            <a:spLocks noGrp="1" noChangeArrowheads="1"/>
          </p:cNvSpPr>
          <p:nvPr>
            <p:ph type="sldNum" sz="quarter" idx="3"/>
          </p:nvPr>
        </p:nvSpPr>
        <p:spPr bwMode="auto">
          <a:xfrm>
            <a:off x="3890698" y="9497379"/>
            <a:ext cx="2975240" cy="500696"/>
          </a:xfrm>
          <a:prstGeom prst="rect">
            <a:avLst/>
          </a:prstGeom>
          <a:noFill/>
          <a:ln w="9525">
            <a:noFill/>
            <a:miter lim="800000"/>
            <a:headEnd/>
            <a:tailEnd/>
          </a:ln>
          <a:effectLst/>
        </p:spPr>
        <p:txBody>
          <a:bodyPr vert="horz" wrap="square" lIns="96424" tIns="48212" rIns="96424" bIns="48212" numCol="1" anchor="b" anchorCtr="0" compatLnSpc="1">
            <a:prstTxWarp prst="textNoShape">
              <a:avLst/>
            </a:prstTxWarp>
          </a:bodyPr>
          <a:lstStyle>
            <a:lvl1pPr algn="r" defTabSz="962025" eaLnBrk="1" hangingPunct="1">
              <a:defRPr sz="1300">
                <a:latin typeface="Times New Roman" panose="02020603050405020304" pitchFamily="18" charset="0"/>
              </a:defRPr>
            </a:lvl1pPr>
          </a:lstStyle>
          <a:p>
            <a:fld id="{B94AE324-94C6-40F2-BA28-ADECD6305823}" type="slidenum">
              <a:rPr lang="en-GB" altLang="en-US"/>
              <a:pPr/>
              <a:t>‹#›</a:t>
            </a:fld>
            <a:endParaRPr lang="en-GB" altLang="en-US"/>
          </a:p>
        </p:txBody>
      </p:sp>
    </p:spTree>
    <p:extLst>
      <p:ext uri="{BB962C8B-B14F-4D97-AF65-F5344CB8AC3E}">
        <p14:creationId xmlns:p14="http://schemas.microsoft.com/office/powerpoint/2010/main" val="30773780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1" y="0"/>
            <a:ext cx="2975240" cy="500696"/>
          </a:xfrm>
          <a:prstGeom prst="rect">
            <a:avLst/>
          </a:prstGeom>
          <a:noFill/>
          <a:ln w="9525">
            <a:noFill/>
            <a:miter lim="800000"/>
            <a:headEnd/>
            <a:tailEnd/>
          </a:ln>
          <a:effectLst/>
        </p:spPr>
        <p:txBody>
          <a:bodyPr vert="horz" wrap="square" lIns="96424" tIns="48212" rIns="96424" bIns="48212" numCol="1" anchor="t" anchorCtr="0" compatLnSpc="1">
            <a:prstTxWarp prst="textNoShape">
              <a:avLst/>
            </a:prstTxWarp>
          </a:bodyPr>
          <a:lstStyle>
            <a:lvl1pPr defTabSz="963559" eaLnBrk="1" hangingPunct="1">
              <a:defRPr sz="1300">
                <a:latin typeface="Times New Roman" pitchFamily="18" charset="0"/>
              </a:defRPr>
            </a:lvl1pPr>
          </a:lstStyle>
          <a:p>
            <a:pPr>
              <a:defRPr/>
            </a:pPr>
            <a:endParaRPr lang="en-US"/>
          </a:p>
        </p:txBody>
      </p:sp>
      <p:sp>
        <p:nvSpPr>
          <p:cNvPr id="4099" name="Rectangle 3"/>
          <p:cNvSpPr>
            <a:spLocks noGrp="1" noChangeArrowheads="1"/>
          </p:cNvSpPr>
          <p:nvPr>
            <p:ph type="dt" idx="1"/>
          </p:nvPr>
        </p:nvSpPr>
        <p:spPr bwMode="auto">
          <a:xfrm>
            <a:off x="3890698" y="0"/>
            <a:ext cx="2975240" cy="500696"/>
          </a:xfrm>
          <a:prstGeom prst="rect">
            <a:avLst/>
          </a:prstGeom>
          <a:noFill/>
          <a:ln w="9525">
            <a:noFill/>
            <a:miter lim="800000"/>
            <a:headEnd/>
            <a:tailEnd/>
          </a:ln>
          <a:effectLst/>
        </p:spPr>
        <p:txBody>
          <a:bodyPr vert="horz" wrap="square" lIns="96424" tIns="48212" rIns="96424" bIns="48212" numCol="1" anchor="t" anchorCtr="0" compatLnSpc="1">
            <a:prstTxWarp prst="textNoShape">
              <a:avLst/>
            </a:prstTxWarp>
          </a:bodyPr>
          <a:lstStyle>
            <a:lvl1pPr algn="r" defTabSz="963559" eaLnBrk="1" hangingPunct="1">
              <a:defRPr sz="1300">
                <a:latin typeface="Times New Roman" pitchFamily="18" charset="0"/>
              </a:defRPr>
            </a:lvl1pPr>
          </a:lstStyle>
          <a:p>
            <a:pPr>
              <a:defRPr/>
            </a:pPr>
            <a:endParaRPr lang="en-US"/>
          </a:p>
        </p:txBody>
      </p:sp>
      <p:sp>
        <p:nvSpPr>
          <p:cNvPr id="86020" name="Rectangle 4"/>
          <p:cNvSpPr>
            <a:spLocks noGrp="1" noRot="1" noChangeAspect="1" noChangeArrowheads="1" noTextEdit="1"/>
          </p:cNvSpPr>
          <p:nvPr>
            <p:ph type="sldImg" idx="2"/>
          </p:nvPr>
        </p:nvSpPr>
        <p:spPr bwMode="auto">
          <a:xfrm>
            <a:off x="933450" y="749300"/>
            <a:ext cx="5000625" cy="37512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915460" y="4750274"/>
            <a:ext cx="5035021" cy="4498342"/>
          </a:xfrm>
          <a:prstGeom prst="rect">
            <a:avLst/>
          </a:prstGeom>
          <a:noFill/>
          <a:ln w="9525">
            <a:noFill/>
            <a:miter lim="800000"/>
            <a:headEnd/>
            <a:tailEnd/>
          </a:ln>
          <a:effectLst/>
        </p:spPr>
        <p:txBody>
          <a:bodyPr vert="horz" wrap="square" lIns="96424" tIns="48212" rIns="96424" bIns="48212"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102" name="Rectangle 6"/>
          <p:cNvSpPr>
            <a:spLocks noGrp="1" noChangeArrowheads="1"/>
          </p:cNvSpPr>
          <p:nvPr>
            <p:ph type="ftr" sz="quarter" idx="4"/>
          </p:nvPr>
        </p:nvSpPr>
        <p:spPr bwMode="auto">
          <a:xfrm>
            <a:off x="1" y="9497379"/>
            <a:ext cx="2975240" cy="500696"/>
          </a:xfrm>
          <a:prstGeom prst="rect">
            <a:avLst/>
          </a:prstGeom>
          <a:noFill/>
          <a:ln w="9525">
            <a:noFill/>
            <a:miter lim="800000"/>
            <a:headEnd/>
            <a:tailEnd/>
          </a:ln>
          <a:effectLst/>
        </p:spPr>
        <p:txBody>
          <a:bodyPr vert="horz" wrap="square" lIns="96424" tIns="48212" rIns="96424" bIns="48212" numCol="1" anchor="b" anchorCtr="0" compatLnSpc="1">
            <a:prstTxWarp prst="textNoShape">
              <a:avLst/>
            </a:prstTxWarp>
          </a:bodyPr>
          <a:lstStyle>
            <a:lvl1pPr defTabSz="963559" eaLnBrk="1" hangingPunct="1">
              <a:defRPr sz="1300">
                <a:latin typeface="Times New Roman" pitchFamily="18" charset="0"/>
              </a:defRPr>
            </a:lvl1pPr>
          </a:lstStyle>
          <a:p>
            <a:pPr>
              <a:defRPr/>
            </a:pPr>
            <a:endParaRPr lang="en-US"/>
          </a:p>
        </p:txBody>
      </p:sp>
      <p:sp>
        <p:nvSpPr>
          <p:cNvPr id="4103" name="Rectangle 7"/>
          <p:cNvSpPr>
            <a:spLocks noGrp="1" noChangeArrowheads="1"/>
          </p:cNvSpPr>
          <p:nvPr>
            <p:ph type="sldNum" sz="quarter" idx="5"/>
          </p:nvPr>
        </p:nvSpPr>
        <p:spPr bwMode="auto">
          <a:xfrm>
            <a:off x="3890698" y="9497379"/>
            <a:ext cx="2975240" cy="500696"/>
          </a:xfrm>
          <a:prstGeom prst="rect">
            <a:avLst/>
          </a:prstGeom>
          <a:noFill/>
          <a:ln w="9525">
            <a:noFill/>
            <a:miter lim="800000"/>
            <a:headEnd/>
            <a:tailEnd/>
          </a:ln>
          <a:effectLst/>
        </p:spPr>
        <p:txBody>
          <a:bodyPr vert="horz" wrap="square" lIns="96424" tIns="48212" rIns="96424" bIns="48212" numCol="1" anchor="b" anchorCtr="0" compatLnSpc="1">
            <a:prstTxWarp prst="textNoShape">
              <a:avLst/>
            </a:prstTxWarp>
          </a:bodyPr>
          <a:lstStyle>
            <a:lvl1pPr algn="r" defTabSz="962025" eaLnBrk="1" hangingPunct="1">
              <a:defRPr sz="1300">
                <a:latin typeface="Times New Roman" panose="02020603050405020304" pitchFamily="18" charset="0"/>
              </a:defRPr>
            </a:lvl1pPr>
          </a:lstStyle>
          <a:p>
            <a:fld id="{E42E17D0-9F91-450E-B77E-429B673F2911}" type="slidenum">
              <a:rPr lang="en-GB" altLang="en-US"/>
              <a:pPr/>
              <a:t>‹#›</a:t>
            </a:fld>
            <a:endParaRPr lang="en-GB" altLang="en-US"/>
          </a:p>
        </p:txBody>
      </p:sp>
    </p:spTree>
    <p:extLst>
      <p:ext uri="{BB962C8B-B14F-4D97-AF65-F5344CB8AC3E}">
        <p14:creationId xmlns:p14="http://schemas.microsoft.com/office/powerpoint/2010/main" val="7863301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pPr marL="0" marR="0" lvl="0" indent="0" algn="r" defTabSz="953858" rtl="0" eaLnBrk="1" fontAlgn="base" latinLnBrk="0" hangingPunct="1">
              <a:lnSpc>
                <a:spcPct val="100000"/>
              </a:lnSpc>
              <a:spcBef>
                <a:spcPct val="0"/>
              </a:spcBef>
              <a:spcAft>
                <a:spcPct val="0"/>
              </a:spcAft>
              <a:buClrTx/>
              <a:buSzTx/>
              <a:buFontTx/>
              <a:buNone/>
              <a:tabLst/>
              <a:defRPr/>
            </a:pPr>
            <a:fld id="{E42E17D0-9F91-450E-B77E-429B673F2911}" type="slidenum">
              <a:rPr kumimoji="0" lang="en-GB"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53858" rtl="0" eaLnBrk="1" fontAlgn="base" latinLnBrk="0" hangingPunct="1">
                <a:lnSpc>
                  <a:spcPct val="100000"/>
                </a:lnSpc>
                <a:spcBef>
                  <a:spcPct val="0"/>
                </a:spcBef>
                <a:spcAft>
                  <a:spcPct val="0"/>
                </a:spcAft>
                <a:buClrTx/>
                <a:buSzTx/>
                <a:buFontTx/>
                <a:buNone/>
                <a:tabLst/>
                <a:defRPr/>
              </a:pPr>
              <a:t>1</a:t>
            </a:fld>
            <a:endParaRPr kumimoji="0" lang="en-GB"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19327637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IE" altLang="en-US" b="1">
                <a:latin typeface="Times New Roman" panose="02020603050405020304" pitchFamily="18" charset="0"/>
              </a:rPr>
              <a:t>Module objectives</a:t>
            </a:r>
          </a:p>
          <a:p>
            <a:endParaRPr lang="en-IE" altLang="en-US">
              <a:latin typeface="Times New Roman" panose="02020603050405020304" pitchFamily="18" charset="0"/>
            </a:endParaRPr>
          </a:p>
          <a:p>
            <a:r>
              <a:rPr lang="en-IE" altLang="en-US">
                <a:latin typeface="Times New Roman" panose="02020603050405020304" pitchFamily="18" charset="0"/>
              </a:rPr>
              <a:t>Again at the start of each module it is important to set out clear objectives for each module. State them in terms of what they will be able to do. These objectives will make good recap questions at the end of the module.</a:t>
            </a:r>
          </a:p>
        </p:txBody>
      </p:sp>
      <p:sp>
        <p:nvSpPr>
          <p:cNvPr id="921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2025">
              <a:spcBef>
                <a:spcPct val="30000"/>
              </a:spcBef>
              <a:defRPr sz="1200">
                <a:solidFill>
                  <a:schemeClr val="tx1"/>
                </a:solidFill>
                <a:latin typeface="Times New Roman" panose="02020603050405020304" pitchFamily="18" charset="0"/>
              </a:defRPr>
            </a:lvl1pPr>
            <a:lvl2pPr marL="742950" indent="-285750" defTabSz="962025">
              <a:spcBef>
                <a:spcPct val="30000"/>
              </a:spcBef>
              <a:defRPr sz="1200">
                <a:solidFill>
                  <a:schemeClr val="tx1"/>
                </a:solidFill>
                <a:latin typeface="Times New Roman" panose="02020603050405020304" pitchFamily="18" charset="0"/>
              </a:defRPr>
            </a:lvl2pPr>
            <a:lvl3pPr marL="1143000" indent="-228600" defTabSz="962025">
              <a:spcBef>
                <a:spcPct val="30000"/>
              </a:spcBef>
              <a:defRPr sz="1200">
                <a:solidFill>
                  <a:schemeClr val="tx1"/>
                </a:solidFill>
                <a:latin typeface="Times New Roman" panose="02020603050405020304" pitchFamily="18" charset="0"/>
              </a:defRPr>
            </a:lvl3pPr>
            <a:lvl4pPr marL="1600200" indent="-228600" defTabSz="962025">
              <a:spcBef>
                <a:spcPct val="30000"/>
              </a:spcBef>
              <a:defRPr sz="1200">
                <a:solidFill>
                  <a:schemeClr val="tx1"/>
                </a:solidFill>
                <a:latin typeface="Times New Roman" panose="02020603050405020304" pitchFamily="18" charset="0"/>
              </a:defRPr>
            </a:lvl4pPr>
            <a:lvl5pPr marL="2057400" indent="-228600" defTabSz="962025">
              <a:spcBef>
                <a:spcPct val="30000"/>
              </a:spcBef>
              <a:defRPr sz="1200">
                <a:solidFill>
                  <a:schemeClr val="tx1"/>
                </a:solidFill>
                <a:latin typeface="Times New Roman" panose="02020603050405020304" pitchFamily="18" charset="0"/>
              </a:defRPr>
            </a:lvl5pPr>
            <a:lvl6pPr marL="2514600" indent="-228600" defTabSz="96202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202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202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202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9234D6A-ED45-41FF-AEFA-442EDB1043EC}" type="slidenum">
              <a:rPr lang="en-GB" altLang="en-US" sz="1300"/>
              <a:pPr>
                <a:spcBef>
                  <a:spcPct val="0"/>
                </a:spcBef>
              </a:pPr>
              <a:t>13</a:t>
            </a:fld>
            <a:endParaRPr lang="en-GB" altLang="en-US" sz="13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a:latin typeface="Times New Roman" panose="02020603050405020304" pitchFamily="18" charset="0"/>
              </a:rPr>
              <a:t>Safety, Health &amp; Welfare at Work 2005</a:t>
            </a:r>
          </a:p>
          <a:p>
            <a:endParaRPr lang="en-GB" altLang="en-US" b="1">
              <a:latin typeface="Times New Roman" panose="02020603050405020304" pitchFamily="18" charset="0"/>
            </a:endParaRPr>
          </a:p>
          <a:p>
            <a:r>
              <a:rPr lang="en-GB" altLang="en-US">
                <a:latin typeface="Times New Roman" panose="02020603050405020304" pitchFamily="18" charset="0"/>
              </a:rPr>
              <a:t>Explain that this is the main piece of legislation governing Health &amp; Safety in the workplace. It sets out in broad terms the responsibilities of different groups towards health &amp; Safety.</a:t>
            </a:r>
          </a:p>
          <a:p>
            <a:endParaRPr lang="en-GB" altLang="en-US">
              <a:latin typeface="Times New Roman" panose="02020603050405020304" pitchFamily="18" charset="0"/>
            </a:endParaRPr>
          </a:p>
          <a:p>
            <a:r>
              <a:rPr lang="en-GB" altLang="en-US" b="1">
                <a:latin typeface="Times New Roman" panose="02020603050405020304" pitchFamily="18" charset="0"/>
              </a:rPr>
              <a:t>Duty of the employer</a:t>
            </a:r>
          </a:p>
          <a:p>
            <a:endParaRPr lang="en-GB" altLang="en-US">
              <a:latin typeface="Times New Roman" panose="02020603050405020304" pitchFamily="18" charset="0"/>
            </a:endParaRPr>
          </a:p>
          <a:p>
            <a:r>
              <a:rPr lang="en-GB" altLang="en-US">
                <a:latin typeface="Times New Roman" panose="02020603050405020304" pitchFamily="18" charset="0"/>
              </a:rPr>
              <a:t>First go through each duty of the employer and ask/ explain what they mean and their relevance to manual handling</a:t>
            </a:r>
          </a:p>
          <a:p>
            <a:endParaRPr lang="en-GB" altLang="en-US">
              <a:latin typeface="Times New Roman" panose="02020603050405020304" pitchFamily="18" charset="0"/>
            </a:endParaRPr>
          </a:p>
          <a:p>
            <a:endParaRPr lang="en-GB" altLang="en-US">
              <a:latin typeface="Times New Roman" panose="02020603050405020304" pitchFamily="18" charset="0"/>
            </a:endParaRPr>
          </a:p>
          <a:p>
            <a:r>
              <a:rPr lang="en-GB" altLang="en-US" b="1">
                <a:latin typeface="Times New Roman" panose="02020603050405020304" pitchFamily="18" charset="0"/>
              </a:rPr>
              <a:t>Duties of employees</a:t>
            </a:r>
          </a:p>
          <a:p>
            <a:endParaRPr lang="en-GB" altLang="en-US">
              <a:latin typeface="Times New Roman" panose="02020603050405020304" pitchFamily="18" charset="0"/>
            </a:endParaRPr>
          </a:p>
          <a:p>
            <a:r>
              <a:rPr lang="en-GB" altLang="en-US">
                <a:latin typeface="Times New Roman" panose="02020603050405020304" pitchFamily="18" charset="0"/>
              </a:rPr>
              <a:t>Ask them to tell which corresponding duties do employees have (you can prompt them.. So the employer must provide you with PPE, what must you do etc?:</a:t>
            </a:r>
          </a:p>
          <a:p>
            <a:endParaRPr lang="en-GB" altLang="en-US">
              <a:latin typeface="Times New Roman" panose="02020603050405020304" pitchFamily="18" charset="0"/>
            </a:endParaRPr>
          </a:p>
          <a:p>
            <a:endParaRPr lang="en-GB" altLang="en-US">
              <a:latin typeface="Times New Roman" panose="02020603050405020304" pitchFamily="18" charset="0"/>
            </a:endParaRPr>
          </a:p>
        </p:txBody>
      </p:sp>
      <p:sp>
        <p:nvSpPr>
          <p:cNvPr id="983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2025">
              <a:spcBef>
                <a:spcPct val="30000"/>
              </a:spcBef>
              <a:defRPr sz="1200">
                <a:solidFill>
                  <a:schemeClr val="tx1"/>
                </a:solidFill>
                <a:latin typeface="Times New Roman" panose="02020603050405020304" pitchFamily="18" charset="0"/>
              </a:defRPr>
            </a:lvl1pPr>
            <a:lvl2pPr marL="742950" indent="-285750" defTabSz="962025">
              <a:spcBef>
                <a:spcPct val="30000"/>
              </a:spcBef>
              <a:defRPr sz="1200">
                <a:solidFill>
                  <a:schemeClr val="tx1"/>
                </a:solidFill>
                <a:latin typeface="Times New Roman" panose="02020603050405020304" pitchFamily="18" charset="0"/>
              </a:defRPr>
            </a:lvl2pPr>
            <a:lvl3pPr marL="1143000" indent="-228600" defTabSz="962025">
              <a:spcBef>
                <a:spcPct val="30000"/>
              </a:spcBef>
              <a:defRPr sz="1200">
                <a:solidFill>
                  <a:schemeClr val="tx1"/>
                </a:solidFill>
                <a:latin typeface="Times New Roman" panose="02020603050405020304" pitchFamily="18" charset="0"/>
              </a:defRPr>
            </a:lvl3pPr>
            <a:lvl4pPr marL="1600200" indent="-228600" defTabSz="962025">
              <a:spcBef>
                <a:spcPct val="30000"/>
              </a:spcBef>
              <a:defRPr sz="1200">
                <a:solidFill>
                  <a:schemeClr val="tx1"/>
                </a:solidFill>
                <a:latin typeface="Times New Roman" panose="02020603050405020304" pitchFamily="18" charset="0"/>
              </a:defRPr>
            </a:lvl4pPr>
            <a:lvl5pPr marL="2057400" indent="-228600" defTabSz="962025">
              <a:spcBef>
                <a:spcPct val="30000"/>
              </a:spcBef>
              <a:defRPr sz="1200">
                <a:solidFill>
                  <a:schemeClr val="tx1"/>
                </a:solidFill>
                <a:latin typeface="Times New Roman" panose="02020603050405020304" pitchFamily="18" charset="0"/>
              </a:defRPr>
            </a:lvl5pPr>
            <a:lvl6pPr marL="2514600" indent="-228600" defTabSz="96202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202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202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202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98DD1C30-5F4A-4D05-A556-F94B76C01660}" type="slidenum">
              <a:rPr lang="en-GB" altLang="en-US" sz="1300"/>
              <a:pPr>
                <a:spcBef>
                  <a:spcPct val="0"/>
                </a:spcBef>
              </a:pPr>
              <a:t>14</a:t>
            </a:fld>
            <a:endParaRPr lang="en-GB" altLang="en-US" sz="13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a:ln/>
        </p:spPr>
        <p:txBody>
          <a:bodyPr/>
          <a:lstStyle/>
          <a:p>
            <a:r>
              <a:rPr lang="en-IE" b="1">
                <a:latin typeface="Times New Roman" pitchFamily="18" charset="0"/>
              </a:rPr>
              <a:t>Nine principles of Prevention</a:t>
            </a:r>
          </a:p>
          <a:p>
            <a:endParaRPr lang="en-IE">
              <a:latin typeface="Times New Roman" pitchFamily="18" charset="0"/>
            </a:endParaRPr>
          </a:p>
          <a:p>
            <a:r>
              <a:rPr lang="en-IE">
                <a:latin typeface="Times New Roman" pitchFamily="18" charset="0"/>
              </a:rPr>
              <a:t>This is unnecessary to go through these principles of prevention with your staff</a:t>
            </a:r>
          </a:p>
        </p:txBody>
      </p:sp>
      <p:sp>
        <p:nvSpPr>
          <p:cNvPr id="90116" name="Slide Number Placeholder 3"/>
          <p:cNvSpPr>
            <a:spLocks noGrp="1"/>
          </p:cNvSpPr>
          <p:nvPr>
            <p:ph type="sldNum" sz="quarter" idx="5"/>
          </p:nvPr>
        </p:nvSpPr>
        <p:spPr>
          <a:noFill/>
        </p:spPr>
        <p:txBody>
          <a:bodyPr/>
          <a:lstStyle/>
          <a:p>
            <a:pPr marL="0" marR="0" lvl="0" indent="0" algn="r" defTabSz="1013579" rtl="0" eaLnBrk="1" fontAlgn="auto" latinLnBrk="0" hangingPunct="1">
              <a:lnSpc>
                <a:spcPct val="100000"/>
              </a:lnSpc>
              <a:spcBef>
                <a:spcPts val="0"/>
              </a:spcBef>
              <a:spcAft>
                <a:spcPts val="0"/>
              </a:spcAft>
              <a:buClrTx/>
              <a:buSzTx/>
              <a:buFontTx/>
              <a:buNone/>
              <a:tabLst/>
              <a:defRPr/>
            </a:pPr>
            <a:fld id="{644925BA-6690-484A-8769-33FE829F1DAA}" type="slidenum">
              <a:rPr kumimoji="0" lang="en-GB"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013579" rtl="0" eaLnBrk="1" fontAlgn="auto" latinLnBrk="0" hangingPunct="1">
                <a:lnSpc>
                  <a:spcPct val="100000"/>
                </a:lnSpc>
                <a:spcBef>
                  <a:spcPts val="0"/>
                </a:spcBef>
                <a:spcAft>
                  <a:spcPts val="0"/>
                </a:spcAft>
                <a:buClrTx/>
                <a:buSzTx/>
                <a:buFontTx/>
                <a:buNone/>
                <a:tabLst/>
                <a:defRPr/>
              </a:pPr>
              <a:t>15</a:t>
            </a:fld>
            <a:endParaRPr kumimoji="0" lang="en-GB"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474268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pPr marL="0" marR="0" lvl="0" indent="0" algn="r" defTabSz="1013579" rtl="0" eaLnBrk="1" fontAlgn="auto" latinLnBrk="0" hangingPunct="1">
              <a:lnSpc>
                <a:spcPct val="100000"/>
              </a:lnSpc>
              <a:spcBef>
                <a:spcPts val="0"/>
              </a:spcBef>
              <a:spcAft>
                <a:spcPts val="0"/>
              </a:spcAft>
              <a:buClrTx/>
              <a:buSzTx/>
              <a:buFontTx/>
              <a:buNone/>
              <a:tabLst/>
              <a:defRPr/>
            </a:pPr>
            <a:fld id="{9EE30EE4-935E-45BC-8A04-7C56939F56C7}" type="slidenum">
              <a:rPr kumimoji="0" lang="en-GB"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013579" rtl="0" eaLnBrk="1" fontAlgn="auto" latinLnBrk="0" hangingPunct="1">
                <a:lnSpc>
                  <a:spcPct val="100000"/>
                </a:lnSpc>
                <a:spcBef>
                  <a:spcPts val="0"/>
                </a:spcBef>
                <a:spcAft>
                  <a:spcPts val="0"/>
                </a:spcAft>
                <a:buClrTx/>
                <a:buSzTx/>
                <a:buFontTx/>
                <a:buNone/>
                <a:tabLst/>
                <a:defRPr/>
              </a:pPr>
              <a:t>16</a:t>
            </a:fld>
            <a:endParaRPr kumimoji="0" lang="en-GB" sz="1300" b="0" i="0" u="none" strike="noStrike" kern="1200" cap="none" spc="0" normalizeH="0" baseline="0" noProof="0">
              <a:ln>
                <a:noFill/>
              </a:ln>
              <a:solidFill>
                <a:prstClr val="black"/>
              </a:solidFill>
              <a:effectLst/>
              <a:uLnTx/>
              <a:uFillTx/>
              <a:latin typeface="Calibri"/>
              <a:ea typeface="+mn-ea"/>
              <a:cs typeface="+mn-cs"/>
            </a:endParaRPr>
          </a:p>
        </p:txBody>
      </p:sp>
      <p:sp>
        <p:nvSpPr>
          <p:cNvPr id="91139" name="Rectangle 2"/>
          <p:cNvSpPr>
            <a:spLocks noGrp="1" noRot="1" noChangeAspect="1" noChangeArrowheads="1" noTextEdit="1"/>
          </p:cNvSpPr>
          <p:nvPr>
            <p:ph type="sldImg"/>
          </p:nvPr>
        </p:nvSpPr>
        <p:spPr>
          <a:xfrm>
            <a:off x="933450" y="747713"/>
            <a:ext cx="4999038" cy="3751262"/>
          </a:xfrm>
          <a:solidFill>
            <a:srgbClr val="FFFFFF"/>
          </a:solidFill>
          <a:ln/>
        </p:spPr>
      </p:sp>
      <p:sp>
        <p:nvSpPr>
          <p:cNvPr id="91140" name="Rectangle 3"/>
          <p:cNvSpPr>
            <a:spLocks noGrp="1" noChangeArrowheads="1"/>
          </p:cNvSpPr>
          <p:nvPr>
            <p:ph type="body" idx="1"/>
          </p:nvPr>
        </p:nvSpPr>
        <p:spPr>
          <a:xfrm>
            <a:off x="915248" y="4749521"/>
            <a:ext cx="5033856" cy="4499212"/>
          </a:xfrm>
          <a:solidFill>
            <a:srgbClr val="FFFFFF"/>
          </a:solidFill>
          <a:ln>
            <a:solidFill>
              <a:srgbClr val="000000"/>
            </a:solidFill>
          </a:ln>
        </p:spPr>
        <p:txBody>
          <a:bodyPr lIns="101936" tIns="50968" rIns="101936" bIns="50968"/>
          <a:lstStyle/>
          <a:p>
            <a:pPr eaLnBrk="1" hangingPunct="1"/>
            <a:r>
              <a:rPr lang="ga-IE">
                <a:latin typeface="Times New Roman" pitchFamily="18" charset="0"/>
              </a:rPr>
              <a:t>This comes from the general principlces of principles of prevention</a:t>
            </a:r>
          </a:p>
          <a:p>
            <a:pPr eaLnBrk="1" hangingPunct="1"/>
            <a:endParaRPr lang="en-GB">
              <a:latin typeface="Times New Roman" pitchFamily="18" charset="0"/>
            </a:endParaRPr>
          </a:p>
          <a:p>
            <a:pPr eaLnBrk="1" hangingPunct="1"/>
            <a:r>
              <a:rPr lang="en-GB">
                <a:latin typeface="Times New Roman" pitchFamily="18" charset="0"/>
              </a:rPr>
              <a:t>Ask them how manual handling can be avoided i.e. Mechanical equipment, get the supplier to deliver it to where it is needed.</a:t>
            </a:r>
            <a:endParaRPr lang="ga-IE">
              <a:latin typeface="Times New Roman" pitchFamily="18" charset="0"/>
            </a:endParaRPr>
          </a:p>
          <a:p>
            <a:pPr eaLnBrk="1" hangingPunct="1"/>
            <a:r>
              <a:rPr lang="ga-IE">
                <a:latin typeface="Times New Roman" pitchFamily="18" charset="0"/>
              </a:rPr>
              <a:t>Ask them how it can be reduced.</a:t>
            </a:r>
          </a:p>
          <a:p>
            <a:pPr eaLnBrk="1" hangingPunct="1"/>
            <a:r>
              <a:rPr lang="ga-IE">
                <a:latin typeface="Times New Roman" pitchFamily="18" charset="0"/>
              </a:rPr>
              <a:t>i.e. Substitute with smaller loads, engineering solutions such as trolleys, administrative controls such as information on contents. training</a:t>
            </a:r>
          </a:p>
          <a:p>
            <a:pPr eaLnBrk="1" hangingPunct="1"/>
            <a:endParaRPr lang="en-US">
              <a:latin typeface="Times New Roman" pitchFamily="18" charset="0"/>
            </a:endParaRPr>
          </a:p>
        </p:txBody>
      </p:sp>
    </p:spTree>
    <p:extLst>
      <p:ext uri="{BB962C8B-B14F-4D97-AF65-F5344CB8AC3E}">
        <p14:creationId xmlns:p14="http://schemas.microsoft.com/office/powerpoint/2010/main" val="31861466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Young workers, pregnant, post natal and breastfeeding employees;</a:t>
            </a:r>
          </a:p>
          <a:p>
            <a:r>
              <a:rPr lang="en-GB"/>
              <a:t>People with reduced mobility</a:t>
            </a:r>
          </a:p>
          <a:p>
            <a:r>
              <a:rPr lang="en-GB"/>
              <a:t>New or inexperienced workers, person’s with particular serious</a:t>
            </a:r>
          </a:p>
          <a:p>
            <a:r>
              <a:rPr lang="en-GB"/>
              <a:t>problems, night workers and shift workers, children and young</a:t>
            </a:r>
          </a:p>
          <a:p>
            <a:r>
              <a:rPr lang="en-GB"/>
              <a:t>persons.</a:t>
            </a:r>
          </a:p>
          <a:p>
            <a:r>
              <a:rPr lang="en-GB"/>
              <a:t>(Ref: The Safety Health and Welfare at Work </a:t>
            </a:r>
            <a:r>
              <a:rPr lang="en-IE"/>
              <a:t>(General Application) Regulations, 2007  Part 6, Chapters 1‐3)</a:t>
            </a:r>
          </a:p>
        </p:txBody>
      </p:sp>
      <p:sp>
        <p:nvSpPr>
          <p:cNvPr id="4" name="Slide Number Placeholder 3"/>
          <p:cNvSpPr>
            <a:spLocks noGrp="1"/>
          </p:cNvSpPr>
          <p:nvPr>
            <p:ph type="sldNum" sz="quarter" idx="5"/>
          </p:nvPr>
        </p:nvSpPr>
        <p:spPr/>
        <p:txBody>
          <a:bodyPr/>
          <a:lstStyle/>
          <a:p>
            <a:fld id="{E42E17D0-9F91-450E-B77E-429B673F2911}" type="slidenum">
              <a:rPr lang="en-GB" altLang="en-US" smtClean="0"/>
              <a:pPr/>
              <a:t>17</a:t>
            </a:fld>
            <a:endParaRPr lang="en-GB" altLang="en-US"/>
          </a:p>
        </p:txBody>
      </p:sp>
    </p:spTree>
    <p:extLst>
      <p:ext uri="{BB962C8B-B14F-4D97-AF65-F5344CB8AC3E}">
        <p14:creationId xmlns:p14="http://schemas.microsoft.com/office/powerpoint/2010/main" val="24327354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2025">
              <a:spcBef>
                <a:spcPct val="30000"/>
              </a:spcBef>
              <a:defRPr sz="1200">
                <a:solidFill>
                  <a:schemeClr val="tx1"/>
                </a:solidFill>
                <a:latin typeface="Times New Roman" panose="02020603050405020304" pitchFamily="18" charset="0"/>
              </a:defRPr>
            </a:lvl1pPr>
            <a:lvl2pPr marL="742950" indent="-285750" defTabSz="962025">
              <a:spcBef>
                <a:spcPct val="30000"/>
              </a:spcBef>
              <a:defRPr sz="1200">
                <a:solidFill>
                  <a:schemeClr val="tx1"/>
                </a:solidFill>
                <a:latin typeface="Times New Roman" panose="02020603050405020304" pitchFamily="18" charset="0"/>
              </a:defRPr>
            </a:lvl2pPr>
            <a:lvl3pPr marL="1143000" indent="-228600" defTabSz="962025">
              <a:spcBef>
                <a:spcPct val="30000"/>
              </a:spcBef>
              <a:defRPr sz="1200">
                <a:solidFill>
                  <a:schemeClr val="tx1"/>
                </a:solidFill>
                <a:latin typeface="Times New Roman" panose="02020603050405020304" pitchFamily="18" charset="0"/>
              </a:defRPr>
            </a:lvl3pPr>
            <a:lvl4pPr marL="1600200" indent="-228600" defTabSz="962025">
              <a:spcBef>
                <a:spcPct val="30000"/>
              </a:spcBef>
              <a:defRPr sz="1200">
                <a:solidFill>
                  <a:schemeClr val="tx1"/>
                </a:solidFill>
                <a:latin typeface="Times New Roman" panose="02020603050405020304" pitchFamily="18" charset="0"/>
              </a:defRPr>
            </a:lvl4pPr>
            <a:lvl5pPr marL="2057400" indent="-228600" defTabSz="962025">
              <a:spcBef>
                <a:spcPct val="30000"/>
              </a:spcBef>
              <a:defRPr sz="1200">
                <a:solidFill>
                  <a:schemeClr val="tx1"/>
                </a:solidFill>
                <a:latin typeface="Times New Roman" panose="02020603050405020304" pitchFamily="18" charset="0"/>
              </a:defRPr>
            </a:lvl5pPr>
            <a:lvl6pPr marL="2514600" indent="-228600" defTabSz="96202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202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202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202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1BBB264-19AB-402A-BA56-6709CF47FCE9}" type="slidenum">
              <a:rPr lang="en-GB" altLang="en-US" sz="1300"/>
              <a:pPr>
                <a:spcBef>
                  <a:spcPct val="0"/>
                </a:spcBef>
              </a:pPr>
              <a:t>19</a:t>
            </a:fld>
            <a:endParaRPr lang="en-GB" altLang="en-US" sz="1300"/>
          </a:p>
        </p:txBody>
      </p:sp>
      <p:sp>
        <p:nvSpPr>
          <p:cNvPr id="101379" name="Rectangle 2"/>
          <p:cNvSpPr>
            <a:spLocks noGrp="1" noRot="1" noChangeAspect="1" noChangeArrowheads="1" noTextEdit="1"/>
          </p:cNvSpPr>
          <p:nvPr>
            <p:ph type="sldImg"/>
          </p:nvPr>
        </p:nvSpPr>
        <p:spPr>
          <a:xfrm>
            <a:off x="935038" y="750888"/>
            <a:ext cx="4995862" cy="3748087"/>
          </a:xfrm>
          <a:solidFill>
            <a:srgbClr val="FFFFFF"/>
          </a:solidFill>
          <a:ln/>
        </p:spPr>
      </p:sp>
      <p:sp>
        <p:nvSpPr>
          <p:cNvPr id="101380" name="Rectangle 3"/>
          <p:cNvSpPr>
            <a:spLocks noGrp="1" noChangeArrowheads="1"/>
          </p:cNvSpPr>
          <p:nvPr>
            <p:ph type="body" idx="1"/>
          </p:nvPr>
        </p:nvSpPr>
        <p:spPr>
          <a:xfrm>
            <a:off x="915460" y="4748691"/>
            <a:ext cx="5035021" cy="4498341"/>
          </a:xfrm>
          <a:solidFill>
            <a:srgbClr val="FFFFFF"/>
          </a:solidFill>
          <a:ln>
            <a:solidFill>
              <a:srgbClr val="000000"/>
            </a:solidFill>
          </a:ln>
        </p:spPr>
        <p:txBody>
          <a:bodyPr lIns="92766" tIns="46383" rIns="92766" bIns="46383"/>
          <a:lstStyle/>
          <a:p>
            <a:pPr eaLnBrk="1" hangingPunct="1"/>
            <a:r>
              <a:rPr lang="en-IE" altLang="en-US" b="1">
                <a:latin typeface="Arial" panose="020B0604020202020204" pitchFamily="34" charset="0"/>
              </a:rPr>
              <a:t>The following are actual case law examples</a:t>
            </a:r>
          </a:p>
          <a:p>
            <a:pPr eaLnBrk="1" hangingPunct="1"/>
            <a:endParaRPr lang="en-IE" altLang="en-US">
              <a:latin typeface="Arial" panose="020B0604020202020204" pitchFamily="34" charset="0"/>
            </a:endParaRPr>
          </a:p>
          <a:p>
            <a:pPr eaLnBrk="1" hangingPunct="1"/>
            <a:endParaRPr lang="en-US" altLang="en-US">
              <a:latin typeface="Times New Roman" panose="02020603050405020304"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E72DE246-8529-4910-B35B-37F19231E784}"/>
              </a:ext>
            </a:extLst>
          </p:cNvPr>
          <p:cNvSpPr>
            <a:spLocks noGrp="1" noChangeArrowheads="1"/>
          </p:cNvSpPr>
          <p:nvPr>
            <p:ph type="sldNum" sz="quarter" idx="5"/>
          </p:nvPr>
        </p:nvSpPr>
        <p:spPr>
          <a:ln/>
        </p:spPr>
        <p:txBody>
          <a:bodyPr/>
          <a:lstStyle/>
          <a:p>
            <a:fld id="{A22CCF0E-55B6-40BC-B289-FCD14C6BC2CE}" type="slidenum">
              <a:rPr lang="en-GB" altLang="en-US"/>
              <a:pPr/>
              <a:t>20</a:t>
            </a:fld>
            <a:endParaRPr lang="en-GB" altLang="en-US"/>
          </a:p>
        </p:txBody>
      </p:sp>
      <p:sp>
        <p:nvSpPr>
          <p:cNvPr id="2576386" name="Rectangle 1026">
            <a:extLst>
              <a:ext uri="{FF2B5EF4-FFF2-40B4-BE49-F238E27FC236}">
                <a16:creationId xmlns:a16="http://schemas.microsoft.com/office/drawing/2014/main" id="{26B0EDB4-82E2-4400-B967-74EDDC34A6BC}"/>
              </a:ext>
            </a:extLst>
          </p:cNvPr>
          <p:cNvSpPr>
            <a:spLocks noGrp="1" noRot="1" noChangeAspect="1" noChangeArrowheads="1" noTextEdit="1"/>
          </p:cNvSpPr>
          <p:nvPr>
            <p:ph type="sldImg"/>
          </p:nvPr>
        </p:nvSpPr>
        <p:spPr bwMode="auto">
          <a:xfrm>
            <a:off x="1200150" y="669925"/>
            <a:ext cx="4459288" cy="3344863"/>
          </a:xfrm>
          <a:prstGeom prst="rect">
            <a:avLst/>
          </a:prstGeom>
          <a:solidFill>
            <a:srgbClr val="FFFFFF"/>
          </a:solidFill>
          <a:ln>
            <a:solidFill>
              <a:srgbClr val="000000"/>
            </a:solidFill>
            <a:miter lim="800000"/>
            <a:headEnd/>
            <a:tailEnd/>
          </a:ln>
        </p:spPr>
      </p:sp>
      <p:sp>
        <p:nvSpPr>
          <p:cNvPr id="2576387" name="Rectangle 1027">
            <a:extLst>
              <a:ext uri="{FF2B5EF4-FFF2-40B4-BE49-F238E27FC236}">
                <a16:creationId xmlns:a16="http://schemas.microsoft.com/office/drawing/2014/main" id="{562BD6B2-6DD7-4132-94E1-190D77808D2F}"/>
              </a:ext>
            </a:extLst>
          </p:cNvPr>
          <p:cNvSpPr>
            <a:spLocks noGrp="1" noChangeArrowheads="1"/>
          </p:cNvSpPr>
          <p:nvPr>
            <p:ph type="body" idx="1"/>
          </p:nvPr>
        </p:nvSpPr>
        <p:spPr bwMode="auto">
          <a:xfrm>
            <a:off x="914401" y="4238625"/>
            <a:ext cx="5029200" cy="4016375"/>
          </a:xfrm>
          <a:prstGeom prst="rect">
            <a:avLst/>
          </a:prstGeom>
          <a:solidFill>
            <a:srgbClr val="FFFFFF"/>
          </a:solidFill>
          <a:ln>
            <a:solidFill>
              <a:srgbClr val="000000"/>
            </a:solidFill>
            <a:miter lim="800000"/>
            <a:headEnd/>
            <a:tailEnd/>
          </a:ln>
        </p:spPr>
        <p:txBody>
          <a:bodyPr lIns="86759" tIns="43380" rIns="86759" bIns="43380"/>
          <a:lstStyle/>
          <a:p>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099C5E4-1A1D-422F-A0DF-14FA45F0F4B3}"/>
              </a:ext>
            </a:extLst>
          </p:cNvPr>
          <p:cNvSpPr>
            <a:spLocks noGrp="1" noChangeArrowheads="1"/>
          </p:cNvSpPr>
          <p:nvPr>
            <p:ph type="sldNum" sz="quarter" idx="5"/>
          </p:nvPr>
        </p:nvSpPr>
        <p:spPr>
          <a:ln/>
        </p:spPr>
        <p:txBody>
          <a:bodyPr/>
          <a:lstStyle/>
          <a:p>
            <a:fld id="{157708DC-786E-4389-9E86-30772DA6327B}" type="slidenum">
              <a:rPr lang="en-GB" altLang="en-US"/>
              <a:pPr/>
              <a:t>21</a:t>
            </a:fld>
            <a:endParaRPr lang="en-GB" altLang="en-US"/>
          </a:p>
        </p:txBody>
      </p:sp>
      <p:sp>
        <p:nvSpPr>
          <p:cNvPr id="2582530" name="Rectangle 3074">
            <a:extLst>
              <a:ext uri="{FF2B5EF4-FFF2-40B4-BE49-F238E27FC236}">
                <a16:creationId xmlns:a16="http://schemas.microsoft.com/office/drawing/2014/main" id="{D92FD551-E098-496A-B719-F800231EF53D}"/>
              </a:ext>
            </a:extLst>
          </p:cNvPr>
          <p:cNvSpPr>
            <a:spLocks noGrp="1" noRot="1" noChangeAspect="1" noChangeArrowheads="1" noTextEdit="1"/>
          </p:cNvSpPr>
          <p:nvPr>
            <p:ph type="sldImg"/>
          </p:nvPr>
        </p:nvSpPr>
        <p:spPr bwMode="auto">
          <a:xfrm>
            <a:off x="1200150" y="669925"/>
            <a:ext cx="4459288" cy="3344863"/>
          </a:xfrm>
          <a:prstGeom prst="rect">
            <a:avLst/>
          </a:prstGeom>
          <a:solidFill>
            <a:srgbClr val="FFFFFF"/>
          </a:solidFill>
          <a:ln>
            <a:solidFill>
              <a:srgbClr val="000000"/>
            </a:solidFill>
            <a:miter lim="800000"/>
            <a:headEnd/>
            <a:tailEnd/>
          </a:ln>
        </p:spPr>
      </p:sp>
      <p:sp>
        <p:nvSpPr>
          <p:cNvPr id="2582531" name="Rectangle 3075">
            <a:extLst>
              <a:ext uri="{FF2B5EF4-FFF2-40B4-BE49-F238E27FC236}">
                <a16:creationId xmlns:a16="http://schemas.microsoft.com/office/drawing/2014/main" id="{4A85AA53-3CC2-4094-AB2E-B68C5CAD61E5}"/>
              </a:ext>
            </a:extLst>
          </p:cNvPr>
          <p:cNvSpPr>
            <a:spLocks noGrp="1" noChangeArrowheads="1"/>
          </p:cNvSpPr>
          <p:nvPr>
            <p:ph type="body" idx="1"/>
          </p:nvPr>
        </p:nvSpPr>
        <p:spPr bwMode="auto">
          <a:xfrm>
            <a:off x="914401" y="4238625"/>
            <a:ext cx="5029200" cy="4016375"/>
          </a:xfrm>
          <a:prstGeom prst="rect">
            <a:avLst/>
          </a:prstGeom>
          <a:solidFill>
            <a:srgbClr val="FFFFFF"/>
          </a:solidFill>
          <a:ln>
            <a:solidFill>
              <a:srgbClr val="000000"/>
            </a:solidFill>
            <a:miter lim="800000"/>
            <a:headEnd/>
            <a:tailEnd/>
          </a:ln>
        </p:spPr>
        <p:txBody>
          <a:bodyPr lIns="86759" tIns="43380" rIns="86759" bIns="43380"/>
          <a:lstStyle/>
          <a:p>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EEFED811-B91F-436B-B71F-6302649EA813}"/>
              </a:ext>
            </a:extLst>
          </p:cNvPr>
          <p:cNvSpPr>
            <a:spLocks noGrp="1" noChangeArrowheads="1"/>
          </p:cNvSpPr>
          <p:nvPr>
            <p:ph type="sldNum" sz="quarter" idx="5"/>
          </p:nvPr>
        </p:nvSpPr>
        <p:spPr>
          <a:ln/>
        </p:spPr>
        <p:txBody>
          <a:bodyPr/>
          <a:lstStyle/>
          <a:p>
            <a:fld id="{896FD642-82FD-4E26-BAA3-608274458589}" type="slidenum">
              <a:rPr lang="en-GB" altLang="en-US"/>
              <a:pPr/>
              <a:t>22</a:t>
            </a:fld>
            <a:endParaRPr lang="en-GB" altLang="en-US"/>
          </a:p>
        </p:txBody>
      </p:sp>
      <p:sp>
        <p:nvSpPr>
          <p:cNvPr id="2580482" name="Rectangle 1026">
            <a:extLst>
              <a:ext uri="{FF2B5EF4-FFF2-40B4-BE49-F238E27FC236}">
                <a16:creationId xmlns:a16="http://schemas.microsoft.com/office/drawing/2014/main" id="{70AD4038-675B-45F7-8AEC-EC44B2FF3E87}"/>
              </a:ext>
            </a:extLst>
          </p:cNvPr>
          <p:cNvSpPr>
            <a:spLocks noGrp="1" noRot="1" noChangeAspect="1" noChangeArrowheads="1" noTextEdit="1"/>
          </p:cNvSpPr>
          <p:nvPr>
            <p:ph type="sldImg"/>
          </p:nvPr>
        </p:nvSpPr>
        <p:spPr bwMode="auto">
          <a:xfrm>
            <a:off x="1200150" y="669925"/>
            <a:ext cx="4459288" cy="3344863"/>
          </a:xfrm>
          <a:prstGeom prst="rect">
            <a:avLst/>
          </a:prstGeom>
          <a:solidFill>
            <a:srgbClr val="FFFFFF"/>
          </a:solidFill>
          <a:ln>
            <a:solidFill>
              <a:srgbClr val="000000"/>
            </a:solidFill>
            <a:miter lim="800000"/>
            <a:headEnd/>
            <a:tailEnd/>
          </a:ln>
        </p:spPr>
      </p:sp>
      <p:sp>
        <p:nvSpPr>
          <p:cNvPr id="2580483" name="Rectangle 1027">
            <a:extLst>
              <a:ext uri="{FF2B5EF4-FFF2-40B4-BE49-F238E27FC236}">
                <a16:creationId xmlns:a16="http://schemas.microsoft.com/office/drawing/2014/main" id="{23640716-47EC-49E7-B71C-8329E8164844}"/>
              </a:ext>
            </a:extLst>
          </p:cNvPr>
          <p:cNvSpPr>
            <a:spLocks noGrp="1" noChangeArrowheads="1"/>
          </p:cNvSpPr>
          <p:nvPr>
            <p:ph type="body" idx="1"/>
          </p:nvPr>
        </p:nvSpPr>
        <p:spPr bwMode="auto">
          <a:xfrm>
            <a:off x="914401" y="4238625"/>
            <a:ext cx="5029200" cy="4016375"/>
          </a:xfrm>
          <a:prstGeom prst="rect">
            <a:avLst/>
          </a:prstGeom>
          <a:solidFill>
            <a:srgbClr val="FFFFFF"/>
          </a:solidFill>
          <a:ln>
            <a:solidFill>
              <a:srgbClr val="000000"/>
            </a:solidFill>
            <a:miter lim="800000"/>
            <a:headEnd/>
            <a:tailEnd/>
          </a:ln>
        </p:spPr>
        <p:txBody>
          <a:bodyPr lIns="86759" tIns="43380" rIns="86759" bIns="43380"/>
          <a:lstStyle/>
          <a:p>
            <a:endParaRPr lang="en-US" altLang="en-US"/>
          </a:p>
        </p:txBody>
      </p:sp>
    </p:spTree>
    <p:extLst>
      <p:ext uri="{BB962C8B-B14F-4D97-AF65-F5344CB8AC3E}">
        <p14:creationId xmlns:p14="http://schemas.microsoft.com/office/powerpoint/2010/main" val="40725507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ln/>
        </p:spPr>
      </p:sp>
      <p:sp>
        <p:nvSpPr>
          <p:cNvPr id="1024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IE" altLang="en-US" b="1">
                <a:latin typeface="Times New Roman" panose="02020603050405020304" pitchFamily="18" charset="0"/>
              </a:rPr>
              <a:t>Question and Answer session</a:t>
            </a:r>
          </a:p>
          <a:p>
            <a:endParaRPr lang="en-IE" altLang="en-US" b="1">
              <a:latin typeface="Times New Roman" panose="02020603050405020304" pitchFamily="18" charset="0"/>
            </a:endParaRPr>
          </a:p>
          <a:p>
            <a:r>
              <a:rPr lang="en-IE" altLang="en-US">
                <a:latin typeface="Times New Roman" panose="02020603050405020304" pitchFamily="18" charset="0"/>
              </a:rPr>
              <a:t>It is a good idea to go through a Q &amp; A session with your learners to test their understanding of what you have gone through.</a:t>
            </a:r>
          </a:p>
        </p:txBody>
      </p:sp>
      <p:sp>
        <p:nvSpPr>
          <p:cNvPr id="1024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2025">
              <a:spcBef>
                <a:spcPct val="30000"/>
              </a:spcBef>
              <a:defRPr sz="1200">
                <a:solidFill>
                  <a:schemeClr val="tx1"/>
                </a:solidFill>
                <a:latin typeface="Times New Roman" panose="02020603050405020304" pitchFamily="18" charset="0"/>
              </a:defRPr>
            </a:lvl1pPr>
            <a:lvl2pPr marL="742950" indent="-285750" defTabSz="962025">
              <a:spcBef>
                <a:spcPct val="30000"/>
              </a:spcBef>
              <a:defRPr sz="1200">
                <a:solidFill>
                  <a:schemeClr val="tx1"/>
                </a:solidFill>
                <a:latin typeface="Times New Roman" panose="02020603050405020304" pitchFamily="18" charset="0"/>
              </a:defRPr>
            </a:lvl2pPr>
            <a:lvl3pPr marL="1143000" indent="-228600" defTabSz="962025">
              <a:spcBef>
                <a:spcPct val="30000"/>
              </a:spcBef>
              <a:defRPr sz="1200">
                <a:solidFill>
                  <a:schemeClr val="tx1"/>
                </a:solidFill>
                <a:latin typeface="Times New Roman" panose="02020603050405020304" pitchFamily="18" charset="0"/>
              </a:defRPr>
            </a:lvl3pPr>
            <a:lvl4pPr marL="1600200" indent="-228600" defTabSz="962025">
              <a:spcBef>
                <a:spcPct val="30000"/>
              </a:spcBef>
              <a:defRPr sz="1200">
                <a:solidFill>
                  <a:schemeClr val="tx1"/>
                </a:solidFill>
                <a:latin typeface="Times New Roman" panose="02020603050405020304" pitchFamily="18" charset="0"/>
              </a:defRPr>
            </a:lvl4pPr>
            <a:lvl5pPr marL="2057400" indent="-228600" defTabSz="962025">
              <a:spcBef>
                <a:spcPct val="30000"/>
              </a:spcBef>
              <a:defRPr sz="1200">
                <a:solidFill>
                  <a:schemeClr val="tx1"/>
                </a:solidFill>
                <a:latin typeface="Times New Roman" panose="02020603050405020304" pitchFamily="18" charset="0"/>
              </a:defRPr>
            </a:lvl5pPr>
            <a:lvl6pPr marL="2514600" indent="-228600" defTabSz="96202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202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202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202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41AE910-43B2-4388-A43D-7EB712704C8F}" type="slidenum">
              <a:rPr lang="en-GB" altLang="en-US" sz="1300"/>
              <a:pPr>
                <a:spcBef>
                  <a:spcPct val="0"/>
                </a:spcBef>
              </a:pPr>
              <a:t>23</a:t>
            </a:fld>
            <a:endParaRPr lang="en-GB" altLang="en-US" sz="13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IE" altLang="en-US" b="1">
                <a:latin typeface="Times New Roman" panose="02020603050405020304" pitchFamily="18" charset="0"/>
              </a:rPr>
              <a:t>Course aim:</a:t>
            </a:r>
          </a:p>
          <a:p>
            <a:endParaRPr lang="en-IE" altLang="en-US">
              <a:latin typeface="Times New Roman" panose="02020603050405020304" pitchFamily="18" charset="0"/>
            </a:endParaRPr>
          </a:p>
          <a:p>
            <a:r>
              <a:rPr lang="en-IE" altLang="en-US">
                <a:latin typeface="Times New Roman" panose="02020603050405020304" pitchFamily="18" charset="0"/>
              </a:rPr>
              <a:t>It is important that you state clearly the aim of the course.</a:t>
            </a:r>
          </a:p>
          <a:p>
            <a:r>
              <a:rPr lang="en-IE" altLang="en-US">
                <a:latin typeface="Times New Roman" panose="02020603050405020304" pitchFamily="18" charset="0"/>
              </a:rPr>
              <a:t>The aim of your course is to provide the learners with the knowledge, skills and attitude to be able to:</a:t>
            </a:r>
          </a:p>
          <a:p>
            <a:r>
              <a:rPr lang="en-IE" altLang="en-US">
                <a:latin typeface="Times New Roman" panose="02020603050405020304" pitchFamily="18" charset="0"/>
              </a:rPr>
              <a:t>Carry out manual handling tasks safely</a:t>
            </a:r>
          </a:p>
        </p:txBody>
      </p:sp>
      <p:sp>
        <p:nvSpPr>
          <p:cNvPr id="890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3858">
              <a:spcBef>
                <a:spcPct val="30000"/>
              </a:spcBef>
              <a:defRPr sz="1200">
                <a:solidFill>
                  <a:schemeClr val="tx1"/>
                </a:solidFill>
                <a:latin typeface="Times New Roman" panose="02020603050405020304" pitchFamily="18" charset="0"/>
              </a:defRPr>
            </a:lvl1pPr>
            <a:lvl2pPr marL="736642" indent="-283323" defTabSz="953858">
              <a:spcBef>
                <a:spcPct val="30000"/>
              </a:spcBef>
              <a:defRPr sz="1200">
                <a:solidFill>
                  <a:schemeClr val="tx1"/>
                </a:solidFill>
                <a:latin typeface="Times New Roman" panose="02020603050405020304" pitchFamily="18" charset="0"/>
              </a:defRPr>
            </a:lvl2pPr>
            <a:lvl3pPr marL="1133296" indent="-226658" defTabSz="953858">
              <a:spcBef>
                <a:spcPct val="30000"/>
              </a:spcBef>
              <a:defRPr sz="1200">
                <a:solidFill>
                  <a:schemeClr val="tx1"/>
                </a:solidFill>
                <a:latin typeface="Times New Roman" panose="02020603050405020304" pitchFamily="18" charset="0"/>
              </a:defRPr>
            </a:lvl3pPr>
            <a:lvl4pPr marL="1586614" indent="-226658" defTabSz="953858">
              <a:spcBef>
                <a:spcPct val="30000"/>
              </a:spcBef>
              <a:defRPr sz="1200">
                <a:solidFill>
                  <a:schemeClr val="tx1"/>
                </a:solidFill>
                <a:latin typeface="Times New Roman" panose="02020603050405020304" pitchFamily="18" charset="0"/>
              </a:defRPr>
            </a:lvl4pPr>
            <a:lvl5pPr marL="2039931" indent="-226658" defTabSz="953858">
              <a:spcBef>
                <a:spcPct val="30000"/>
              </a:spcBef>
              <a:defRPr sz="1200">
                <a:solidFill>
                  <a:schemeClr val="tx1"/>
                </a:solidFill>
                <a:latin typeface="Times New Roman" panose="02020603050405020304" pitchFamily="18" charset="0"/>
              </a:defRPr>
            </a:lvl5pPr>
            <a:lvl6pPr marL="2493251" indent="-226658" defTabSz="953858" eaLnBrk="0" fontAlgn="base" hangingPunct="0">
              <a:spcBef>
                <a:spcPct val="30000"/>
              </a:spcBef>
              <a:spcAft>
                <a:spcPct val="0"/>
              </a:spcAft>
              <a:defRPr sz="1200">
                <a:solidFill>
                  <a:schemeClr val="tx1"/>
                </a:solidFill>
                <a:latin typeface="Times New Roman" panose="02020603050405020304" pitchFamily="18" charset="0"/>
              </a:defRPr>
            </a:lvl6pPr>
            <a:lvl7pPr marL="2946568" indent="-226658" defTabSz="953858" eaLnBrk="0" fontAlgn="base" hangingPunct="0">
              <a:spcBef>
                <a:spcPct val="30000"/>
              </a:spcBef>
              <a:spcAft>
                <a:spcPct val="0"/>
              </a:spcAft>
              <a:defRPr sz="1200">
                <a:solidFill>
                  <a:schemeClr val="tx1"/>
                </a:solidFill>
                <a:latin typeface="Times New Roman" panose="02020603050405020304" pitchFamily="18" charset="0"/>
              </a:defRPr>
            </a:lvl7pPr>
            <a:lvl8pPr marL="3399886" indent="-226658" defTabSz="953858" eaLnBrk="0" fontAlgn="base" hangingPunct="0">
              <a:spcBef>
                <a:spcPct val="30000"/>
              </a:spcBef>
              <a:spcAft>
                <a:spcPct val="0"/>
              </a:spcAft>
              <a:defRPr sz="1200">
                <a:solidFill>
                  <a:schemeClr val="tx1"/>
                </a:solidFill>
                <a:latin typeface="Times New Roman" panose="02020603050405020304" pitchFamily="18" charset="0"/>
              </a:defRPr>
            </a:lvl8pPr>
            <a:lvl9pPr marL="3853203" indent="-226658" defTabSz="953858"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53858" rtl="0" eaLnBrk="1" fontAlgn="base" latinLnBrk="0" hangingPunct="1">
              <a:lnSpc>
                <a:spcPct val="100000"/>
              </a:lnSpc>
              <a:spcBef>
                <a:spcPct val="0"/>
              </a:spcBef>
              <a:spcAft>
                <a:spcPct val="0"/>
              </a:spcAft>
              <a:buClrTx/>
              <a:buSzTx/>
              <a:buFontTx/>
              <a:buNone/>
              <a:tabLst/>
              <a:defRPr/>
            </a:pPr>
            <a:fld id="{C39200C4-D20A-4D06-9845-55ABDE23360C}" type="slidenum">
              <a:rPr kumimoji="0" lang="en-GB"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53858" rtl="0" eaLnBrk="1" fontAlgn="base" latinLnBrk="0" hangingPunct="1">
                <a:lnSpc>
                  <a:spcPct val="100000"/>
                </a:lnSpc>
                <a:spcBef>
                  <a:spcPct val="0"/>
                </a:spcBef>
                <a:spcAft>
                  <a:spcPct val="0"/>
                </a:spcAft>
                <a:buClrTx/>
                <a:buSzTx/>
                <a:buFontTx/>
                <a:buNone/>
                <a:tabLst/>
                <a:defRPr/>
              </a:pPr>
              <a:t>3</a:t>
            </a:fld>
            <a:endParaRPr kumimoji="0" lang="en-GB"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a:t>to include an understanding of the concept of balanced decision making, infection control, challenging behaviour, critical medical emergencies, complex clinical issues, human rights and the fluctuating mobility level of the person</a:t>
            </a:r>
          </a:p>
          <a:p>
            <a:endParaRPr lang="en-IE"/>
          </a:p>
        </p:txBody>
      </p:sp>
      <p:sp>
        <p:nvSpPr>
          <p:cNvPr id="4" name="Slide Number Placeholder 3"/>
          <p:cNvSpPr>
            <a:spLocks noGrp="1"/>
          </p:cNvSpPr>
          <p:nvPr>
            <p:ph type="sldNum" sz="quarter" idx="5"/>
          </p:nvPr>
        </p:nvSpPr>
        <p:spPr/>
        <p:txBody>
          <a:bodyPr/>
          <a:lstStyle/>
          <a:p>
            <a:fld id="{E42E17D0-9F91-450E-B77E-429B673F2911}" type="slidenum">
              <a:rPr lang="en-GB" altLang="en-US" smtClean="0"/>
              <a:pPr/>
              <a:t>24</a:t>
            </a:fld>
            <a:endParaRPr lang="en-GB" altLang="en-US"/>
          </a:p>
        </p:txBody>
      </p:sp>
    </p:spTree>
    <p:extLst>
      <p:ext uri="{BB962C8B-B14F-4D97-AF65-F5344CB8AC3E}">
        <p14:creationId xmlns:p14="http://schemas.microsoft.com/office/powerpoint/2010/main" val="6420164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2025">
              <a:spcBef>
                <a:spcPct val="30000"/>
              </a:spcBef>
              <a:defRPr sz="1200">
                <a:solidFill>
                  <a:schemeClr val="tx1"/>
                </a:solidFill>
                <a:latin typeface="Times New Roman" panose="02020603050405020304" pitchFamily="18" charset="0"/>
              </a:defRPr>
            </a:lvl1pPr>
            <a:lvl2pPr marL="742950" indent="-285750" defTabSz="962025">
              <a:spcBef>
                <a:spcPct val="30000"/>
              </a:spcBef>
              <a:defRPr sz="1200">
                <a:solidFill>
                  <a:schemeClr val="tx1"/>
                </a:solidFill>
                <a:latin typeface="Times New Roman" panose="02020603050405020304" pitchFamily="18" charset="0"/>
              </a:defRPr>
            </a:lvl2pPr>
            <a:lvl3pPr marL="1143000" indent="-228600" defTabSz="962025">
              <a:spcBef>
                <a:spcPct val="30000"/>
              </a:spcBef>
              <a:defRPr sz="1200">
                <a:solidFill>
                  <a:schemeClr val="tx1"/>
                </a:solidFill>
                <a:latin typeface="Times New Roman" panose="02020603050405020304" pitchFamily="18" charset="0"/>
              </a:defRPr>
            </a:lvl3pPr>
            <a:lvl4pPr marL="1600200" indent="-228600" defTabSz="962025">
              <a:spcBef>
                <a:spcPct val="30000"/>
              </a:spcBef>
              <a:defRPr sz="1200">
                <a:solidFill>
                  <a:schemeClr val="tx1"/>
                </a:solidFill>
                <a:latin typeface="Times New Roman" panose="02020603050405020304" pitchFamily="18" charset="0"/>
              </a:defRPr>
            </a:lvl4pPr>
            <a:lvl5pPr marL="2057400" indent="-228600" defTabSz="962025">
              <a:spcBef>
                <a:spcPct val="30000"/>
              </a:spcBef>
              <a:defRPr sz="1200">
                <a:solidFill>
                  <a:schemeClr val="tx1"/>
                </a:solidFill>
                <a:latin typeface="Times New Roman" panose="02020603050405020304" pitchFamily="18" charset="0"/>
              </a:defRPr>
            </a:lvl5pPr>
            <a:lvl6pPr marL="2514600" indent="-228600" defTabSz="96202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202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202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202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A2ED226-5C50-4894-9FC5-2148215949F3}" type="slidenum">
              <a:rPr lang="en-GB" altLang="en-US" sz="1300"/>
              <a:pPr>
                <a:spcBef>
                  <a:spcPct val="0"/>
                </a:spcBef>
              </a:pPr>
              <a:t>25</a:t>
            </a:fld>
            <a:endParaRPr lang="en-GB" altLang="en-US" sz="1300"/>
          </a:p>
        </p:txBody>
      </p:sp>
      <p:sp>
        <p:nvSpPr>
          <p:cNvPr id="128003" name="Rectangle 2"/>
          <p:cNvSpPr>
            <a:spLocks noGrp="1" noRot="1" noChangeAspect="1" noChangeArrowheads="1" noTextEdit="1"/>
          </p:cNvSpPr>
          <p:nvPr>
            <p:ph type="sldImg"/>
          </p:nvPr>
        </p:nvSpPr>
        <p:spPr>
          <a:xfrm>
            <a:off x="935038" y="750888"/>
            <a:ext cx="4995862" cy="3748087"/>
          </a:xfrm>
          <a:solidFill>
            <a:srgbClr val="FFFFFF"/>
          </a:solidFill>
          <a:ln/>
        </p:spPr>
      </p:sp>
      <p:sp>
        <p:nvSpPr>
          <p:cNvPr id="128004" name="Rectangle 3"/>
          <p:cNvSpPr>
            <a:spLocks noGrp="1" noChangeArrowheads="1"/>
          </p:cNvSpPr>
          <p:nvPr>
            <p:ph type="body" idx="1"/>
          </p:nvPr>
        </p:nvSpPr>
        <p:spPr>
          <a:xfrm>
            <a:off x="915460" y="4748691"/>
            <a:ext cx="5035021" cy="4498341"/>
          </a:xfrm>
          <a:solidFill>
            <a:srgbClr val="FFFFFF"/>
          </a:solidFill>
          <a:ln>
            <a:solidFill>
              <a:srgbClr val="000000"/>
            </a:solidFill>
          </a:ln>
        </p:spPr>
        <p:txBody>
          <a:bodyPr lIns="92766" tIns="46383" rIns="92766" bIns="46383"/>
          <a:lstStyle/>
          <a:p>
            <a:r>
              <a:rPr lang="en-GB" altLang="en-US">
                <a:latin typeface="Times New Roman" panose="02020603050405020304" pitchFamily="18" charset="0"/>
              </a:rPr>
              <a:t>Ask what is risk assessment?</a:t>
            </a:r>
          </a:p>
          <a:p>
            <a:endParaRPr lang="en-GB" altLang="en-US">
              <a:latin typeface="Times New Roman" panose="02020603050405020304" pitchFamily="18" charset="0"/>
            </a:endParaRPr>
          </a:p>
          <a:p>
            <a:r>
              <a:rPr lang="en-GB" altLang="en-US">
                <a:latin typeface="Times New Roman" panose="02020603050405020304" pitchFamily="18" charset="0"/>
              </a:rPr>
              <a:t>You can ask them what risk assessments do they carry out on a daily basis. Examples could include crossing the road!</a:t>
            </a:r>
          </a:p>
          <a:p>
            <a:endParaRPr lang="en-GB" altLang="en-US">
              <a:latin typeface="Times New Roman" panose="02020603050405020304" pitchFamily="18" charset="0"/>
            </a:endParaRPr>
          </a:p>
          <a:p>
            <a:r>
              <a:rPr lang="en-GB" altLang="en-US">
                <a:latin typeface="Times New Roman" panose="02020603050405020304" pitchFamily="18" charset="0"/>
              </a:rPr>
              <a:t>Risk assessment is the identification of hazards (risk factors) and the reduction of risk</a:t>
            </a:r>
          </a:p>
          <a:p>
            <a:endParaRPr lang="en-GB" altLang="en-US">
              <a:latin typeface="Times New Roman" panose="02020603050405020304" pitchFamily="18" charset="0"/>
            </a:endParaRPr>
          </a:p>
          <a:p>
            <a:r>
              <a:rPr lang="en-GB" altLang="en-US">
                <a:latin typeface="Times New Roman" panose="02020603050405020304" pitchFamily="18" charset="0"/>
              </a:rPr>
              <a:t>Ergonomics is organising workplaces and work to reduce the strain on people.</a:t>
            </a:r>
            <a:endParaRPr lang="ga-IE" altLang="en-US">
              <a:latin typeface="Times New Roman" panose="02020603050405020304" pitchFamily="18"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Health Act, 2007 (Care and Welfare of Residents in Designated Centres for Older People) Regulations, 2013. </a:t>
            </a:r>
          </a:p>
          <a:p>
            <a:endParaRPr lang="en-GB"/>
          </a:p>
          <a:p>
            <a:r>
              <a:rPr lang="en-GB" b="1"/>
              <a:t>Generic ward/department risk assessment </a:t>
            </a:r>
          </a:p>
          <a:p>
            <a:r>
              <a:rPr lang="en-GB"/>
              <a:t>This is an assessment of the general situation usually found in the ward or department. It takes account of the work environment and how the work is organised with regard to manual handling. This generic risk assessment will identify the range and complexity of manual handling activities occurring. It will highlight problem areas such as space constraint and lack of manual handling equipment, and identify training needs and the controls in place or required. Risk assessments must be reviewed and revised as necessary (e.g., if the review shows that the controls are not effective or there are changes in the workplace which affect the assessment). A checklist of some of the key controls that should be in place at department level is included in Appendix III. </a:t>
            </a:r>
          </a:p>
          <a:p>
            <a:endParaRPr lang="en-GB"/>
          </a:p>
          <a:p>
            <a:r>
              <a:rPr lang="en-GB" b="1"/>
              <a:t>Task specific risk assessment </a:t>
            </a:r>
          </a:p>
          <a:p>
            <a:r>
              <a:rPr lang="en-GB"/>
              <a:t>Where the ward/department level risk assessment identifies that a manual handling activity presents a risk of injury, the activity must be assessed in greater detail to determine what controls are required. </a:t>
            </a:r>
          </a:p>
          <a:p>
            <a:r>
              <a:rPr lang="en-GB"/>
              <a:t>The stages in the risk assessment are as follows: </a:t>
            </a:r>
          </a:p>
          <a:p>
            <a:r>
              <a:rPr lang="en-GB"/>
              <a:t>• Collect information on how the task is performed and identify the key stages of the task – describe how the task is carried out; </a:t>
            </a:r>
          </a:p>
          <a:p>
            <a:r>
              <a:rPr lang="en-GB"/>
              <a:t>• Collect technical information, which may include the load weight, its size, the number of lifts required, the physical dimensions of the work area and general information about the work environment; </a:t>
            </a:r>
          </a:p>
          <a:p>
            <a:r>
              <a:rPr lang="en-GB"/>
              <a:t>• Identify the problems or risk factors. Consider the risk factors listed in Appendix II and decide what risk factors are present in the particular manual handling activity; </a:t>
            </a:r>
          </a:p>
          <a:p>
            <a:r>
              <a:rPr lang="en-GB"/>
              <a:t>• Identify the improvements that are required to avoid or reduce the risk from this activity. Where reasonably practicable, take measures to avoid the need for a manual handling task that has been identified as posing a risk. Where the task cannot be avoided the employer must introduce organisational measures or use mechanical means to reduce the risk. The risk assessment should be documented and should include the controls required. This information should be communicated and made available to all staff undertaking the activity; </a:t>
            </a:r>
          </a:p>
          <a:p>
            <a:r>
              <a:rPr lang="en-GB"/>
              <a:t>• Review the effectiveness of the control measures or solution – the effectiveness is the degree to which the control measures have avoided or reduced the risk of injury</a:t>
            </a:r>
            <a:endParaRPr lang="en-IE"/>
          </a:p>
        </p:txBody>
      </p:sp>
      <p:sp>
        <p:nvSpPr>
          <p:cNvPr id="4" name="Slide Number Placeholder 3"/>
          <p:cNvSpPr>
            <a:spLocks noGrp="1"/>
          </p:cNvSpPr>
          <p:nvPr>
            <p:ph type="sldNum" sz="quarter" idx="5"/>
          </p:nvPr>
        </p:nvSpPr>
        <p:spPr/>
        <p:txBody>
          <a:bodyPr/>
          <a:lstStyle/>
          <a:p>
            <a:fld id="{E42E17D0-9F91-450E-B77E-429B673F2911}" type="slidenum">
              <a:rPr lang="en-GB" altLang="en-US" smtClean="0"/>
              <a:pPr/>
              <a:t>26</a:t>
            </a:fld>
            <a:endParaRPr lang="en-GB" altLang="en-US"/>
          </a:p>
        </p:txBody>
      </p:sp>
    </p:spTree>
    <p:extLst>
      <p:ext uri="{BB962C8B-B14F-4D97-AF65-F5344CB8AC3E}">
        <p14:creationId xmlns:p14="http://schemas.microsoft.com/office/powerpoint/2010/main" val="2818650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Appendix III– Task Specific Risk Assessment   </a:t>
            </a:r>
          </a:p>
          <a:p>
            <a:r>
              <a:rPr lang="en-GB"/>
              <a:t>Where the ward/department level risk assessment identifies that a manual handling activity presents a risk of injury, the activity must be assessed in greater detail to determine what controls are required. </a:t>
            </a:r>
          </a:p>
          <a:p>
            <a:r>
              <a:rPr lang="en-GB"/>
              <a:t>The stages in the risk assessment are as follows: </a:t>
            </a:r>
          </a:p>
          <a:p>
            <a:r>
              <a:rPr lang="en-GB"/>
              <a:t> Collect information on how the task is performed and identify the key stages of the task – describe how the task is carried out; </a:t>
            </a:r>
          </a:p>
          <a:p>
            <a:r>
              <a:rPr lang="en-GB"/>
              <a:t> Collect technical information, which may include the load weight, its size, the number of lifts required, the physical dimensions of the work area and general information about the work environment; </a:t>
            </a:r>
          </a:p>
          <a:p>
            <a:r>
              <a:rPr lang="en-GB"/>
              <a:t> Identify the problems or risk factors. Consider the risk factors listed in Appendix I and decide what risk factors are present in the particular manual handling activity; </a:t>
            </a:r>
          </a:p>
          <a:p>
            <a:r>
              <a:rPr lang="en-GB"/>
              <a:t> Identify the improvements that are required to avoid or reduce the risk from this activity. Where reasonably practicable, take measures to avoid the need for a manual handling task that has been identified as posing a risk. Where the task cannot be avoided the employer must introduce organisational measures or use mechanical means to reduce the risk. The risk assessment should be documented and should include the controls required. This information should be communicated and made available to all staff undertaking the activity; </a:t>
            </a:r>
          </a:p>
          <a:p>
            <a:r>
              <a:rPr lang="en-GB"/>
              <a:t> Review the effectiveness of the control measures or solution – the effectiveness is the degree to which the control measures have avoided or reduced the risk of injury. (Reference: HSA (2011) Guidance on the Management of Manual Handling in Healthcare)</a:t>
            </a:r>
            <a:endParaRPr lang="en-IE"/>
          </a:p>
        </p:txBody>
      </p:sp>
      <p:sp>
        <p:nvSpPr>
          <p:cNvPr id="4" name="Slide Number Placeholder 3"/>
          <p:cNvSpPr>
            <a:spLocks noGrp="1"/>
          </p:cNvSpPr>
          <p:nvPr>
            <p:ph type="sldNum" sz="quarter" idx="5"/>
          </p:nvPr>
        </p:nvSpPr>
        <p:spPr/>
        <p:txBody>
          <a:bodyPr/>
          <a:lstStyle/>
          <a:p>
            <a:fld id="{E42E17D0-9F91-450E-B77E-429B673F2911}" type="slidenum">
              <a:rPr lang="en-GB" altLang="en-US" smtClean="0"/>
              <a:pPr/>
              <a:t>27</a:t>
            </a:fld>
            <a:endParaRPr lang="en-GB" altLang="en-US"/>
          </a:p>
        </p:txBody>
      </p:sp>
    </p:spTree>
    <p:extLst>
      <p:ext uri="{BB962C8B-B14F-4D97-AF65-F5344CB8AC3E}">
        <p14:creationId xmlns:p14="http://schemas.microsoft.com/office/powerpoint/2010/main" val="28033497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a:ln/>
        </p:spPr>
      </p:sp>
      <p:sp>
        <p:nvSpPr>
          <p:cNvPr id="119811" name="Notes Placeholder 2"/>
          <p:cNvSpPr>
            <a:spLocks noGrp="1"/>
          </p:cNvSpPr>
          <p:nvPr>
            <p:ph type="body" idx="1"/>
          </p:nvPr>
        </p:nvSpPr>
        <p:spPr>
          <a:ln/>
        </p:spPr>
        <p:txBody>
          <a:bodyPr/>
          <a:lstStyle/>
          <a:p>
            <a:pPr eaLnBrk="1" hangingPunct="1">
              <a:lnSpc>
                <a:spcPct val="80000"/>
              </a:lnSpc>
              <a:defRPr/>
            </a:pPr>
            <a:endParaRPr lang="en-IE">
              <a:latin typeface="Arial" pitchFamily="34" charset="0"/>
            </a:endParaRPr>
          </a:p>
          <a:p>
            <a:pPr eaLnBrk="1" hangingPunct="1">
              <a:lnSpc>
                <a:spcPct val="80000"/>
              </a:lnSpc>
              <a:defRPr/>
            </a:pPr>
            <a:r>
              <a:rPr lang="en-IE">
                <a:latin typeface="Arial" pitchFamily="34" charset="0"/>
              </a:rPr>
              <a:t>Ask what types of tasks or body postures pose a risk of injury to the back</a:t>
            </a:r>
          </a:p>
          <a:p>
            <a:pPr eaLnBrk="1" hangingPunct="1">
              <a:lnSpc>
                <a:spcPct val="80000"/>
              </a:lnSpc>
              <a:defRPr/>
            </a:pPr>
            <a:endParaRPr lang="en-IE">
              <a:latin typeface="Arial" pitchFamily="34" charset="0"/>
            </a:endParaRPr>
          </a:p>
          <a:p>
            <a:pPr eaLnBrk="1" hangingPunct="1">
              <a:lnSpc>
                <a:spcPct val="80000"/>
              </a:lnSpc>
              <a:defRPr/>
            </a:pPr>
            <a:r>
              <a:rPr lang="en-IE">
                <a:latin typeface="Arial" pitchFamily="34" charset="0"/>
              </a:rPr>
              <a:t>Ask them to thing back to anatomy</a:t>
            </a:r>
          </a:p>
          <a:p>
            <a:pPr eaLnBrk="1" hangingPunct="1">
              <a:lnSpc>
                <a:spcPct val="80000"/>
              </a:lnSpc>
              <a:defRPr/>
            </a:pPr>
            <a:endParaRPr lang="en-IE">
              <a:latin typeface="Arial" pitchFamily="34" charset="0"/>
            </a:endParaRPr>
          </a:p>
          <a:p>
            <a:pPr eaLnBrk="1" hangingPunct="1">
              <a:lnSpc>
                <a:spcPct val="80000"/>
              </a:lnSpc>
              <a:defRPr/>
            </a:pPr>
            <a:r>
              <a:rPr lang="en-IE">
                <a:latin typeface="Arial" pitchFamily="34" charset="0"/>
              </a:rPr>
              <a:t>Possible answers include:</a:t>
            </a:r>
          </a:p>
          <a:p>
            <a:pPr eaLnBrk="1" hangingPunct="1">
              <a:lnSpc>
                <a:spcPct val="80000"/>
              </a:lnSpc>
              <a:defRPr/>
            </a:pPr>
            <a:endParaRPr lang="en-IE">
              <a:latin typeface="Arial" pitchFamily="34" charset="0"/>
            </a:endParaRPr>
          </a:p>
          <a:p>
            <a:pPr eaLnBrk="1" hangingPunct="1">
              <a:lnSpc>
                <a:spcPct val="80000"/>
              </a:lnSpc>
              <a:buFont typeface="Arial" pitchFamily="34" charset="0"/>
              <a:buChar char="•"/>
              <a:defRPr/>
            </a:pPr>
            <a:r>
              <a:rPr lang="en-IE">
                <a:latin typeface="Arial" pitchFamily="34" charset="0"/>
              </a:rPr>
              <a:t>Awkward postures</a:t>
            </a:r>
            <a:endParaRPr lang="ga-IE">
              <a:latin typeface="Arial" pitchFamily="34" charset="0"/>
            </a:endParaRPr>
          </a:p>
          <a:p>
            <a:pPr eaLnBrk="1" hangingPunct="1">
              <a:lnSpc>
                <a:spcPct val="80000"/>
              </a:lnSpc>
              <a:buFont typeface="Arial" pitchFamily="34" charset="0"/>
              <a:buChar char="•"/>
              <a:defRPr/>
            </a:pPr>
            <a:r>
              <a:rPr lang="en-GB">
                <a:latin typeface="Arial" pitchFamily="34" charset="0"/>
              </a:rPr>
              <a:t>Holding loads away from body</a:t>
            </a:r>
          </a:p>
          <a:p>
            <a:pPr eaLnBrk="1" hangingPunct="1">
              <a:lnSpc>
                <a:spcPct val="80000"/>
              </a:lnSpc>
              <a:buFont typeface="Arial" pitchFamily="34" charset="0"/>
              <a:buChar char="•"/>
              <a:defRPr/>
            </a:pPr>
            <a:r>
              <a:rPr lang="en-GB">
                <a:latin typeface="Arial" pitchFamily="34" charset="0"/>
              </a:rPr>
              <a:t>Twisting</a:t>
            </a:r>
          </a:p>
          <a:p>
            <a:pPr eaLnBrk="1" hangingPunct="1">
              <a:lnSpc>
                <a:spcPct val="80000"/>
              </a:lnSpc>
              <a:buFont typeface="Arial" pitchFamily="34" charset="0"/>
              <a:buChar char="•"/>
              <a:defRPr/>
            </a:pPr>
            <a:r>
              <a:rPr lang="ga-IE">
                <a:latin typeface="Arial" pitchFamily="34" charset="0"/>
              </a:rPr>
              <a:t>Bending/ </a:t>
            </a:r>
            <a:r>
              <a:rPr lang="en-GB">
                <a:latin typeface="Arial" pitchFamily="34" charset="0"/>
              </a:rPr>
              <a:t>Stooping</a:t>
            </a:r>
          </a:p>
          <a:p>
            <a:pPr eaLnBrk="1" hangingPunct="1">
              <a:lnSpc>
                <a:spcPct val="80000"/>
              </a:lnSpc>
              <a:buFont typeface="Arial" pitchFamily="34" charset="0"/>
              <a:buChar char="•"/>
              <a:defRPr/>
            </a:pPr>
            <a:r>
              <a:rPr lang="en-GB">
                <a:latin typeface="Arial" pitchFamily="34" charset="0"/>
              </a:rPr>
              <a:t>Reaching upwards</a:t>
            </a:r>
          </a:p>
          <a:p>
            <a:pPr eaLnBrk="1" hangingPunct="1">
              <a:lnSpc>
                <a:spcPct val="80000"/>
              </a:lnSpc>
              <a:buFont typeface="Arial" pitchFamily="34" charset="0"/>
              <a:buChar char="•"/>
              <a:defRPr/>
            </a:pPr>
            <a:r>
              <a:rPr lang="en-GB">
                <a:latin typeface="Arial" pitchFamily="34" charset="0"/>
              </a:rPr>
              <a:t>Long travel distances</a:t>
            </a:r>
            <a:endParaRPr lang="ga-IE">
              <a:latin typeface="Arial" pitchFamily="34" charset="0"/>
            </a:endParaRPr>
          </a:p>
          <a:p>
            <a:pPr eaLnBrk="1" hangingPunct="1">
              <a:lnSpc>
                <a:spcPct val="80000"/>
              </a:lnSpc>
              <a:buFont typeface="Arial" pitchFamily="34" charset="0"/>
              <a:buChar char="•"/>
              <a:defRPr/>
            </a:pPr>
            <a:r>
              <a:rPr lang="ga-IE">
                <a:latin typeface="Arial" pitchFamily="34" charset="0"/>
              </a:rPr>
              <a:t>Forceful pushing or pulling</a:t>
            </a:r>
          </a:p>
          <a:p>
            <a:pPr eaLnBrk="1" hangingPunct="1">
              <a:lnSpc>
                <a:spcPct val="80000"/>
              </a:lnSpc>
              <a:buFont typeface="Arial" pitchFamily="34" charset="0"/>
              <a:buChar char="•"/>
              <a:defRPr/>
            </a:pPr>
            <a:r>
              <a:rPr lang="ga-IE">
                <a:latin typeface="Arial" pitchFamily="34" charset="0"/>
              </a:rPr>
              <a:t>Repetitive handling</a:t>
            </a:r>
            <a:endParaRPr lang="en-GB">
              <a:latin typeface="Arial" pitchFamily="34" charset="0"/>
            </a:endParaRPr>
          </a:p>
          <a:p>
            <a:pPr eaLnBrk="1" hangingPunct="1">
              <a:lnSpc>
                <a:spcPct val="80000"/>
              </a:lnSpc>
              <a:buFont typeface="Arial" pitchFamily="34" charset="0"/>
              <a:buChar char="•"/>
              <a:defRPr/>
            </a:pPr>
            <a:endParaRPr lang="en-GB">
              <a:latin typeface="Arial" pitchFamily="34" charset="0"/>
            </a:endParaRPr>
          </a:p>
          <a:p>
            <a:pPr eaLnBrk="1" hangingPunct="1">
              <a:lnSpc>
                <a:spcPct val="80000"/>
              </a:lnSpc>
              <a:buFont typeface="Arial" pitchFamily="34" charset="0"/>
              <a:buChar char="•"/>
              <a:defRPr/>
            </a:pPr>
            <a:r>
              <a:rPr lang="en-GB">
                <a:latin typeface="Arial" pitchFamily="34" charset="0"/>
              </a:rPr>
              <a:t>Ask them what conditions or characteristics could people have that could increase the likelihood or injury?</a:t>
            </a:r>
          </a:p>
          <a:p>
            <a:pPr eaLnBrk="1" hangingPunct="1">
              <a:lnSpc>
                <a:spcPct val="80000"/>
              </a:lnSpc>
              <a:buFont typeface="Arial" pitchFamily="34" charset="0"/>
              <a:buChar char="•"/>
              <a:defRPr/>
            </a:pPr>
            <a:endParaRPr lang="en-GB">
              <a:latin typeface="Arial" pitchFamily="34" charset="0"/>
            </a:endParaRPr>
          </a:p>
          <a:p>
            <a:pPr eaLnBrk="1" hangingPunct="1">
              <a:lnSpc>
                <a:spcPct val="80000"/>
              </a:lnSpc>
              <a:buFont typeface="Arial" pitchFamily="34" charset="0"/>
              <a:buNone/>
              <a:defRPr/>
            </a:pPr>
            <a:r>
              <a:rPr lang="en-GB">
                <a:latin typeface="Arial" pitchFamily="34" charset="0"/>
              </a:rPr>
              <a:t>Possible answers include:</a:t>
            </a:r>
          </a:p>
          <a:p>
            <a:pPr eaLnBrk="1" hangingPunct="1">
              <a:lnSpc>
                <a:spcPct val="80000"/>
              </a:lnSpc>
              <a:buFont typeface="Arial" pitchFamily="34" charset="0"/>
              <a:buChar char="•"/>
              <a:defRPr/>
            </a:pPr>
            <a:endParaRPr lang="en-GB">
              <a:latin typeface="Arial" pitchFamily="34" charset="0"/>
            </a:endParaRPr>
          </a:p>
          <a:p>
            <a:pPr eaLnBrk="1" hangingPunct="1">
              <a:buFont typeface="Arial" pitchFamily="34" charset="0"/>
              <a:buChar char="•"/>
              <a:defRPr/>
            </a:pPr>
            <a:r>
              <a:rPr lang="en-GB">
                <a:latin typeface="Arial" pitchFamily="34" charset="0"/>
              </a:rPr>
              <a:t>Physical condition </a:t>
            </a:r>
          </a:p>
          <a:p>
            <a:pPr eaLnBrk="1" hangingPunct="1">
              <a:buFont typeface="Arial" pitchFamily="34" charset="0"/>
              <a:buChar char="•"/>
              <a:defRPr/>
            </a:pPr>
            <a:r>
              <a:rPr lang="en-GB">
                <a:latin typeface="Arial" pitchFamily="34" charset="0"/>
              </a:rPr>
              <a:t>Illness</a:t>
            </a:r>
          </a:p>
          <a:p>
            <a:pPr eaLnBrk="1" hangingPunct="1">
              <a:buFont typeface="Arial" pitchFamily="34" charset="0"/>
              <a:buChar char="•"/>
              <a:defRPr/>
            </a:pPr>
            <a:r>
              <a:rPr lang="en-GB">
                <a:latin typeface="Arial" pitchFamily="34" charset="0"/>
              </a:rPr>
              <a:t>Pregnancy </a:t>
            </a:r>
          </a:p>
          <a:p>
            <a:pPr eaLnBrk="1" hangingPunct="1">
              <a:buFont typeface="Arial" pitchFamily="34" charset="0"/>
              <a:buChar char="•"/>
              <a:defRPr/>
            </a:pPr>
            <a:r>
              <a:rPr lang="en-GB">
                <a:latin typeface="Arial" pitchFamily="34" charset="0"/>
              </a:rPr>
              <a:t>Requires </a:t>
            </a:r>
            <a:r>
              <a:rPr lang="en-GB" altLang="en-US">
                <a:latin typeface="Arial" pitchFamily="34" charset="0"/>
              </a:rPr>
              <a:t>unusual strength, height, etc.?</a:t>
            </a:r>
            <a:endParaRPr lang="en-IE" altLang="en-US">
              <a:latin typeface="Arial" pitchFamily="34" charset="0"/>
            </a:endParaRPr>
          </a:p>
          <a:p>
            <a:pPr eaLnBrk="1" hangingPunct="1">
              <a:buFont typeface="Arial" pitchFamily="34" charset="0"/>
              <a:buChar char="•"/>
              <a:defRPr/>
            </a:pPr>
            <a:r>
              <a:rPr lang="en-US">
                <a:latin typeface="Arial" pitchFamily="34" charset="0"/>
              </a:rPr>
              <a:t>Any reservations lifting</a:t>
            </a:r>
            <a:r>
              <a:rPr lang="en-IE">
                <a:latin typeface="Arial" pitchFamily="34" charset="0"/>
              </a:rPr>
              <a:t> </a:t>
            </a:r>
            <a:r>
              <a:rPr lang="en-US">
                <a:latin typeface="Arial" pitchFamily="34" charset="0"/>
              </a:rPr>
              <a:t>ability?</a:t>
            </a:r>
          </a:p>
          <a:p>
            <a:pPr eaLnBrk="1" hangingPunct="1">
              <a:buFont typeface="Arial" pitchFamily="34" charset="0"/>
              <a:buChar char="•"/>
              <a:defRPr/>
            </a:pPr>
            <a:r>
              <a:rPr lang="en-US">
                <a:latin typeface="Arial" pitchFamily="34" charset="0"/>
              </a:rPr>
              <a:t>Trained?</a:t>
            </a:r>
          </a:p>
          <a:p>
            <a:pPr eaLnBrk="1" hangingPunct="1">
              <a:defRPr/>
            </a:pPr>
            <a:endParaRPr lang="en-US">
              <a:latin typeface="Arial" pitchFamily="34" charset="0"/>
            </a:endParaRPr>
          </a:p>
          <a:p>
            <a:pPr eaLnBrk="1" hangingPunct="1">
              <a:defRPr/>
            </a:pPr>
            <a:r>
              <a:rPr lang="en-US">
                <a:latin typeface="Arial" pitchFamily="34" charset="0"/>
              </a:rPr>
              <a:t>Ask them what characteristics could a load have that could increase the likelihood of injury?</a:t>
            </a:r>
          </a:p>
          <a:p>
            <a:pPr eaLnBrk="1" hangingPunct="1">
              <a:defRPr/>
            </a:pPr>
            <a:endParaRPr lang="en-US">
              <a:latin typeface="Arial" pitchFamily="34" charset="0"/>
            </a:endParaRPr>
          </a:p>
          <a:p>
            <a:pPr marL="342317" indent="-342317">
              <a:lnSpc>
                <a:spcPct val="80000"/>
              </a:lnSpc>
              <a:spcBef>
                <a:spcPct val="20000"/>
              </a:spcBef>
              <a:buClr>
                <a:schemeClr val="tx2"/>
              </a:buClr>
              <a:buSzPct val="75000"/>
              <a:buFont typeface="Arial" pitchFamily="34" charset="0"/>
              <a:buChar char="•"/>
              <a:defRPr/>
            </a:pPr>
            <a:r>
              <a:rPr lang="en-GB"/>
              <a:t>Heavy</a:t>
            </a:r>
          </a:p>
          <a:p>
            <a:pPr marL="342317" indent="-342317">
              <a:lnSpc>
                <a:spcPct val="80000"/>
              </a:lnSpc>
              <a:spcBef>
                <a:spcPct val="20000"/>
              </a:spcBef>
              <a:buClr>
                <a:schemeClr val="tx2"/>
              </a:buClr>
              <a:buSzPct val="75000"/>
              <a:buFont typeface="Arial" pitchFamily="34" charset="0"/>
              <a:buChar char="•"/>
              <a:defRPr/>
            </a:pPr>
            <a:r>
              <a:rPr lang="en-GB"/>
              <a:t>Bulky or unwieldy</a:t>
            </a:r>
          </a:p>
          <a:p>
            <a:pPr marL="342317" indent="-342317">
              <a:lnSpc>
                <a:spcPct val="80000"/>
              </a:lnSpc>
              <a:spcBef>
                <a:spcPct val="20000"/>
              </a:spcBef>
              <a:buClr>
                <a:schemeClr val="tx2"/>
              </a:buClr>
              <a:buSzPct val="75000"/>
              <a:buFont typeface="Arial" pitchFamily="34" charset="0"/>
              <a:buChar char="•"/>
              <a:defRPr/>
            </a:pPr>
            <a:r>
              <a:rPr lang="en-GB"/>
              <a:t>Difficult to grasp</a:t>
            </a:r>
          </a:p>
          <a:p>
            <a:pPr marL="342317" indent="-342317">
              <a:lnSpc>
                <a:spcPct val="80000"/>
              </a:lnSpc>
              <a:spcBef>
                <a:spcPct val="20000"/>
              </a:spcBef>
              <a:buClr>
                <a:schemeClr val="tx2"/>
              </a:buClr>
              <a:buSzPct val="75000"/>
              <a:buFont typeface="Arial" pitchFamily="34" charset="0"/>
              <a:buChar char="•"/>
              <a:defRPr/>
            </a:pPr>
            <a:r>
              <a:rPr lang="en-GB"/>
              <a:t>Unstable</a:t>
            </a:r>
          </a:p>
          <a:p>
            <a:pPr marL="342317" indent="-342317">
              <a:lnSpc>
                <a:spcPct val="80000"/>
              </a:lnSpc>
              <a:spcBef>
                <a:spcPct val="20000"/>
              </a:spcBef>
              <a:buClr>
                <a:schemeClr val="tx2"/>
              </a:buClr>
              <a:buSzPct val="75000"/>
              <a:buFont typeface="Arial" pitchFamily="34" charset="0"/>
              <a:buChar char="•"/>
              <a:defRPr/>
            </a:pPr>
            <a:r>
              <a:rPr lang="en-GB"/>
              <a:t>Harmful i.e. sharp/hot</a:t>
            </a:r>
          </a:p>
          <a:p>
            <a:pPr marL="342317" indent="-342317">
              <a:lnSpc>
                <a:spcPct val="80000"/>
              </a:lnSpc>
              <a:spcBef>
                <a:spcPct val="20000"/>
              </a:spcBef>
              <a:buClr>
                <a:schemeClr val="tx2"/>
              </a:buClr>
              <a:buSzPct val="75000"/>
              <a:buFontTx/>
              <a:buBlip>
                <a:blip r:embed="rId3"/>
              </a:buBlip>
              <a:defRPr/>
            </a:pPr>
            <a:endParaRPr lang="en-GB"/>
          </a:p>
          <a:p>
            <a:pPr marL="342317" indent="-342317">
              <a:lnSpc>
                <a:spcPct val="80000"/>
              </a:lnSpc>
              <a:spcBef>
                <a:spcPct val="20000"/>
              </a:spcBef>
              <a:buClr>
                <a:schemeClr val="tx2"/>
              </a:buClr>
              <a:buSzPct val="75000"/>
              <a:buFontTx/>
              <a:buBlip>
                <a:blip r:embed="rId3"/>
              </a:buBlip>
              <a:defRPr/>
            </a:pPr>
            <a:endParaRPr lang="en-GB"/>
          </a:p>
          <a:p>
            <a:pPr marL="342317" indent="-342317">
              <a:lnSpc>
                <a:spcPct val="80000"/>
              </a:lnSpc>
              <a:spcBef>
                <a:spcPct val="20000"/>
              </a:spcBef>
              <a:buClr>
                <a:schemeClr val="tx2"/>
              </a:buClr>
              <a:buSzPct val="75000"/>
              <a:defRPr/>
            </a:pPr>
            <a:r>
              <a:rPr lang="en-GB"/>
              <a:t>You need to use either a case study (picture) or role play to ensure that they have the skills to use TILE</a:t>
            </a:r>
          </a:p>
          <a:p>
            <a:pPr marL="342317" indent="-342317">
              <a:lnSpc>
                <a:spcPct val="80000"/>
              </a:lnSpc>
              <a:spcBef>
                <a:spcPct val="20000"/>
              </a:spcBef>
              <a:buClr>
                <a:schemeClr val="tx2"/>
              </a:buClr>
              <a:buSzPct val="75000"/>
              <a:buFontTx/>
              <a:buBlip>
                <a:blip r:embed="rId3"/>
              </a:buBlip>
              <a:defRPr/>
            </a:pPr>
            <a:endParaRPr lang="en-GB">
              <a:latin typeface="Arial" pitchFamily="34" charset="0"/>
            </a:endParaRPr>
          </a:p>
          <a:p>
            <a:pPr marL="342317" indent="-342317">
              <a:lnSpc>
                <a:spcPct val="80000"/>
              </a:lnSpc>
              <a:spcBef>
                <a:spcPct val="20000"/>
              </a:spcBef>
              <a:buClr>
                <a:schemeClr val="tx2"/>
              </a:buClr>
              <a:buSzPct val="75000"/>
              <a:buFontTx/>
              <a:buBlip>
                <a:blip r:embed="rId3"/>
              </a:buBlip>
              <a:defRPr/>
            </a:pPr>
            <a:endParaRPr lang="en-GB">
              <a:latin typeface="Arial" pitchFamily="34" charset="0"/>
            </a:endParaRPr>
          </a:p>
          <a:p>
            <a:pPr eaLnBrk="1" hangingPunct="1">
              <a:lnSpc>
                <a:spcPct val="80000"/>
              </a:lnSpc>
              <a:buFont typeface="Arial" pitchFamily="34" charset="0"/>
              <a:buChar char="•"/>
              <a:defRPr/>
            </a:pPr>
            <a:endParaRPr lang="en-GB">
              <a:latin typeface="Arial" pitchFamily="34" charset="0"/>
            </a:endParaRPr>
          </a:p>
          <a:p>
            <a:pPr>
              <a:defRPr/>
            </a:pPr>
            <a:endParaRPr lang="en-IE">
              <a:latin typeface="Times New Roman" pitchFamily="18" charset="0"/>
            </a:endParaRPr>
          </a:p>
        </p:txBody>
      </p:sp>
      <p:sp>
        <p:nvSpPr>
          <p:cNvPr id="1290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2025">
              <a:spcBef>
                <a:spcPct val="30000"/>
              </a:spcBef>
              <a:defRPr sz="1200">
                <a:solidFill>
                  <a:schemeClr val="tx1"/>
                </a:solidFill>
                <a:latin typeface="Times New Roman" panose="02020603050405020304" pitchFamily="18" charset="0"/>
              </a:defRPr>
            </a:lvl1pPr>
            <a:lvl2pPr marL="742950" indent="-285750" defTabSz="962025">
              <a:spcBef>
                <a:spcPct val="30000"/>
              </a:spcBef>
              <a:defRPr sz="1200">
                <a:solidFill>
                  <a:schemeClr val="tx1"/>
                </a:solidFill>
                <a:latin typeface="Times New Roman" panose="02020603050405020304" pitchFamily="18" charset="0"/>
              </a:defRPr>
            </a:lvl2pPr>
            <a:lvl3pPr marL="1143000" indent="-228600" defTabSz="962025">
              <a:spcBef>
                <a:spcPct val="30000"/>
              </a:spcBef>
              <a:defRPr sz="1200">
                <a:solidFill>
                  <a:schemeClr val="tx1"/>
                </a:solidFill>
                <a:latin typeface="Times New Roman" panose="02020603050405020304" pitchFamily="18" charset="0"/>
              </a:defRPr>
            </a:lvl3pPr>
            <a:lvl4pPr marL="1600200" indent="-228600" defTabSz="962025">
              <a:spcBef>
                <a:spcPct val="30000"/>
              </a:spcBef>
              <a:defRPr sz="1200">
                <a:solidFill>
                  <a:schemeClr val="tx1"/>
                </a:solidFill>
                <a:latin typeface="Times New Roman" panose="02020603050405020304" pitchFamily="18" charset="0"/>
              </a:defRPr>
            </a:lvl4pPr>
            <a:lvl5pPr marL="2057400" indent="-228600" defTabSz="962025">
              <a:spcBef>
                <a:spcPct val="30000"/>
              </a:spcBef>
              <a:defRPr sz="1200">
                <a:solidFill>
                  <a:schemeClr val="tx1"/>
                </a:solidFill>
                <a:latin typeface="Times New Roman" panose="02020603050405020304" pitchFamily="18" charset="0"/>
              </a:defRPr>
            </a:lvl5pPr>
            <a:lvl6pPr marL="2514600" indent="-228600" defTabSz="96202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202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202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202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EDEED83-EEE1-478E-9F3D-EB6F1572F9EA}" type="slidenum">
              <a:rPr lang="en-GB" altLang="en-US" sz="1300"/>
              <a:pPr>
                <a:spcBef>
                  <a:spcPct val="0"/>
                </a:spcBef>
              </a:pPr>
              <a:t>28</a:t>
            </a:fld>
            <a:endParaRPr lang="en-GB" altLang="en-US" sz="13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eaLnBrk="1" hangingPunct="1">
              <a:lnSpc>
                <a:spcPct val="80000"/>
              </a:lnSpc>
              <a:buFont typeface="Arial" pitchFamily="34" charset="0"/>
              <a:buChar char="•"/>
              <a:defRPr/>
            </a:pPr>
            <a:endParaRPr lang="en-GB">
              <a:latin typeface="Arial" pitchFamily="34" charset="0"/>
            </a:endParaRPr>
          </a:p>
          <a:p>
            <a:pPr eaLnBrk="1" hangingPunct="1">
              <a:defRPr/>
            </a:pPr>
            <a:endParaRPr lang="en-US">
              <a:latin typeface="Arial" pitchFamily="34" charset="0"/>
            </a:endParaRPr>
          </a:p>
          <a:p>
            <a:pPr eaLnBrk="1" hangingPunct="1">
              <a:defRPr/>
            </a:pPr>
            <a:r>
              <a:rPr lang="en-US">
                <a:latin typeface="Arial" pitchFamily="34" charset="0"/>
              </a:rPr>
              <a:t>Ask them what characteristics could a load have that could increase the likelihood of injury?</a:t>
            </a:r>
          </a:p>
          <a:p>
            <a:pPr eaLnBrk="1" hangingPunct="1">
              <a:defRPr/>
            </a:pPr>
            <a:endParaRPr lang="en-US">
              <a:latin typeface="Arial" pitchFamily="34" charset="0"/>
            </a:endParaRPr>
          </a:p>
          <a:p>
            <a:pPr marL="342317" indent="-342317">
              <a:lnSpc>
                <a:spcPct val="80000"/>
              </a:lnSpc>
              <a:spcBef>
                <a:spcPct val="20000"/>
              </a:spcBef>
              <a:buClr>
                <a:schemeClr val="tx2"/>
              </a:buClr>
              <a:buSzPct val="75000"/>
              <a:buFont typeface="Arial" pitchFamily="34" charset="0"/>
              <a:buChar char="•"/>
              <a:defRPr/>
            </a:pPr>
            <a:r>
              <a:rPr lang="en-GB"/>
              <a:t>Heavy</a:t>
            </a:r>
          </a:p>
          <a:p>
            <a:pPr marL="342317" indent="-342317">
              <a:lnSpc>
                <a:spcPct val="80000"/>
              </a:lnSpc>
              <a:spcBef>
                <a:spcPct val="20000"/>
              </a:spcBef>
              <a:buClr>
                <a:schemeClr val="tx2"/>
              </a:buClr>
              <a:buSzPct val="75000"/>
              <a:buFont typeface="Arial" pitchFamily="34" charset="0"/>
              <a:buChar char="•"/>
              <a:defRPr/>
            </a:pPr>
            <a:r>
              <a:rPr lang="en-GB"/>
              <a:t>Bulky or unwieldy</a:t>
            </a:r>
          </a:p>
          <a:p>
            <a:pPr marL="342317" indent="-342317">
              <a:lnSpc>
                <a:spcPct val="80000"/>
              </a:lnSpc>
              <a:spcBef>
                <a:spcPct val="20000"/>
              </a:spcBef>
              <a:buClr>
                <a:schemeClr val="tx2"/>
              </a:buClr>
              <a:buSzPct val="75000"/>
              <a:buFont typeface="Arial" pitchFamily="34" charset="0"/>
              <a:buChar char="•"/>
              <a:defRPr/>
            </a:pPr>
            <a:r>
              <a:rPr lang="en-GB"/>
              <a:t>Difficult to grasp</a:t>
            </a:r>
          </a:p>
          <a:p>
            <a:pPr marL="342317" indent="-342317">
              <a:lnSpc>
                <a:spcPct val="80000"/>
              </a:lnSpc>
              <a:spcBef>
                <a:spcPct val="20000"/>
              </a:spcBef>
              <a:buClr>
                <a:schemeClr val="tx2"/>
              </a:buClr>
              <a:buSzPct val="75000"/>
              <a:buFont typeface="Arial" pitchFamily="34" charset="0"/>
              <a:buChar char="•"/>
              <a:defRPr/>
            </a:pPr>
            <a:r>
              <a:rPr lang="en-GB"/>
              <a:t>Unstable</a:t>
            </a:r>
          </a:p>
          <a:p>
            <a:pPr marL="342317" indent="-342317">
              <a:lnSpc>
                <a:spcPct val="80000"/>
              </a:lnSpc>
              <a:spcBef>
                <a:spcPct val="20000"/>
              </a:spcBef>
              <a:buClr>
                <a:schemeClr val="tx2"/>
              </a:buClr>
              <a:buSzPct val="75000"/>
              <a:buFont typeface="Arial" pitchFamily="34" charset="0"/>
              <a:buChar char="•"/>
              <a:defRPr/>
            </a:pPr>
            <a:r>
              <a:rPr lang="en-GB"/>
              <a:t>Harmful i.e. sharp/hot</a:t>
            </a:r>
          </a:p>
          <a:p>
            <a:pPr>
              <a:defRPr/>
            </a:pPr>
            <a:endParaRPr lang="en-IE"/>
          </a:p>
        </p:txBody>
      </p:sp>
      <p:sp>
        <p:nvSpPr>
          <p:cNvPr id="1300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2025">
              <a:spcBef>
                <a:spcPct val="30000"/>
              </a:spcBef>
              <a:defRPr sz="1200">
                <a:solidFill>
                  <a:schemeClr val="tx1"/>
                </a:solidFill>
                <a:latin typeface="Times New Roman" panose="02020603050405020304" pitchFamily="18" charset="0"/>
              </a:defRPr>
            </a:lvl1pPr>
            <a:lvl2pPr marL="742950" indent="-285750" defTabSz="962025">
              <a:spcBef>
                <a:spcPct val="30000"/>
              </a:spcBef>
              <a:defRPr sz="1200">
                <a:solidFill>
                  <a:schemeClr val="tx1"/>
                </a:solidFill>
                <a:latin typeface="Times New Roman" panose="02020603050405020304" pitchFamily="18" charset="0"/>
              </a:defRPr>
            </a:lvl2pPr>
            <a:lvl3pPr marL="1143000" indent="-228600" defTabSz="962025">
              <a:spcBef>
                <a:spcPct val="30000"/>
              </a:spcBef>
              <a:defRPr sz="1200">
                <a:solidFill>
                  <a:schemeClr val="tx1"/>
                </a:solidFill>
                <a:latin typeface="Times New Roman" panose="02020603050405020304" pitchFamily="18" charset="0"/>
              </a:defRPr>
            </a:lvl3pPr>
            <a:lvl4pPr marL="1600200" indent="-228600" defTabSz="962025">
              <a:spcBef>
                <a:spcPct val="30000"/>
              </a:spcBef>
              <a:defRPr sz="1200">
                <a:solidFill>
                  <a:schemeClr val="tx1"/>
                </a:solidFill>
                <a:latin typeface="Times New Roman" panose="02020603050405020304" pitchFamily="18" charset="0"/>
              </a:defRPr>
            </a:lvl4pPr>
            <a:lvl5pPr marL="2057400" indent="-228600" defTabSz="962025">
              <a:spcBef>
                <a:spcPct val="30000"/>
              </a:spcBef>
              <a:defRPr sz="1200">
                <a:solidFill>
                  <a:schemeClr val="tx1"/>
                </a:solidFill>
                <a:latin typeface="Times New Roman" panose="02020603050405020304" pitchFamily="18" charset="0"/>
              </a:defRPr>
            </a:lvl5pPr>
            <a:lvl6pPr marL="2514600" indent="-228600" defTabSz="96202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202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202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202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86AA5F4-84A5-4418-BD36-46DD1D623815}" type="slidenum">
              <a:rPr lang="en-GB" altLang="en-US" sz="1300"/>
              <a:pPr>
                <a:spcBef>
                  <a:spcPct val="0"/>
                </a:spcBef>
              </a:pPr>
              <a:t>29</a:t>
            </a:fld>
            <a:endParaRPr lang="en-GB" altLang="en-US" sz="130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a:ln/>
        </p:spPr>
      </p:sp>
      <p:sp>
        <p:nvSpPr>
          <p:cNvPr id="1310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buFontTx/>
              <a:buChar char="•"/>
            </a:pPr>
            <a:r>
              <a:rPr lang="en-GB" altLang="en-US">
                <a:latin typeface="Arial" panose="020B0604020202020204" pitchFamily="34" charset="0"/>
              </a:rPr>
              <a:t>Ask them what conditions or characteristics could people have that could increase the likelihood or injury?</a:t>
            </a:r>
          </a:p>
          <a:p>
            <a:pPr eaLnBrk="1" hangingPunct="1">
              <a:lnSpc>
                <a:spcPct val="80000"/>
              </a:lnSpc>
              <a:buFontTx/>
              <a:buChar char="•"/>
            </a:pPr>
            <a:endParaRPr lang="en-GB" altLang="en-US">
              <a:latin typeface="Arial" panose="020B0604020202020204" pitchFamily="34" charset="0"/>
            </a:endParaRPr>
          </a:p>
          <a:p>
            <a:pPr eaLnBrk="1" hangingPunct="1">
              <a:lnSpc>
                <a:spcPct val="80000"/>
              </a:lnSpc>
            </a:pPr>
            <a:r>
              <a:rPr lang="en-GB" altLang="en-US">
                <a:latin typeface="Arial" panose="020B0604020202020204" pitchFamily="34" charset="0"/>
              </a:rPr>
              <a:t>Possible answers include:</a:t>
            </a:r>
          </a:p>
          <a:p>
            <a:pPr eaLnBrk="1" hangingPunct="1">
              <a:lnSpc>
                <a:spcPct val="80000"/>
              </a:lnSpc>
              <a:buFontTx/>
              <a:buChar char="•"/>
            </a:pPr>
            <a:endParaRPr lang="en-GB" altLang="en-US">
              <a:latin typeface="Arial" panose="020B0604020202020204" pitchFamily="34" charset="0"/>
            </a:endParaRPr>
          </a:p>
          <a:p>
            <a:endParaRPr lang="en-IE" altLang="en-US">
              <a:latin typeface="Times New Roman" panose="02020603050405020304" pitchFamily="18" charset="0"/>
            </a:endParaRPr>
          </a:p>
        </p:txBody>
      </p:sp>
      <p:sp>
        <p:nvSpPr>
          <p:cNvPr id="1310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2025">
              <a:spcBef>
                <a:spcPct val="30000"/>
              </a:spcBef>
              <a:defRPr sz="1200">
                <a:solidFill>
                  <a:schemeClr val="tx1"/>
                </a:solidFill>
                <a:latin typeface="Times New Roman" panose="02020603050405020304" pitchFamily="18" charset="0"/>
              </a:defRPr>
            </a:lvl1pPr>
            <a:lvl2pPr marL="742950" indent="-285750" defTabSz="962025">
              <a:spcBef>
                <a:spcPct val="30000"/>
              </a:spcBef>
              <a:defRPr sz="1200">
                <a:solidFill>
                  <a:schemeClr val="tx1"/>
                </a:solidFill>
                <a:latin typeface="Times New Roman" panose="02020603050405020304" pitchFamily="18" charset="0"/>
              </a:defRPr>
            </a:lvl2pPr>
            <a:lvl3pPr marL="1143000" indent="-228600" defTabSz="962025">
              <a:spcBef>
                <a:spcPct val="30000"/>
              </a:spcBef>
              <a:defRPr sz="1200">
                <a:solidFill>
                  <a:schemeClr val="tx1"/>
                </a:solidFill>
                <a:latin typeface="Times New Roman" panose="02020603050405020304" pitchFamily="18" charset="0"/>
              </a:defRPr>
            </a:lvl3pPr>
            <a:lvl4pPr marL="1600200" indent="-228600" defTabSz="962025">
              <a:spcBef>
                <a:spcPct val="30000"/>
              </a:spcBef>
              <a:defRPr sz="1200">
                <a:solidFill>
                  <a:schemeClr val="tx1"/>
                </a:solidFill>
                <a:latin typeface="Times New Roman" panose="02020603050405020304" pitchFamily="18" charset="0"/>
              </a:defRPr>
            </a:lvl4pPr>
            <a:lvl5pPr marL="2057400" indent="-228600" defTabSz="962025">
              <a:spcBef>
                <a:spcPct val="30000"/>
              </a:spcBef>
              <a:defRPr sz="1200">
                <a:solidFill>
                  <a:schemeClr val="tx1"/>
                </a:solidFill>
                <a:latin typeface="Times New Roman" panose="02020603050405020304" pitchFamily="18" charset="0"/>
              </a:defRPr>
            </a:lvl5pPr>
            <a:lvl6pPr marL="2514600" indent="-228600" defTabSz="96202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202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202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202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5B5B91E-DA4F-467A-84A5-469928A4827E}" type="slidenum">
              <a:rPr lang="en-GB" altLang="en-US" sz="1300"/>
              <a:pPr>
                <a:spcBef>
                  <a:spcPct val="0"/>
                </a:spcBef>
              </a:pPr>
              <a:t>30</a:t>
            </a:fld>
            <a:endParaRPr lang="en-GB" altLang="en-US" sz="130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The National Institute of Clinical Excellence (NICE) recommends the use of Body Mass Index (BMI) in conjunction with waist     circumference as the means for measuring overweight and obesity and determining health risks i.e.    Body Mass Index (BMI) greater than 35 kg/m2 plus co‐ morbidities or over 40kg/m2   (NICE 2006) National Obesity Observatory 2010) and    Waist circumference greater than 88cm for women and 102cm for men (NICE, 2014) (Ref: NICE (2014) Obesity: identification, assessment and management, Clinical Guidance (CG189)</a:t>
            </a:r>
            <a:endParaRPr lang="en-IE"/>
          </a:p>
        </p:txBody>
      </p:sp>
      <p:sp>
        <p:nvSpPr>
          <p:cNvPr id="4" name="Slide Number Placeholder 3"/>
          <p:cNvSpPr>
            <a:spLocks noGrp="1"/>
          </p:cNvSpPr>
          <p:nvPr>
            <p:ph type="sldNum" sz="quarter" idx="5"/>
          </p:nvPr>
        </p:nvSpPr>
        <p:spPr/>
        <p:txBody>
          <a:bodyPr/>
          <a:lstStyle/>
          <a:p>
            <a:fld id="{E42E17D0-9F91-450E-B77E-429B673F2911}" type="slidenum">
              <a:rPr lang="en-GB" altLang="en-US" smtClean="0"/>
              <a:pPr/>
              <a:t>31</a:t>
            </a:fld>
            <a:endParaRPr lang="en-GB" altLang="en-US"/>
          </a:p>
        </p:txBody>
      </p:sp>
    </p:spTree>
    <p:extLst>
      <p:ext uri="{BB962C8B-B14F-4D97-AF65-F5344CB8AC3E}">
        <p14:creationId xmlns:p14="http://schemas.microsoft.com/office/powerpoint/2010/main" val="36388328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Consultation with Service Users In all moving and handling activities a balanced approach will be followed which considers the wishes and safety of the service user as well as the need to protect the employee from injury.    Each service user who needs assistance will be individually assessed, taking into account their particular needs, capabilities and circumstances including their understanding of the movement and their ability to communicate and help themselves. Particular attention should be paid where English is not the primary language of the service user. The service user and, where appropriate, those acting on their behalf will be actively involved throughout the assessment and decision making process. The independence of the service user will be encouraged at all times.    However, the wishes of the service user should not be to the detriment of the health and safety of the employees involved.   Where issues arise, a comprehensive multi disciplinary risk assessment process including consultation with the service user and their family should take place. All complex risk assessments should demonstrate balanced decision making, clinical reasoning and where possible should be evidence based.   Where a resolution cannot be reasonably achieved at local level, this should be escalated to senior management.  </a:t>
            </a:r>
            <a:r>
              <a:rPr lang="en-GB" sz="1200" b="0" i="0" kern="1200">
                <a:solidFill>
                  <a:schemeClr val="tx1"/>
                </a:solidFill>
                <a:effectLst/>
                <a:latin typeface="Times New Roman" charset="0"/>
                <a:ea typeface="+mn-ea"/>
                <a:cs typeface="+mn-cs"/>
              </a:rPr>
              <a:t> </a:t>
            </a:r>
          </a:p>
          <a:p>
            <a:endParaRPr lang="en-GB" sz="1200" b="0" i="0" kern="1200">
              <a:solidFill>
                <a:schemeClr val="tx1"/>
              </a:solidFill>
              <a:effectLst/>
              <a:latin typeface="Times New Roman" charset="0"/>
              <a:ea typeface="+mn-ea"/>
              <a:cs typeface="+mn-cs"/>
            </a:endParaRPr>
          </a:p>
          <a:p>
            <a:r>
              <a:rPr lang="en-GB" sz="1200" b="0" i="0" kern="1200">
                <a:solidFill>
                  <a:schemeClr val="tx1"/>
                </a:solidFill>
                <a:effectLst/>
                <a:latin typeface="Times New Roman" charset="0"/>
                <a:ea typeface="+mn-ea"/>
                <a:cs typeface="+mn-cs"/>
              </a:rPr>
              <a:t>All complex risk assessments should demonstrate </a:t>
            </a:r>
            <a:r>
              <a:rPr lang="en-GB" sz="1200" b="1" i="0" kern="1200">
                <a:solidFill>
                  <a:schemeClr val="tx1"/>
                </a:solidFill>
                <a:effectLst/>
                <a:latin typeface="Times New Roman" charset="0"/>
                <a:ea typeface="+mn-ea"/>
                <a:cs typeface="+mn-cs"/>
              </a:rPr>
              <a:t>balanced decision making</a:t>
            </a:r>
            <a:r>
              <a:rPr lang="en-GB" sz="1200" b="0" i="0" kern="1200">
                <a:solidFill>
                  <a:schemeClr val="tx1"/>
                </a:solidFill>
                <a:effectLst/>
                <a:latin typeface="Times New Roman" charset="0"/>
                <a:ea typeface="+mn-ea"/>
                <a:cs typeface="+mn-cs"/>
              </a:rPr>
              <a:t>, </a:t>
            </a:r>
          </a:p>
          <a:p>
            <a:r>
              <a:rPr lang="en-GB" sz="1200" b="0" i="0" kern="1200">
                <a:solidFill>
                  <a:schemeClr val="tx1"/>
                </a:solidFill>
                <a:effectLst/>
                <a:latin typeface="Times New Roman" charset="0"/>
                <a:ea typeface="+mn-ea"/>
                <a:cs typeface="+mn-cs"/>
              </a:rPr>
              <a:t> </a:t>
            </a:r>
            <a:r>
              <a:rPr lang="en-GB" sz="1200" b="1" i="0" kern="1200">
                <a:solidFill>
                  <a:schemeClr val="tx1"/>
                </a:solidFill>
                <a:effectLst/>
                <a:latin typeface="Times New Roman" charset="0"/>
                <a:ea typeface="+mn-ea"/>
                <a:cs typeface="+mn-cs"/>
              </a:rPr>
              <a:t>balanced decision</a:t>
            </a:r>
            <a:r>
              <a:rPr lang="en-GB" sz="1200" b="0" i="0" kern="1200">
                <a:solidFill>
                  <a:schemeClr val="tx1"/>
                </a:solidFill>
                <a:effectLst/>
                <a:latin typeface="Times New Roman" charset="0"/>
                <a:ea typeface="+mn-ea"/>
                <a:cs typeface="+mn-cs"/>
              </a:rPr>
              <a:t>-</a:t>
            </a:r>
            <a:r>
              <a:rPr lang="en-GB" sz="1200" b="1" i="0" kern="1200">
                <a:solidFill>
                  <a:schemeClr val="tx1"/>
                </a:solidFill>
                <a:effectLst/>
                <a:latin typeface="Times New Roman" charset="0"/>
                <a:ea typeface="+mn-ea"/>
                <a:cs typeface="+mn-cs"/>
              </a:rPr>
              <a:t>making</a:t>
            </a:r>
            <a:r>
              <a:rPr lang="en-GB" sz="1200" b="0" i="0" kern="1200">
                <a:solidFill>
                  <a:schemeClr val="tx1"/>
                </a:solidFill>
                <a:effectLst/>
                <a:latin typeface="Times New Roman" charset="0"/>
                <a:ea typeface="+mn-ea"/>
                <a:cs typeface="+mn-cs"/>
              </a:rPr>
              <a:t> between patients' needs and comfort and staff safety needs clinical reasoning and where possible should be evidence based</a:t>
            </a:r>
          </a:p>
          <a:p>
            <a:endParaRPr lang="en-GB" sz="1200" b="0" i="0" kern="1200">
              <a:solidFill>
                <a:schemeClr val="tx1"/>
              </a:solidFill>
              <a:effectLst/>
              <a:latin typeface="Times New Roman" charset="0"/>
              <a:ea typeface="+mn-ea"/>
              <a:cs typeface="+mn-cs"/>
            </a:endParaRPr>
          </a:p>
          <a:p>
            <a:r>
              <a:rPr lang="en-GB" b="1"/>
              <a:t>Emergency Situations   </a:t>
            </a:r>
          </a:p>
          <a:p>
            <a:r>
              <a:rPr lang="en-GB"/>
              <a:t>Lifting all or most of a person’s weight should be avoided except in exceptional or emergency situations where service users or employees are at risk of serious injury if immediate action is not taken.    However, written local procedures should be developed and incorporated in the local Emergency Response Plan.  </a:t>
            </a:r>
            <a:endParaRPr lang="en-IE"/>
          </a:p>
        </p:txBody>
      </p:sp>
      <p:sp>
        <p:nvSpPr>
          <p:cNvPr id="4" name="Slide Number Placeholder 3"/>
          <p:cNvSpPr>
            <a:spLocks noGrp="1"/>
          </p:cNvSpPr>
          <p:nvPr>
            <p:ph type="sldNum" sz="quarter" idx="5"/>
          </p:nvPr>
        </p:nvSpPr>
        <p:spPr/>
        <p:txBody>
          <a:bodyPr/>
          <a:lstStyle/>
          <a:p>
            <a:fld id="{E42E17D0-9F91-450E-B77E-429B673F2911}" type="slidenum">
              <a:rPr lang="en-GB" altLang="en-US" smtClean="0"/>
              <a:pPr/>
              <a:t>32</a:t>
            </a:fld>
            <a:endParaRPr lang="en-GB" altLang="en-US"/>
          </a:p>
        </p:txBody>
      </p:sp>
    </p:spTree>
    <p:extLst>
      <p:ext uri="{BB962C8B-B14F-4D97-AF65-F5344CB8AC3E}">
        <p14:creationId xmlns:p14="http://schemas.microsoft.com/office/powerpoint/2010/main" val="23216439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p>
            <a:pPr marL="0" marR="0" lvl="0" indent="0" algn="r" defTabSz="1013579" rtl="0" eaLnBrk="1" fontAlgn="auto" latinLnBrk="0" hangingPunct="1">
              <a:lnSpc>
                <a:spcPct val="100000"/>
              </a:lnSpc>
              <a:spcBef>
                <a:spcPts val="0"/>
              </a:spcBef>
              <a:spcAft>
                <a:spcPts val="0"/>
              </a:spcAft>
              <a:buClrTx/>
              <a:buSzTx/>
              <a:buFontTx/>
              <a:buNone/>
              <a:tabLst/>
              <a:defRPr/>
            </a:pPr>
            <a:fld id="{CBE54A54-92BD-4703-B67F-507996741BEB}" type="slidenum">
              <a:rPr kumimoji="0" lang="en-GB"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013579" rtl="0" eaLnBrk="1" fontAlgn="auto" latinLnBrk="0" hangingPunct="1">
                <a:lnSpc>
                  <a:spcPct val="100000"/>
                </a:lnSpc>
                <a:spcBef>
                  <a:spcPts val="0"/>
                </a:spcBef>
                <a:spcAft>
                  <a:spcPts val="0"/>
                </a:spcAft>
                <a:buClrTx/>
                <a:buSzTx/>
                <a:buFontTx/>
                <a:buNone/>
                <a:tabLst/>
                <a:defRPr/>
              </a:pPr>
              <a:t>33</a:t>
            </a:fld>
            <a:endParaRPr kumimoji="0" lang="en-GB" sz="1300" b="0" i="0" u="none" strike="noStrike" kern="1200" cap="none" spc="0" normalizeH="0" baseline="0" noProof="0">
              <a:ln>
                <a:noFill/>
              </a:ln>
              <a:solidFill>
                <a:prstClr val="black"/>
              </a:solidFill>
              <a:effectLst/>
              <a:uLnTx/>
              <a:uFillTx/>
              <a:latin typeface="Calibri"/>
              <a:ea typeface="+mn-ea"/>
              <a:cs typeface="+mn-cs"/>
            </a:endParaRPr>
          </a:p>
        </p:txBody>
      </p:sp>
      <p:sp>
        <p:nvSpPr>
          <p:cNvPr id="119811" name="Rectangle 2"/>
          <p:cNvSpPr>
            <a:spLocks noGrp="1" noRot="1" noChangeAspect="1" noChangeArrowheads="1" noTextEdit="1"/>
          </p:cNvSpPr>
          <p:nvPr>
            <p:ph type="sldImg"/>
          </p:nvPr>
        </p:nvSpPr>
        <p:spPr>
          <a:xfrm>
            <a:off x="935038" y="750888"/>
            <a:ext cx="4995862" cy="3748087"/>
          </a:xfrm>
          <a:solidFill>
            <a:srgbClr val="FFFFFF"/>
          </a:solidFill>
          <a:ln/>
        </p:spPr>
      </p:sp>
      <p:sp>
        <p:nvSpPr>
          <p:cNvPr id="119812" name="Rectangle 3"/>
          <p:cNvSpPr>
            <a:spLocks noGrp="1" noChangeArrowheads="1"/>
          </p:cNvSpPr>
          <p:nvPr>
            <p:ph type="body" idx="1"/>
          </p:nvPr>
        </p:nvSpPr>
        <p:spPr>
          <a:xfrm>
            <a:off x="915248" y="4747938"/>
            <a:ext cx="5033856" cy="4497627"/>
          </a:xfrm>
          <a:solidFill>
            <a:srgbClr val="FFFFFF"/>
          </a:solidFill>
          <a:ln>
            <a:solidFill>
              <a:srgbClr val="000000"/>
            </a:solidFill>
          </a:ln>
        </p:spPr>
        <p:txBody>
          <a:bodyPr lIns="97737" tIns="48868" rIns="97737" bIns="48868"/>
          <a:lstStyle/>
          <a:p>
            <a:r>
              <a:rPr lang="en-IE">
                <a:latin typeface="Times New Roman" pitchFamily="18" charset="0"/>
              </a:rPr>
              <a:t>The above chart are only guidelines on the weights for men and women.</a:t>
            </a:r>
            <a:endParaRPr lang="ga-IE">
              <a:latin typeface="Times New Roman" pitchFamily="18" charset="0"/>
            </a:endParaRPr>
          </a:p>
        </p:txBody>
      </p:sp>
    </p:spTree>
    <p:extLst>
      <p:ext uri="{BB962C8B-B14F-4D97-AF65-F5344CB8AC3E}">
        <p14:creationId xmlns:p14="http://schemas.microsoft.com/office/powerpoint/2010/main" val="13025601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E42E17D0-9F91-450E-B77E-429B673F2911}" type="slidenum">
              <a:rPr lang="en-GB" altLang="en-US" smtClean="0"/>
              <a:pPr/>
              <a:t>4</a:t>
            </a:fld>
            <a:endParaRPr lang="en-GB" altLang="en-US"/>
          </a:p>
        </p:txBody>
      </p:sp>
    </p:spTree>
    <p:extLst>
      <p:ext uri="{BB962C8B-B14F-4D97-AF65-F5344CB8AC3E}">
        <p14:creationId xmlns:p14="http://schemas.microsoft.com/office/powerpoint/2010/main" val="41945258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a:ln/>
        </p:spPr>
      </p:sp>
      <p:sp>
        <p:nvSpPr>
          <p:cNvPr id="1331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IE" altLang="en-US">
              <a:latin typeface="Times New Roman" panose="02020603050405020304" pitchFamily="18" charset="0"/>
            </a:endParaRPr>
          </a:p>
        </p:txBody>
      </p:sp>
      <p:sp>
        <p:nvSpPr>
          <p:cNvPr id="1331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2025">
              <a:spcBef>
                <a:spcPct val="30000"/>
              </a:spcBef>
              <a:defRPr sz="1200">
                <a:solidFill>
                  <a:schemeClr val="tx1"/>
                </a:solidFill>
                <a:latin typeface="Times New Roman" panose="02020603050405020304" pitchFamily="18" charset="0"/>
              </a:defRPr>
            </a:lvl1pPr>
            <a:lvl2pPr marL="742950" indent="-285750" defTabSz="962025">
              <a:spcBef>
                <a:spcPct val="30000"/>
              </a:spcBef>
              <a:defRPr sz="1200">
                <a:solidFill>
                  <a:schemeClr val="tx1"/>
                </a:solidFill>
                <a:latin typeface="Times New Roman" panose="02020603050405020304" pitchFamily="18" charset="0"/>
              </a:defRPr>
            </a:lvl2pPr>
            <a:lvl3pPr marL="1143000" indent="-228600" defTabSz="962025">
              <a:spcBef>
                <a:spcPct val="30000"/>
              </a:spcBef>
              <a:defRPr sz="1200">
                <a:solidFill>
                  <a:schemeClr val="tx1"/>
                </a:solidFill>
                <a:latin typeface="Times New Roman" panose="02020603050405020304" pitchFamily="18" charset="0"/>
              </a:defRPr>
            </a:lvl3pPr>
            <a:lvl4pPr marL="1600200" indent="-228600" defTabSz="962025">
              <a:spcBef>
                <a:spcPct val="30000"/>
              </a:spcBef>
              <a:defRPr sz="1200">
                <a:solidFill>
                  <a:schemeClr val="tx1"/>
                </a:solidFill>
                <a:latin typeface="Times New Roman" panose="02020603050405020304" pitchFamily="18" charset="0"/>
              </a:defRPr>
            </a:lvl4pPr>
            <a:lvl5pPr marL="2057400" indent="-228600" defTabSz="962025">
              <a:spcBef>
                <a:spcPct val="30000"/>
              </a:spcBef>
              <a:defRPr sz="1200">
                <a:solidFill>
                  <a:schemeClr val="tx1"/>
                </a:solidFill>
                <a:latin typeface="Times New Roman" panose="02020603050405020304" pitchFamily="18" charset="0"/>
              </a:defRPr>
            </a:lvl5pPr>
            <a:lvl6pPr marL="2514600" indent="-228600" defTabSz="96202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202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202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202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0E94DCFE-668F-4A78-9E52-B5789C4ECE9F}" type="slidenum">
              <a:rPr lang="en-GB" altLang="en-US" sz="1300"/>
              <a:pPr>
                <a:spcBef>
                  <a:spcPct val="0"/>
                </a:spcBef>
              </a:pPr>
              <a:t>34</a:t>
            </a:fld>
            <a:endParaRPr lang="en-GB" altLang="en-US" sz="130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1) Independent   If the service user is independent in all tasks please date and sign the form here. No further information is required. Please bear in mind that the need to complete the assessment may change during the admission as independent service users may become dependent due to surgery, deterioration etc. If the service user is not independent please proceed with the assessment. 2) Weight Record the service users weight in kgs, body mass index (BMI) if known. Where the service users weight exceeds the safe working load (SWL) of equipment or furniture, it may be necessary to organise equipment/furniture with increased weight capacity prior to admission on to the ward.   3) Medication   Is the service user is on any medication which affects their ability to move e.g. Parkinson’s drugs, sedatives, anti‐spasmodic drugs. Does movement of the service user need to coincide with their medication?  If yes refer to the service user Drug Kardex. 4)? Is there a language difficulty? Will the carer understand the service user?   Is the service user intermittently confused?   Will the service users behaviour affect their ability to co‐operate with moving and handling? 5) Falls Risk Identification Please note if the service user has a recognised history of falls or seizures as a falls risk assessment may be required.    6) Environmental Constraints Note any environmental issues that may interfere with the ability to move and handle safely e.g. Is there enough room to move a hoist? Is furniture easy to move? Is equipment adjustable in height? Are floor surfaces likely to be uneven or slippery?  Are the service user’s  attachments likely to constrain movement? 7) Carer’s ability / experience Does handling this service user require any additional specialized training or experience beyond standard moving and handling training? E.g. spinal rolls, abnormal muscle tone / movement patterns. Does handling this service user present a risk to carers with underlying health issues, restricted mobility or pregnant carers? If so report to the line manager. 8) Current Mobility Is the service user able to mobilise independently, do they require assistance and if so how many carers? Please detail mobility aids used if any. Please detail any handling equipment used prior to admission. 9) Physical limitations Please list the main physical limitations to the service users mobility e.g. impaired sight or hearing, surgery, pain, loss of use of limbs, pain, etc.   10) Further assistance If following your assessment, you feel you are unable to complete the people handling assessment and handling plan, or</a:t>
            </a:r>
            <a:endParaRPr lang="en-IE"/>
          </a:p>
        </p:txBody>
      </p:sp>
      <p:sp>
        <p:nvSpPr>
          <p:cNvPr id="4" name="Slide Number Placeholder 3"/>
          <p:cNvSpPr>
            <a:spLocks noGrp="1"/>
          </p:cNvSpPr>
          <p:nvPr>
            <p:ph type="sldNum" sz="quarter" idx="5"/>
          </p:nvPr>
        </p:nvSpPr>
        <p:spPr/>
        <p:txBody>
          <a:bodyPr/>
          <a:lstStyle/>
          <a:p>
            <a:fld id="{E42E17D0-9F91-450E-B77E-429B673F2911}" type="slidenum">
              <a:rPr lang="en-GB" altLang="en-US" smtClean="0"/>
              <a:pPr/>
              <a:t>35</a:t>
            </a:fld>
            <a:endParaRPr lang="en-GB" altLang="en-US"/>
          </a:p>
        </p:txBody>
      </p:sp>
    </p:spTree>
    <p:extLst>
      <p:ext uri="{BB962C8B-B14F-4D97-AF65-F5344CB8AC3E}">
        <p14:creationId xmlns:p14="http://schemas.microsoft.com/office/powerpoint/2010/main" val="5235284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pPr marL="0" marR="0" lvl="0" indent="0" algn="r" defTabSz="1013579" rtl="0" eaLnBrk="1" fontAlgn="auto" latinLnBrk="0" hangingPunct="1">
              <a:lnSpc>
                <a:spcPct val="100000"/>
              </a:lnSpc>
              <a:spcBef>
                <a:spcPts val="0"/>
              </a:spcBef>
              <a:spcAft>
                <a:spcPts val="0"/>
              </a:spcAft>
              <a:buClrTx/>
              <a:buSzTx/>
              <a:buFontTx/>
              <a:buNone/>
              <a:tabLst/>
              <a:defRPr/>
            </a:pPr>
            <a:fld id="{FF301CA3-8453-4393-ACE4-7A0111E49CA9}" type="slidenum">
              <a:rPr kumimoji="0" lang="en-GB"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013579" rtl="0" eaLnBrk="1" fontAlgn="auto" latinLnBrk="0" hangingPunct="1">
                <a:lnSpc>
                  <a:spcPct val="100000"/>
                </a:lnSpc>
                <a:spcBef>
                  <a:spcPts val="0"/>
                </a:spcBef>
                <a:spcAft>
                  <a:spcPts val="0"/>
                </a:spcAft>
                <a:buClrTx/>
                <a:buSzTx/>
                <a:buFontTx/>
                <a:buNone/>
                <a:tabLst/>
                <a:defRPr/>
              </a:pPr>
              <a:t>36</a:t>
            </a:fld>
            <a:endParaRPr kumimoji="0" lang="en-GB" sz="1300" b="0" i="0" u="none" strike="noStrike" kern="1200" cap="none" spc="0" normalizeH="0" baseline="0" noProof="0">
              <a:ln>
                <a:noFill/>
              </a:ln>
              <a:solidFill>
                <a:prstClr val="black"/>
              </a:solidFill>
              <a:effectLst/>
              <a:uLnTx/>
              <a:uFillTx/>
              <a:latin typeface="Calibri"/>
              <a:ea typeface="+mn-ea"/>
              <a:cs typeface="+mn-cs"/>
            </a:endParaRPr>
          </a:p>
        </p:txBody>
      </p:sp>
      <p:sp>
        <p:nvSpPr>
          <p:cNvPr id="94211" name="Rectangle 2"/>
          <p:cNvSpPr>
            <a:spLocks noGrp="1" noRot="1" noChangeAspect="1" noChangeArrowheads="1" noTextEdit="1"/>
          </p:cNvSpPr>
          <p:nvPr>
            <p:ph type="sldImg"/>
          </p:nvPr>
        </p:nvSpPr>
        <p:spPr>
          <a:xfrm>
            <a:off x="1103313" y="876300"/>
            <a:ext cx="4659312" cy="3495675"/>
          </a:xfrm>
          <a:solidFill>
            <a:srgbClr val="FFFFFF"/>
          </a:solidFill>
          <a:ln/>
        </p:spPr>
      </p:sp>
      <p:sp>
        <p:nvSpPr>
          <p:cNvPr id="94212" name="Rectangle 3"/>
          <p:cNvSpPr>
            <a:spLocks noGrp="1" noChangeArrowheads="1"/>
          </p:cNvSpPr>
          <p:nvPr>
            <p:ph type="body" idx="1"/>
          </p:nvPr>
        </p:nvSpPr>
        <p:spPr>
          <a:xfrm>
            <a:off x="915248" y="4752688"/>
            <a:ext cx="5033856" cy="4207714"/>
          </a:xfrm>
          <a:solidFill>
            <a:srgbClr val="FFFFFF"/>
          </a:solidFill>
          <a:ln>
            <a:solidFill>
              <a:srgbClr val="000000"/>
            </a:solidFill>
          </a:ln>
        </p:spPr>
        <p:txBody>
          <a:bodyPr/>
          <a:lstStyle/>
          <a:p>
            <a:pPr eaLnBrk="1" hangingPunct="1"/>
            <a:r>
              <a:rPr lang="en-IE">
                <a:latin typeface="Times New Roman" pitchFamily="18" charset="0"/>
              </a:rPr>
              <a:t>Avoid/ Reduce</a:t>
            </a:r>
          </a:p>
          <a:p>
            <a:pPr eaLnBrk="1" hangingPunct="1"/>
            <a:r>
              <a:rPr lang="ga-IE">
                <a:latin typeface="Times New Roman" pitchFamily="18" charset="0"/>
              </a:rPr>
              <a:t>Ask people </a:t>
            </a:r>
            <a:r>
              <a:rPr lang="en-IE">
                <a:latin typeface="Times New Roman" pitchFamily="18" charset="0"/>
              </a:rPr>
              <a:t>which </a:t>
            </a:r>
            <a:r>
              <a:rPr lang="ga-IE">
                <a:latin typeface="Times New Roman" pitchFamily="18" charset="0"/>
              </a:rPr>
              <a:t>is avoid  </a:t>
            </a:r>
            <a:r>
              <a:rPr lang="en-IE">
                <a:latin typeface="Times New Roman" pitchFamily="18" charset="0"/>
              </a:rPr>
              <a:t>and which is </a:t>
            </a:r>
            <a:r>
              <a:rPr lang="ga-IE">
                <a:latin typeface="Times New Roman" pitchFamily="18" charset="0"/>
              </a:rPr>
              <a:t>reduce</a:t>
            </a:r>
            <a:endParaRPr lang="en-US">
              <a:latin typeface="Times New Roman" pitchFamily="18" charset="0"/>
            </a:endParaRPr>
          </a:p>
        </p:txBody>
      </p:sp>
    </p:spTree>
    <p:extLst>
      <p:ext uri="{BB962C8B-B14F-4D97-AF65-F5344CB8AC3E}">
        <p14:creationId xmlns:p14="http://schemas.microsoft.com/office/powerpoint/2010/main" val="6259746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a:ln/>
        </p:spPr>
      </p:sp>
      <p:sp>
        <p:nvSpPr>
          <p:cNvPr id="1341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IE" altLang="en-US">
              <a:latin typeface="Times New Roman" panose="02020603050405020304" pitchFamily="18" charset="0"/>
            </a:endParaRPr>
          </a:p>
        </p:txBody>
      </p:sp>
      <p:sp>
        <p:nvSpPr>
          <p:cNvPr id="1341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2025">
              <a:spcBef>
                <a:spcPct val="30000"/>
              </a:spcBef>
              <a:defRPr sz="1200">
                <a:solidFill>
                  <a:schemeClr val="tx1"/>
                </a:solidFill>
                <a:latin typeface="Times New Roman" panose="02020603050405020304" pitchFamily="18" charset="0"/>
              </a:defRPr>
            </a:lvl1pPr>
            <a:lvl2pPr marL="742950" indent="-285750" defTabSz="962025">
              <a:spcBef>
                <a:spcPct val="30000"/>
              </a:spcBef>
              <a:defRPr sz="1200">
                <a:solidFill>
                  <a:schemeClr val="tx1"/>
                </a:solidFill>
                <a:latin typeface="Times New Roman" panose="02020603050405020304" pitchFamily="18" charset="0"/>
              </a:defRPr>
            </a:lvl2pPr>
            <a:lvl3pPr marL="1143000" indent="-228600" defTabSz="962025">
              <a:spcBef>
                <a:spcPct val="30000"/>
              </a:spcBef>
              <a:defRPr sz="1200">
                <a:solidFill>
                  <a:schemeClr val="tx1"/>
                </a:solidFill>
                <a:latin typeface="Times New Roman" panose="02020603050405020304" pitchFamily="18" charset="0"/>
              </a:defRPr>
            </a:lvl3pPr>
            <a:lvl4pPr marL="1600200" indent="-228600" defTabSz="962025">
              <a:spcBef>
                <a:spcPct val="30000"/>
              </a:spcBef>
              <a:defRPr sz="1200">
                <a:solidFill>
                  <a:schemeClr val="tx1"/>
                </a:solidFill>
                <a:latin typeface="Times New Roman" panose="02020603050405020304" pitchFamily="18" charset="0"/>
              </a:defRPr>
            </a:lvl4pPr>
            <a:lvl5pPr marL="2057400" indent="-228600" defTabSz="962025">
              <a:spcBef>
                <a:spcPct val="30000"/>
              </a:spcBef>
              <a:defRPr sz="1200">
                <a:solidFill>
                  <a:schemeClr val="tx1"/>
                </a:solidFill>
                <a:latin typeface="Times New Roman" panose="02020603050405020304" pitchFamily="18" charset="0"/>
              </a:defRPr>
            </a:lvl5pPr>
            <a:lvl6pPr marL="2514600" indent="-228600" defTabSz="96202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202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202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202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BBD3D91-F40B-4456-9411-B56A622512A5}" type="slidenum">
              <a:rPr lang="en-GB" altLang="en-US" sz="1300"/>
              <a:pPr>
                <a:spcBef>
                  <a:spcPct val="0"/>
                </a:spcBef>
              </a:pPr>
              <a:t>38</a:t>
            </a:fld>
            <a:endParaRPr lang="en-GB" altLang="en-US" sz="130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a:ln/>
        </p:spPr>
      </p:sp>
      <p:sp>
        <p:nvSpPr>
          <p:cNvPr id="1351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panose="02020603050405020304" pitchFamily="18" charset="0"/>
              </a:rPr>
              <a:t>You can explain that mechanical equipment is one way that manual handling can be reduced or removed completely. You might ask them what mechanical equipment they use in their own workplace and discuss whether they would reduce or avoid manual handling completely. You could discuss the pros and cons of these pieces of equipment.</a:t>
            </a:r>
          </a:p>
          <a:p>
            <a:r>
              <a:rPr lang="en-GB"/>
              <a:t>The type of manual handling equipment required within an organisation may vary widely and will be informed by the risk assessment process. The risk assessments will identify: • Where equipment is required and the type of equipment required; • Implications for training in use of equipment; • Requirements for the safe use of equipment. </a:t>
            </a:r>
            <a:endParaRPr lang="en-US">
              <a:latin typeface="Times New Roman" panose="02020603050405020304" pitchFamily="18" charset="0"/>
            </a:endParaRPr>
          </a:p>
          <a:p>
            <a:r>
              <a:rPr lang="en-GB"/>
              <a:t>It is important when procuring new equipment to consult with relevant stakeholders. Equipment purchased must be fit for purpose taking account of the tasks, the work environment, the patient and employee needs. The provision of appropriate equipment has numerous benefits for the patient and the staff (e.g., the use of electric profiling beds to reduce high risk manual handling activities). Effective equipment management will involve a number of functions and personnel. This may include clinical engineering, health and safety and procurement, and manual handling expertise such as the manual handling advisor and senior clinical management. Equipment management will include: • Identifying gaps in equipment needs; • Being aware of the latest developments in equipment design; • Ensuring the care and maintenance of equipment; • Evaluation of equipment prior to procurement to ensure compatibility with existing furniture and equipment; • Consultation with health professionals in the assessment, selection and use of equipment.</a:t>
            </a:r>
            <a:endParaRPr lang="en-US" altLang="en-US">
              <a:latin typeface="Times New Roman" panose="02020603050405020304" pitchFamily="18" charset="0"/>
            </a:endParaRPr>
          </a:p>
        </p:txBody>
      </p:sp>
      <p:sp>
        <p:nvSpPr>
          <p:cNvPr id="1351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2025">
              <a:spcBef>
                <a:spcPct val="30000"/>
              </a:spcBef>
              <a:defRPr sz="1200">
                <a:solidFill>
                  <a:schemeClr val="tx1"/>
                </a:solidFill>
                <a:latin typeface="Times New Roman" panose="02020603050405020304" pitchFamily="18" charset="0"/>
              </a:defRPr>
            </a:lvl1pPr>
            <a:lvl2pPr marL="742950" indent="-285750" defTabSz="962025">
              <a:spcBef>
                <a:spcPct val="30000"/>
              </a:spcBef>
              <a:defRPr sz="1200">
                <a:solidFill>
                  <a:schemeClr val="tx1"/>
                </a:solidFill>
                <a:latin typeface="Times New Roman" panose="02020603050405020304" pitchFamily="18" charset="0"/>
              </a:defRPr>
            </a:lvl2pPr>
            <a:lvl3pPr marL="1143000" indent="-228600" defTabSz="962025">
              <a:spcBef>
                <a:spcPct val="30000"/>
              </a:spcBef>
              <a:defRPr sz="1200">
                <a:solidFill>
                  <a:schemeClr val="tx1"/>
                </a:solidFill>
                <a:latin typeface="Times New Roman" panose="02020603050405020304" pitchFamily="18" charset="0"/>
              </a:defRPr>
            </a:lvl3pPr>
            <a:lvl4pPr marL="1600200" indent="-228600" defTabSz="962025">
              <a:spcBef>
                <a:spcPct val="30000"/>
              </a:spcBef>
              <a:defRPr sz="1200">
                <a:solidFill>
                  <a:schemeClr val="tx1"/>
                </a:solidFill>
                <a:latin typeface="Times New Roman" panose="02020603050405020304" pitchFamily="18" charset="0"/>
              </a:defRPr>
            </a:lvl4pPr>
            <a:lvl5pPr marL="2057400" indent="-228600" defTabSz="962025">
              <a:spcBef>
                <a:spcPct val="30000"/>
              </a:spcBef>
              <a:defRPr sz="1200">
                <a:solidFill>
                  <a:schemeClr val="tx1"/>
                </a:solidFill>
                <a:latin typeface="Times New Roman" panose="02020603050405020304" pitchFamily="18" charset="0"/>
              </a:defRPr>
            </a:lvl5pPr>
            <a:lvl6pPr marL="2514600" indent="-228600" defTabSz="96202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202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202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202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FF1C1158-4A55-45C4-801E-E8FA405CA53B}" type="slidenum">
              <a:rPr lang="en-GB" altLang="en-US" sz="1300"/>
              <a:pPr>
                <a:spcBef>
                  <a:spcPct val="0"/>
                </a:spcBef>
              </a:pPr>
              <a:t>39</a:t>
            </a:fld>
            <a:endParaRPr lang="en-GB" altLang="en-US" sz="130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patient trolleys, stretcher attachments to hoists, sliding sheets, transfer boards, overhead hoists, mobile hoists and hoist slings. </a:t>
            </a:r>
            <a:endParaRPr lang="en-IE"/>
          </a:p>
        </p:txBody>
      </p:sp>
      <p:sp>
        <p:nvSpPr>
          <p:cNvPr id="4" name="Slide Number Placeholder 3"/>
          <p:cNvSpPr>
            <a:spLocks noGrp="1"/>
          </p:cNvSpPr>
          <p:nvPr>
            <p:ph type="sldNum" sz="quarter" idx="5"/>
          </p:nvPr>
        </p:nvSpPr>
        <p:spPr/>
        <p:txBody>
          <a:bodyPr/>
          <a:lstStyle/>
          <a:p>
            <a:fld id="{E42E17D0-9F91-450E-B77E-429B673F2911}" type="slidenum">
              <a:rPr lang="en-GB" altLang="en-US" smtClean="0"/>
              <a:pPr/>
              <a:t>40</a:t>
            </a:fld>
            <a:endParaRPr lang="en-GB" altLang="en-US"/>
          </a:p>
        </p:txBody>
      </p:sp>
    </p:spTree>
    <p:extLst>
      <p:ext uri="{BB962C8B-B14F-4D97-AF65-F5344CB8AC3E}">
        <p14:creationId xmlns:p14="http://schemas.microsoft.com/office/powerpoint/2010/main" val="289381052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a:ln/>
        </p:spPr>
      </p:sp>
      <p:sp>
        <p:nvSpPr>
          <p:cNvPr id="1361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IE" altLang="en-US">
              <a:latin typeface="Times New Roman" panose="02020603050405020304" pitchFamily="18" charset="0"/>
            </a:endParaRPr>
          </a:p>
        </p:txBody>
      </p:sp>
      <p:sp>
        <p:nvSpPr>
          <p:cNvPr id="1361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2025">
              <a:spcBef>
                <a:spcPct val="30000"/>
              </a:spcBef>
              <a:defRPr sz="1200">
                <a:solidFill>
                  <a:schemeClr val="tx1"/>
                </a:solidFill>
                <a:latin typeface="Times New Roman" panose="02020603050405020304" pitchFamily="18" charset="0"/>
              </a:defRPr>
            </a:lvl1pPr>
            <a:lvl2pPr marL="742950" indent="-285750" defTabSz="962025">
              <a:spcBef>
                <a:spcPct val="30000"/>
              </a:spcBef>
              <a:defRPr sz="1200">
                <a:solidFill>
                  <a:schemeClr val="tx1"/>
                </a:solidFill>
                <a:latin typeface="Times New Roman" panose="02020603050405020304" pitchFamily="18" charset="0"/>
              </a:defRPr>
            </a:lvl2pPr>
            <a:lvl3pPr marL="1143000" indent="-228600" defTabSz="962025">
              <a:spcBef>
                <a:spcPct val="30000"/>
              </a:spcBef>
              <a:defRPr sz="1200">
                <a:solidFill>
                  <a:schemeClr val="tx1"/>
                </a:solidFill>
                <a:latin typeface="Times New Roman" panose="02020603050405020304" pitchFamily="18" charset="0"/>
              </a:defRPr>
            </a:lvl3pPr>
            <a:lvl4pPr marL="1600200" indent="-228600" defTabSz="962025">
              <a:spcBef>
                <a:spcPct val="30000"/>
              </a:spcBef>
              <a:defRPr sz="1200">
                <a:solidFill>
                  <a:schemeClr val="tx1"/>
                </a:solidFill>
                <a:latin typeface="Times New Roman" panose="02020603050405020304" pitchFamily="18" charset="0"/>
              </a:defRPr>
            </a:lvl4pPr>
            <a:lvl5pPr marL="2057400" indent="-228600" defTabSz="962025">
              <a:spcBef>
                <a:spcPct val="30000"/>
              </a:spcBef>
              <a:defRPr sz="1200">
                <a:solidFill>
                  <a:schemeClr val="tx1"/>
                </a:solidFill>
                <a:latin typeface="Times New Roman" panose="02020603050405020304" pitchFamily="18" charset="0"/>
              </a:defRPr>
            </a:lvl5pPr>
            <a:lvl6pPr marL="2514600" indent="-228600" defTabSz="96202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202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202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202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4284904-AB78-49A5-96D4-3ADF9A35B6AD}" type="slidenum">
              <a:rPr lang="en-GB" altLang="en-US" sz="1300"/>
              <a:pPr>
                <a:spcBef>
                  <a:spcPct val="0"/>
                </a:spcBef>
              </a:pPr>
              <a:t>41</a:t>
            </a:fld>
            <a:endParaRPr lang="en-GB" altLang="en-US" sz="130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What are Standard Precautions? Standard Precautions are evidence based clinical work practices published by the Centre of Disease Control (CDC) in 1996 and updated in 2007 that prevent transmission of infectious agents in healthcare settings. (Siegal JD, Rhinehart E, Jackson M, </a:t>
            </a:r>
            <a:r>
              <a:rPr lang="en-GB" err="1"/>
              <a:t>Chiarello</a:t>
            </a:r>
            <a:r>
              <a:rPr lang="en-GB"/>
              <a:t> L, and the Healthcare Infection Control Practices Advisory Committee, Guideline for Isolation Precautions: Preventing Transmission of Infectious Agents in Healthcare Settings, 2007)</a:t>
            </a:r>
          </a:p>
          <a:p>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200">
                <a:latin typeface="Verdana" panose="020B0604030504040204" pitchFamily="34" charset="0"/>
              </a:rPr>
              <a:t>Standard Precautions are designed to reduce the risk of transmission of micro-organisms from known and unknown sources of infection. These precautions apply to the care of all patients regardless of their diagnosis or presumed infection status (ERHA, 2002)</a:t>
            </a:r>
          </a:p>
          <a:p>
            <a:endParaRPr lang="en-GB"/>
          </a:p>
          <a:p>
            <a:endParaRPr lang="en-GB"/>
          </a:p>
          <a:p>
            <a:endParaRPr lang="en-IE"/>
          </a:p>
        </p:txBody>
      </p:sp>
      <p:sp>
        <p:nvSpPr>
          <p:cNvPr id="4" name="Slide Number Placeholder 3"/>
          <p:cNvSpPr>
            <a:spLocks noGrp="1"/>
          </p:cNvSpPr>
          <p:nvPr>
            <p:ph type="sldNum" sz="quarter" idx="5"/>
          </p:nvPr>
        </p:nvSpPr>
        <p:spPr/>
        <p:txBody>
          <a:bodyPr/>
          <a:lstStyle/>
          <a:p>
            <a:fld id="{A92908E5-E4E7-4307-BA8D-7313C107F310}" type="slidenum">
              <a:rPr lang="en-IE" smtClean="0"/>
              <a:t>49</a:t>
            </a:fld>
            <a:endParaRPr lang="en-IE"/>
          </a:p>
        </p:txBody>
      </p:sp>
    </p:spTree>
    <p:extLst>
      <p:ext uri="{BB962C8B-B14F-4D97-AF65-F5344CB8AC3E}">
        <p14:creationId xmlns:p14="http://schemas.microsoft.com/office/powerpoint/2010/main" val="258391733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A92908E5-E4E7-4307-BA8D-7313C107F310}" type="slidenum">
              <a:rPr lang="en-IE" smtClean="0"/>
              <a:t>53</a:t>
            </a:fld>
            <a:endParaRPr lang="en-IE"/>
          </a:p>
        </p:txBody>
      </p:sp>
    </p:spTree>
    <p:extLst>
      <p:ext uri="{BB962C8B-B14F-4D97-AF65-F5344CB8AC3E}">
        <p14:creationId xmlns:p14="http://schemas.microsoft.com/office/powerpoint/2010/main" val="39986779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A92908E5-E4E7-4307-BA8D-7313C107F310}" type="slidenum">
              <a:rPr lang="en-IE" smtClean="0"/>
              <a:t>54</a:t>
            </a:fld>
            <a:endParaRPr lang="en-IE"/>
          </a:p>
        </p:txBody>
      </p:sp>
    </p:spTree>
    <p:extLst>
      <p:ext uri="{BB962C8B-B14F-4D97-AF65-F5344CB8AC3E}">
        <p14:creationId xmlns:p14="http://schemas.microsoft.com/office/powerpoint/2010/main" val="1637759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2025">
              <a:spcBef>
                <a:spcPct val="30000"/>
              </a:spcBef>
              <a:defRPr sz="1200">
                <a:solidFill>
                  <a:schemeClr val="tx1"/>
                </a:solidFill>
                <a:latin typeface="Times New Roman" panose="02020603050405020304" pitchFamily="18" charset="0"/>
              </a:defRPr>
            </a:lvl1pPr>
            <a:lvl2pPr marL="742950" indent="-285750" defTabSz="962025">
              <a:spcBef>
                <a:spcPct val="30000"/>
              </a:spcBef>
              <a:defRPr sz="1200">
                <a:solidFill>
                  <a:schemeClr val="tx1"/>
                </a:solidFill>
                <a:latin typeface="Times New Roman" panose="02020603050405020304" pitchFamily="18" charset="0"/>
              </a:defRPr>
            </a:lvl2pPr>
            <a:lvl3pPr marL="1143000" indent="-228600" defTabSz="962025">
              <a:spcBef>
                <a:spcPct val="30000"/>
              </a:spcBef>
              <a:defRPr sz="1200">
                <a:solidFill>
                  <a:schemeClr val="tx1"/>
                </a:solidFill>
                <a:latin typeface="Times New Roman" panose="02020603050405020304" pitchFamily="18" charset="0"/>
              </a:defRPr>
            </a:lvl3pPr>
            <a:lvl4pPr marL="1600200" indent="-228600" defTabSz="962025">
              <a:spcBef>
                <a:spcPct val="30000"/>
              </a:spcBef>
              <a:defRPr sz="1200">
                <a:solidFill>
                  <a:schemeClr val="tx1"/>
                </a:solidFill>
                <a:latin typeface="Times New Roman" panose="02020603050405020304" pitchFamily="18" charset="0"/>
              </a:defRPr>
            </a:lvl4pPr>
            <a:lvl5pPr marL="2057400" indent="-228600" defTabSz="962025">
              <a:spcBef>
                <a:spcPct val="30000"/>
              </a:spcBef>
              <a:defRPr sz="1200">
                <a:solidFill>
                  <a:schemeClr val="tx1"/>
                </a:solidFill>
                <a:latin typeface="Times New Roman" panose="02020603050405020304" pitchFamily="18" charset="0"/>
              </a:defRPr>
            </a:lvl5pPr>
            <a:lvl6pPr marL="2514600" indent="-228600" defTabSz="96202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202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202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2025"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62025" rtl="0" eaLnBrk="1" fontAlgn="base" latinLnBrk="0" hangingPunct="1">
              <a:lnSpc>
                <a:spcPct val="100000"/>
              </a:lnSpc>
              <a:spcBef>
                <a:spcPct val="0"/>
              </a:spcBef>
              <a:spcAft>
                <a:spcPct val="0"/>
              </a:spcAft>
              <a:buClrTx/>
              <a:buSzTx/>
              <a:buFontTx/>
              <a:buNone/>
              <a:tabLst/>
              <a:defRPr/>
            </a:pPr>
            <a:fld id="{84F3E210-1BED-413B-A8A4-53588D0A48CD}" type="slidenum">
              <a:rPr kumimoji="0" lang="en-GB"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62025" rtl="0" eaLnBrk="1" fontAlgn="base" latinLnBrk="0" hangingPunct="1">
                <a:lnSpc>
                  <a:spcPct val="100000"/>
                </a:lnSpc>
                <a:spcBef>
                  <a:spcPct val="0"/>
                </a:spcBef>
                <a:spcAft>
                  <a:spcPct val="0"/>
                </a:spcAft>
                <a:buClrTx/>
                <a:buSzTx/>
                <a:buFontTx/>
                <a:buNone/>
                <a:tabLst/>
                <a:defRPr/>
              </a:pPr>
              <a:t>5</a:t>
            </a:fld>
            <a:endParaRPr kumimoji="0" lang="en-GB"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93187" name="Rectangle 2"/>
          <p:cNvSpPr>
            <a:spLocks noGrp="1" noRot="1" noChangeAspect="1" noChangeArrowheads="1" noTextEdit="1"/>
          </p:cNvSpPr>
          <p:nvPr>
            <p:ph type="sldImg"/>
          </p:nvPr>
        </p:nvSpPr>
        <p:spPr>
          <a:xfrm>
            <a:off x="931863" y="747713"/>
            <a:ext cx="5000625" cy="3751262"/>
          </a:xfrm>
          <a:solidFill>
            <a:srgbClr val="FFFFFF"/>
          </a:solidFill>
          <a:ln/>
        </p:spPr>
      </p:sp>
      <p:sp>
        <p:nvSpPr>
          <p:cNvPr id="93188" name="Rectangle 3"/>
          <p:cNvSpPr>
            <a:spLocks noGrp="1" noChangeArrowheads="1"/>
          </p:cNvSpPr>
          <p:nvPr>
            <p:ph type="body" idx="1"/>
          </p:nvPr>
        </p:nvSpPr>
        <p:spPr>
          <a:xfrm>
            <a:off x="915460" y="4748690"/>
            <a:ext cx="5035021" cy="4501510"/>
          </a:xfrm>
          <a:solidFill>
            <a:srgbClr val="FFFFFF"/>
          </a:solidFill>
          <a:ln>
            <a:solidFill>
              <a:srgbClr val="000000"/>
            </a:solidFill>
          </a:ln>
        </p:spPr>
        <p:txBody>
          <a:bodyPr/>
          <a:lstStyle/>
          <a:p>
            <a:pPr eaLnBrk="1" hangingPunct="1"/>
            <a:r>
              <a:rPr lang="en-IE" altLang="en-US" b="1">
                <a:latin typeface="Times New Roman" panose="02020603050405020304" pitchFamily="18" charset="0"/>
              </a:rPr>
              <a:t>Definition of manual handling</a:t>
            </a:r>
          </a:p>
          <a:p>
            <a:pPr eaLnBrk="1" hangingPunct="1"/>
            <a:endParaRPr lang="en-US" altLang="en-US">
              <a:latin typeface="Times New Roman" panose="02020603050405020304" pitchFamily="18" charset="0"/>
            </a:endParaRPr>
          </a:p>
          <a:p>
            <a:pPr eaLnBrk="1" hangingPunct="1"/>
            <a:r>
              <a:rPr lang="en-US" altLang="en-US">
                <a:latin typeface="Times New Roman" panose="02020603050405020304" pitchFamily="18" charset="0"/>
              </a:rPr>
              <a:t>What is meant by “</a:t>
            </a:r>
            <a:r>
              <a:rPr lang="en-US" altLang="en-US" err="1">
                <a:latin typeface="Times New Roman" panose="02020603050405020304" pitchFamily="18" charset="0"/>
              </a:rPr>
              <a:t>unfavourable</a:t>
            </a:r>
            <a:r>
              <a:rPr lang="en-US" altLang="en-US">
                <a:latin typeface="Times New Roman" panose="02020603050405020304" pitchFamily="18" charset="0"/>
              </a:rPr>
              <a:t> ergonomic conditions”  </a:t>
            </a:r>
          </a:p>
          <a:p>
            <a:pPr eaLnBrk="1" hangingPunct="1"/>
            <a:r>
              <a:rPr lang="en-US" altLang="en-US" err="1">
                <a:latin typeface="Times New Roman" panose="02020603050405020304" pitchFamily="18" charset="0"/>
              </a:rPr>
              <a:t>Unfavourable</a:t>
            </a:r>
            <a:r>
              <a:rPr lang="en-US" altLang="en-US">
                <a:latin typeface="Times New Roman" panose="02020603050405020304" pitchFamily="18" charset="0"/>
              </a:rPr>
              <a:t> ergonomics means and conditions that puts your body in a compromised position</a:t>
            </a:r>
          </a:p>
          <a:p>
            <a:pPr eaLnBrk="1" hangingPunct="1"/>
            <a:r>
              <a:rPr lang="en-US" altLang="en-US">
                <a:latin typeface="Times New Roman" panose="02020603050405020304" pitchFamily="18" charset="0"/>
              </a:rPr>
              <a:t>You can give the example of trying to put a child into a car seat as an example of this.</a:t>
            </a:r>
          </a:p>
          <a:p>
            <a:pPr eaLnBrk="1" hangingPunct="1"/>
            <a:endParaRPr lang="en-US" altLang="en-US">
              <a:latin typeface="Times New Roman" panose="02020603050405020304" pitchFamily="18" charset="0"/>
            </a:endParaRPr>
          </a:p>
        </p:txBody>
      </p:sp>
    </p:spTree>
    <p:extLst>
      <p:ext uri="{BB962C8B-B14F-4D97-AF65-F5344CB8AC3E}">
        <p14:creationId xmlns:p14="http://schemas.microsoft.com/office/powerpoint/2010/main" val="395264278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 recent recommendation (22nd April) has been introduced on the routine use of surgical masks by healthcare workers in the context of pandemic COVID-19 </a:t>
            </a:r>
          </a:p>
          <a:p>
            <a:r>
              <a:rPr lang="en-US"/>
              <a:t> </a:t>
            </a:r>
          </a:p>
          <a:p>
            <a:r>
              <a:rPr lang="en-US"/>
              <a:t>Wearing masks may serve two purposes • reduce the risk of droplet transmission of infection to the wearer • To reduce the risk of droplet transmission of infection to others </a:t>
            </a:r>
          </a:p>
          <a:p>
            <a:r>
              <a:rPr lang="en-US"/>
              <a:t> </a:t>
            </a:r>
          </a:p>
          <a:p>
            <a:r>
              <a:rPr lang="en-US"/>
              <a:t>Surgical masks should be worn by healthcare workers when providing care to patients within 2m of a patient, regardless of the COVID-19 status of the patient </a:t>
            </a:r>
          </a:p>
          <a:p>
            <a:r>
              <a:rPr lang="en-US"/>
              <a:t> </a:t>
            </a:r>
          </a:p>
          <a:p>
            <a:r>
              <a:rPr lang="en-US"/>
              <a:t>Surgical masks should be worn by all healthcare workers for all encounters of 15 minutes or more, with other healthcare workers in the workplace where a distance of 2m cannot be maintained </a:t>
            </a:r>
          </a:p>
          <a:p>
            <a:r>
              <a:rPr lang="en-US"/>
              <a:t> </a:t>
            </a:r>
          </a:p>
          <a:p>
            <a:r>
              <a:rPr lang="en-US"/>
              <a:t>[Note there is need for institutional risk assessment in some circumstances] Hand Hygiene, respiratory etiquette and social distancing remain key to prevent COVID-19  transmission </a:t>
            </a:r>
          </a:p>
          <a:p>
            <a:r>
              <a:rPr lang="en-US"/>
              <a:t>Extended use of surgical masks for all healthcare settings </a:t>
            </a:r>
          </a:p>
          <a:p>
            <a:r>
              <a:rPr lang="en-US"/>
              <a:t>In relation to other healthcare workers 15 minutes refers to a single interaction that you anticipate is going to last for 15 minutes or more </a:t>
            </a:r>
            <a:endParaRPr lang="en-IE"/>
          </a:p>
        </p:txBody>
      </p:sp>
      <p:sp>
        <p:nvSpPr>
          <p:cNvPr id="4" name="Slide Number Placeholder 3"/>
          <p:cNvSpPr>
            <a:spLocks noGrp="1"/>
          </p:cNvSpPr>
          <p:nvPr>
            <p:ph type="sldNum" sz="quarter" idx="5"/>
          </p:nvPr>
        </p:nvSpPr>
        <p:spPr/>
        <p:txBody>
          <a:bodyPr/>
          <a:lstStyle/>
          <a:p>
            <a:fld id="{A92908E5-E4E7-4307-BA8D-7313C107F310}" type="slidenum">
              <a:rPr lang="en-IE" smtClean="0"/>
              <a:t>58</a:t>
            </a:fld>
            <a:endParaRPr lang="en-IE"/>
          </a:p>
        </p:txBody>
      </p:sp>
    </p:spTree>
    <p:extLst>
      <p:ext uri="{BB962C8B-B14F-4D97-AF65-F5344CB8AC3E}">
        <p14:creationId xmlns:p14="http://schemas.microsoft.com/office/powerpoint/2010/main" val="170134385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A92908E5-E4E7-4307-BA8D-7313C107F310}" type="slidenum">
              <a:rPr lang="en-IE" smtClean="0"/>
              <a:t>59</a:t>
            </a:fld>
            <a:endParaRPr lang="en-IE"/>
          </a:p>
        </p:txBody>
      </p:sp>
    </p:spTree>
    <p:extLst>
      <p:ext uri="{BB962C8B-B14F-4D97-AF65-F5344CB8AC3E}">
        <p14:creationId xmlns:p14="http://schemas.microsoft.com/office/powerpoint/2010/main" val="176067711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a:ln/>
        </p:spPr>
      </p:sp>
      <p:sp>
        <p:nvSpPr>
          <p:cNvPr id="1443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IE" altLang="en-US">
                <a:latin typeface="Times New Roman" panose="02020603050405020304" pitchFamily="18" charset="0"/>
              </a:rPr>
              <a:t>The aim of this module is to provide learners with the skills to be able to carry out common manual handling tasks.</a:t>
            </a:r>
          </a:p>
          <a:p>
            <a:endParaRPr lang="en-IE" altLang="en-US">
              <a:latin typeface="Times New Roman" panose="02020603050405020304" pitchFamily="18" charset="0"/>
            </a:endParaRPr>
          </a:p>
          <a:p>
            <a:r>
              <a:rPr lang="en-IE" altLang="en-US">
                <a:latin typeface="Times New Roman" panose="02020603050405020304" pitchFamily="18" charset="0"/>
              </a:rPr>
              <a:t>Demonstrate each task first and then get then to have a go. Get them to verbalise the steps as they do it.</a:t>
            </a:r>
          </a:p>
          <a:p>
            <a:r>
              <a:rPr lang="en-IE" altLang="en-US">
                <a:latin typeface="Times New Roman" panose="02020603050405020304" pitchFamily="18" charset="0"/>
              </a:rPr>
              <a:t>You can then break them up into smaller groups to practise. Ensure that there is a person with good technique in each group. Get them to give each other feedback. You need to monitor this and give constructive feedback.</a:t>
            </a:r>
          </a:p>
        </p:txBody>
      </p:sp>
      <p:sp>
        <p:nvSpPr>
          <p:cNvPr id="1443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2025">
              <a:spcBef>
                <a:spcPct val="30000"/>
              </a:spcBef>
              <a:defRPr sz="1200">
                <a:solidFill>
                  <a:schemeClr val="tx1"/>
                </a:solidFill>
                <a:latin typeface="Times New Roman" panose="02020603050405020304" pitchFamily="18" charset="0"/>
              </a:defRPr>
            </a:lvl1pPr>
            <a:lvl2pPr marL="742950" indent="-285750" defTabSz="962025">
              <a:spcBef>
                <a:spcPct val="30000"/>
              </a:spcBef>
              <a:defRPr sz="1200">
                <a:solidFill>
                  <a:schemeClr val="tx1"/>
                </a:solidFill>
                <a:latin typeface="Times New Roman" panose="02020603050405020304" pitchFamily="18" charset="0"/>
              </a:defRPr>
            </a:lvl2pPr>
            <a:lvl3pPr marL="1143000" indent="-228600" defTabSz="962025">
              <a:spcBef>
                <a:spcPct val="30000"/>
              </a:spcBef>
              <a:defRPr sz="1200">
                <a:solidFill>
                  <a:schemeClr val="tx1"/>
                </a:solidFill>
                <a:latin typeface="Times New Roman" panose="02020603050405020304" pitchFamily="18" charset="0"/>
              </a:defRPr>
            </a:lvl3pPr>
            <a:lvl4pPr marL="1600200" indent="-228600" defTabSz="962025">
              <a:spcBef>
                <a:spcPct val="30000"/>
              </a:spcBef>
              <a:defRPr sz="1200">
                <a:solidFill>
                  <a:schemeClr val="tx1"/>
                </a:solidFill>
                <a:latin typeface="Times New Roman" panose="02020603050405020304" pitchFamily="18" charset="0"/>
              </a:defRPr>
            </a:lvl4pPr>
            <a:lvl5pPr marL="2057400" indent="-228600" defTabSz="962025">
              <a:spcBef>
                <a:spcPct val="30000"/>
              </a:spcBef>
              <a:defRPr sz="1200">
                <a:solidFill>
                  <a:schemeClr val="tx1"/>
                </a:solidFill>
                <a:latin typeface="Times New Roman" panose="02020603050405020304" pitchFamily="18" charset="0"/>
              </a:defRPr>
            </a:lvl5pPr>
            <a:lvl6pPr marL="2514600" indent="-228600" defTabSz="96202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202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202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202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6AADC5B-9A49-45DD-AD2C-592D94815746}" type="slidenum">
              <a:rPr lang="en-GB" altLang="en-US" sz="1300"/>
              <a:pPr>
                <a:spcBef>
                  <a:spcPct val="0"/>
                </a:spcBef>
              </a:pPr>
              <a:t>60</a:t>
            </a:fld>
            <a:endParaRPr lang="en-GB" altLang="en-US" sz="130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2025">
              <a:spcBef>
                <a:spcPct val="30000"/>
              </a:spcBef>
              <a:defRPr sz="1200">
                <a:solidFill>
                  <a:schemeClr val="tx1"/>
                </a:solidFill>
                <a:latin typeface="Times New Roman" panose="02020603050405020304" pitchFamily="18" charset="0"/>
              </a:defRPr>
            </a:lvl1pPr>
            <a:lvl2pPr marL="742950" indent="-285750" defTabSz="962025">
              <a:spcBef>
                <a:spcPct val="30000"/>
              </a:spcBef>
              <a:defRPr sz="1200">
                <a:solidFill>
                  <a:schemeClr val="tx1"/>
                </a:solidFill>
                <a:latin typeface="Times New Roman" panose="02020603050405020304" pitchFamily="18" charset="0"/>
              </a:defRPr>
            </a:lvl2pPr>
            <a:lvl3pPr marL="1143000" indent="-228600" defTabSz="962025">
              <a:spcBef>
                <a:spcPct val="30000"/>
              </a:spcBef>
              <a:defRPr sz="1200">
                <a:solidFill>
                  <a:schemeClr val="tx1"/>
                </a:solidFill>
                <a:latin typeface="Times New Roman" panose="02020603050405020304" pitchFamily="18" charset="0"/>
              </a:defRPr>
            </a:lvl3pPr>
            <a:lvl4pPr marL="1600200" indent="-228600" defTabSz="962025">
              <a:spcBef>
                <a:spcPct val="30000"/>
              </a:spcBef>
              <a:defRPr sz="1200">
                <a:solidFill>
                  <a:schemeClr val="tx1"/>
                </a:solidFill>
                <a:latin typeface="Times New Roman" panose="02020603050405020304" pitchFamily="18" charset="0"/>
              </a:defRPr>
            </a:lvl4pPr>
            <a:lvl5pPr marL="2057400" indent="-228600" defTabSz="962025">
              <a:spcBef>
                <a:spcPct val="30000"/>
              </a:spcBef>
              <a:defRPr sz="1200">
                <a:solidFill>
                  <a:schemeClr val="tx1"/>
                </a:solidFill>
                <a:latin typeface="Times New Roman" panose="02020603050405020304" pitchFamily="18" charset="0"/>
              </a:defRPr>
            </a:lvl5pPr>
            <a:lvl6pPr marL="2514600" indent="-228600" defTabSz="96202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202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202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202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E01F6F39-54D1-45EA-9D5E-B6CC7A6BD29D}" type="slidenum">
              <a:rPr lang="en-GB" altLang="en-US" sz="1300"/>
              <a:pPr>
                <a:spcBef>
                  <a:spcPct val="0"/>
                </a:spcBef>
              </a:pPr>
              <a:t>61</a:t>
            </a:fld>
            <a:endParaRPr lang="en-GB" altLang="en-US" sz="1300"/>
          </a:p>
        </p:txBody>
      </p:sp>
      <p:sp>
        <p:nvSpPr>
          <p:cNvPr id="145411" name="Rectangle 2"/>
          <p:cNvSpPr>
            <a:spLocks noGrp="1" noRot="1" noChangeAspect="1" noChangeArrowheads="1" noTextEdit="1"/>
          </p:cNvSpPr>
          <p:nvPr>
            <p:ph type="sldImg"/>
          </p:nvPr>
        </p:nvSpPr>
        <p:spPr>
          <a:xfrm>
            <a:off x="931863" y="747713"/>
            <a:ext cx="5000625" cy="3751262"/>
          </a:xfrm>
          <a:solidFill>
            <a:srgbClr val="FFFFFF"/>
          </a:solidFill>
          <a:ln/>
        </p:spPr>
      </p:sp>
      <p:sp>
        <p:nvSpPr>
          <p:cNvPr id="145412" name="Rectangle 3"/>
          <p:cNvSpPr>
            <a:spLocks noGrp="1" noChangeArrowheads="1"/>
          </p:cNvSpPr>
          <p:nvPr>
            <p:ph type="body" idx="1"/>
          </p:nvPr>
        </p:nvSpPr>
        <p:spPr>
          <a:xfrm>
            <a:off x="915460" y="4748690"/>
            <a:ext cx="5035021" cy="4501510"/>
          </a:xfrm>
          <a:solidFill>
            <a:srgbClr val="FFFFFF"/>
          </a:solidFill>
          <a:ln>
            <a:solidFill>
              <a:srgbClr val="000000"/>
            </a:solidFill>
          </a:ln>
        </p:spPr>
        <p:txBody>
          <a:bodyPr/>
          <a:lstStyle/>
          <a:p>
            <a:pPr eaLnBrk="1" hangingPunct="1"/>
            <a:r>
              <a:rPr lang="ga-IE" altLang="en-US">
                <a:latin typeface="Times New Roman" panose="02020603050405020304" pitchFamily="18" charset="0"/>
              </a:rPr>
              <a:t>1</a:t>
            </a:r>
            <a:r>
              <a:rPr lang="en-IE" altLang="en-US">
                <a:latin typeface="Times New Roman" panose="02020603050405020304" pitchFamily="18" charset="0"/>
              </a:rPr>
              <a:t>.</a:t>
            </a:r>
            <a:r>
              <a:rPr lang="ga-IE" altLang="en-US">
                <a:latin typeface="Times New Roman" panose="02020603050405020304" pitchFamily="18" charset="0"/>
              </a:rPr>
              <a:t> Assess</a:t>
            </a:r>
          </a:p>
          <a:p>
            <a:pPr eaLnBrk="1" hangingPunct="1"/>
            <a:endParaRPr lang="ga-IE" altLang="en-US">
              <a:latin typeface="Times New Roman" panose="02020603050405020304" pitchFamily="18" charset="0"/>
            </a:endParaRPr>
          </a:p>
          <a:p>
            <a:pPr eaLnBrk="1" hangingPunct="1"/>
            <a:r>
              <a:rPr lang="ga-IE" altLang="en-US">
                <a:latin typeface="Times New Roman" panose="02020603050405020304" pitchFamily="18" charset="0"/>
              </a:rPr>
              <a:t>Assess the environment for trip hazards, space, room to set down the load</a:t>
            </a:r>
          </a:p>
          <a:p>
            <a:pPr eaLnBrk="1" hangingPunct="1"/>
            <a:r>
              <a:rPr lang="ga-IE" altLang="en-US">
                <a:latin typeface="Times New Roman" panose="02020603050405020304" pitchFamily="18" charset="0"/>
              </a:rPr>
              <a:t>Assess the task. Is it dangerous? Can it be avoided?</a:t>
            </a:r>
          </a:p>
          <a:p>
            <a:pPr eaLnBrk="1" hangingPunct="1"/>
            <a:r>
              <a:rPr lang="en-IE" altLang="en-US" sz="1400" b="1">
                <a:latin typeface="Arial" panose="020B0604020202020204" pitchFamily="34" charset="0"/>
              </a:rPr>
              <a:t>Assess the Load</a:t>
            </a:r>
            <a:endParaRPr lang="en-GB" altLang="en-US" sz="1400">
              <a:latin typeface="Arial" panose="020B0604020202020204" pitchFamily="34" charset="0"/>
            </a:endParaRPr>
          </a:p>
          <a:p>
            <a:pPr eaLnBrk="1" hangingPunct="1">
              <a:buFontTx/>
              <a:buBlip>
                <a:blip r:embed="rId3"/>
              </a:buBlip>
            </a:pPr>
            <a:r>
              <a:rPr lang="en-GB" altLang="en-US">
                <a:latin typeface="Arial" panose="020B0604020202020204" pitchFamily="34" charset="0"/>
              </a:rPr>
              <a:t>Determine the weight</a:t>
            </a:r>
          </a:p>
          <a:p>
            <a:pPr eaLnBrk="1" hangingPunct="1">
              <a:buFontTx/>
              <a:buBlip>
                <a:blip r:embed="rId3"/>
              </a:buBlip>
            </a:pPr>
            <a:r>
              <a:rPr lang="en-GB" altLang="en-US">
                <a:latin typeface="Arial" panose="020B0604020202020204" pitchFamily="34" charset="0"/>
              </a:rPr>
              <a:t>Look for sharp edges</a:t>
            </a:r>
          </a:p>
          <a:p>
            <a:pPr eaLnBrk="1" hangingPunct="1">
              <a:buFontTx/>
              <a:buBlip>
                <a:blip r:embed="rId3"/>
              </a:buBlip>
            </a:pPr>
            <a:r>
              <a:rPr lang="en-GB" altLang="en-US">
                <a:latin typeface="Arial" panose="020B0604020202020204" pitchFamily="34" charset="0"/>
              </a:rPr>
              <a:t>See if weight is evenly distributed</a:t>
            </a:r>
          </a:p>
          <a:p>
            <a:pPr eaLnBrk="1" hangingPunct="1">
              <a:buFontTx/>
              <a:buBlip>
                <a:blip r:embed="rId3"/>
              </a:buBlip>
            </a:pPr>
            <a:r>
              <a:rPr lang="en-GB" altLang="en-US">
                <a:latin typeface="Arial" panose="020B0604020202020204" pitchFamily="34" charset="0"/>
              </a:rPr>
              <a:t>Keep heaviest side to body</a:t>
            </a:r>
          </a:p>
          <a:p>
            <a:pPr eaLnBrk="1" hangingPunct="1">
              <a:buFontTx/>
              <a:buBlip>
                <a:blip r:embed="rId3"/>
              </a:buBlip>
            </a:pPr>
            <a:r>
              <a:rPr lang="en-GB" altLang="en-US">
                <a:latin typeface="Arial" panose="020B0604020202020204" pitchFamily="34" charset="0"/>
              </a:rPr>
              <a:t>Decide how to hold the load</a:t>
            </a:r>
            <a:endParaRPr lang="ga-IE" altLang="en-US">
              <a:latin typeface="Arial" panose="020B0604020202020204" pitchFamily="34" charset="0"/>
            </a:endParaRPr>
          </a:p>
          <a:p>
            <a:pPr eaLnBrk="1" hangingPunct="1"/>
            <a:endParaRPr lang="en-IE" altLang="en-US">
              <a:latin typeface="Arial" panose="020B0604020202020204" pitchFamily="34" charset="0"/>
            </a:endParaRPr>
          </a:p>
          <a:p>
            <a:pPr eaLnBrk="1" hangingPunct="1"/>
            <a:r>
              <a:rPr lang="en-IE" altLang="en-US">
                <a:latin typeface="Arial" panose="020B0604020202020204" pitchFamily="34" charset="0"/>
              </a:rPr>
              <a:t>2. Load Close</a:t>
            </a:r>
            <a:endParaRPr lang="ga-IE" altLang="en-US">
              <a:latin typeface="Arial" panose="020B0604020202020204" pitchFamily="34" charset="0"/>
            </a:endParaRPr>
          </a:p>
          <a:p>
            <a:pPr eaLnBrk="1" hangingPunct="1"/>
            <a:endParaRPr lang="en-IE" altLang="en-US">
              <a:latin typeface="Arial" panose="020B0604020202020204" pitchFamily="34" charset="0"/>
            </a:endParaRPr>
          </a:p>
          <a:p>
            <a:pPr eaLnBrk="1" hangingPunct="1"/>
            <a:r>
              <a:rPr lang="en-IE" altLang="en-US">
                <a:latin typeface="Arial" panose="020B0604020202020204" pitchFamily="34" charset="0"/>
              </a:rPr>
              <a:t>3. Broad Stable Base</a:t>
            </a:r>
          </a:p>
          <a:p>
            <a:pPr eaLnBrk="1" hangingPunct="1"/>
            <a:endParaRPr lang="en-GB" altLang="en-US" sz="1400" b="1">
              <a:latin typeface="Arial" panose="020B0604020202020204" pitchFamily="34" charset="0"/>
            </a:endParaRPr>
          </a:p>
          <a:p>
            <a:pPr eaLnBrk="1" hangingPunct="1">
              <a:buFontTx/>
              <a:buBlip>
                <a:blip r:embed="rId3"/>
              </a:buBlip>
            </a:pPr>
            <a:r>
              <a:rPr lang="en-GB" altLang="en-US">
                <a:latin typeface="Arial" panose="020B0604020202020204" pitchFamily="34" charset="0"/>
              </a:rPr>
              <a:t>Comfortably apart</a:t>
            </a:r>
            <a:endParaRPr lang="ga-IE" altLang="en-US">
              <a:latin typeface="Arial" panose="020B0604020202020204" pitchFamily="34" charset="0"/>
            </a:endParaRPr>
          </a:p>
          <a:p>
            <a:pPr eaLnBrk="1" hangingPunct="1">
              <a:buFontTx/>
              <a:buBlip>
                <a:blip r:embed="rId3"/>
              </a:buBlip>
            </a:pPr>
            <a:r>
              <a:rPr lang="ga-IE" altLang="en-US">
                <a:latin typeface="Arial" panose="020B0604020202020204" pitchFamily="34" charset="0"/>
              </a:rPr>
              <a:t>Feet in the direction you are going</a:t>
            </a:r>
            <a:endParaRPr lang="en-GB" altLang="en-US">
              <a:latin typeface="Arial" panose="020B0604020202020204" pitchFamily="34" charset="0"/>
            </a:endParaRPr>
          </a:p>
          <a:p>
            <a:pPr eaLnBrk="1" hangingPunct="1"/>
            <a:endParaRPr lang="ga-IE" altLang="en-US">
              <a:latin typeface="Arial" panose="020B0604020202020204" pitchFamily="34" charset="0"/>
            </a:endParaRPr>
          </a:p>
          <a:p>
            <a:pPr eaLnBrk="1" hangingPunct="1"/>
            <a:r>
              <a:rPr lang="en-IE" altLang="en-US">
                <a:latin typeface="Arial" panose="020B0604020202020204" pitchFamily="34" charset="0"/>
              </a:rPr>
              <a:t>4. </a:t>
            </a:r>
            <a:r>
              <a:rPr lang="ga-IE" altLang="en-US">
                <a:latin typeface="Arial" panose="020B0604020202020204" pitchFamily="34" charset="0"/>
              </a:rPr>
              <a:t>Bend Knees</a:t>
            </a:r>
            <a:endParaRPr lang="en-GB" altLang="en-US" sz="1400" b="1">
              <a:latin typeface="Arial" panose="020B0604020202020204" pitchFamily="34" charset="0"/>
            </a:endParaRPr>
          </a:p>
          <a:p>
            <a:pPr eaLnBrk="1" hangingPunct="1">
              <a:lnSpc>
                <a:spcPct val="90000"/>
              </a:lnSpc>
              <a:buFontTx/>
              <a:buBlip>
                <a:blip r:embed="rId3"/>
              </a:buBlip>
            </a:pPr>
            <a:r>
              <a:rPr lang="en-GB" altLang="en-US">
                <a:latin typeface="Arial" panose="020B0604020202020204" pitchFamily="34" charset="0"/>
              </a:rPr>
              <a:t>Lower the body by relaxing the knees</a:t>
            </a:r>
          </a:p>
          <a:p>
            <a:pPr eaLnBrk="1" hangingPunct="1">
              <a:lnSpc>
                <a:spcPct val="90000"/>
              </a:lnSpc>
              <a:buFontTx/>
              <a:buBlip>
                <a:blip r:embed="rId3"/>
              </a:buBlip>
            </a:pPr>
            <a:endParaRPr lang="en-GB" altLang="en-US">
              <a:latin typeface="Arial" panose="020B0604020202020204" pitchFamily="34" charset="0"/>
            </a:endParaRPr>
          </a:p>
          <a:p>
            <a:pPr eaLnBrk="1" hangingPunct="1">
              <a:lnSpc>
                <a:spcPct val="90000"/>
              </a:lnSpc>
            </a:pPr>
            <a:r>
              <a:rPr lang="en-GB" altLang="en-US">
                <a:latin typeface="Arial" panose="020B0604020202020204" pitchFamily="34" charset="0"/>
              </a:rPr>
              <a:t>5.Arms in line with trunk</a:t>
            </a:r>
            <a:endParaRPr lang="ga-IE" altLang="en-US">
              <a:latin typeface="Arial" panose="020B0604020202020204" pitchFamily="34" charset="0"/>
            </a:endParaRPr>
          </a:p>
          <a:p>
            <a:pPr eaLnBrk="1" hangingPunct="1">
              <a:lnSpc>
                <a:spcPct val="90000"/>
              </a:lnSpc>
            </a:pPr>
            <a:endParaRPr lang="en-IE" altLang="en-US">
              <a:latin typeface="Arial" panose="020B0604020202020204" pitchFamily="34" charset="0"/>
            </a:endParaRPr>
          </a:p>
          <a:p>
            <a:pPr eaLnBrk="1" hangingPunct="1">
              <a:lnSpc>
                <a:spcPct val="90000"/>
              </a:lnSpc>
            </a:pPr>
            <a:r>
              <a:rPr lang="en-IE" altLang="en-US">
                <a:latin typeface="Arial" panose="020B0604020202020204" pitchFamily="34" charset="0"/>
              </a:rPr>
              <a:t>6. </a:t>
            </a:r>
            <a:r>
              <a:rPr lang="ga-IE" altLang="en-US">
                <a:latin typeface="Arial" panose="020B0604020202020204" pitchFamily="34" charset="0"/>
              </a:rPr>
              <a:t>Firm Palm grip</a:t>
            </a:r>
          </a:p>
          <a:p>
            <a:pPr eaLnBrk="1" hangingPunct="1">
              <a:lnSpc>
                <a:spcPct val="90000"/>
              </a:lnSpc>
            </a:pPr>
            <a:endParaRPr lang="ga-IE" altLang="en-US">
              <a:latin typeface="Arial" panose="020B0604020202020204" pitchFamily="34" charset="0"/>
            </a:endParaRPr>
          </a:p>
          <a:p>
            <a:pPr eaLnBrk="1" hangingPunct="1">
              <a:lnSpc>
                <a:spcPct val="90000"/>
              </a:lnSpc>
              <a:buFontTx/>
              <a:buBlip>
                <a:blip r:embed="rId3"/>
              </a:buBlip>
            </a:pPr>
            <a:r>
              <a:rPr lang="en-GB" altLang="en-US">
                <a:latin typeface="Arial" panose="020B0604020202020204" pitchFamily="34" charset="0"/>
              </a:rPr>
              <a:t>Take a firm grip by using the palms of the hands and roots of fingers</a:t>
            </a:r>
          </a:p>
          <a:p>
            <a:pPr eaLnBrk="1" hangingPunct="1">
              <a:lnSpc>
                <a:spcPct val="90000"/>
              </a:lnSpc>
              <a:buFontTx/>
              <a:buBlip>
                <a:blip r:embed="rId3"/>
              </a:buBlip>
            </a:pPr>
            <a:r>
              <a:rPr lang="en-GB" altLang="en-US">
                <a:latin typeface="Arial" panose="020B0604020202020204" pitchFamily="34" charset="0"/>
              </a:rPr>
              <a:t>Taking weight on finger tips will create pressure at the end of fingers and could strain muscles and tendons in the arms</a:t>
            </a:r>
            <a:endParaRPr lang="ga-IE" altLang="en-US">
              <a:latin typeface="Arial" panose="020B0604020202020204" pitchFamily="34" charset="0"/>
            </a:endParaRPr>
          </a:p>
          <a:p>
            <a:pPr eaLnBrk="1" hangingPunct="1">
              <a:lnSpc>
                <a:spcPct val="90000"/>
              </a:lnSpc>
            </a:pPr>
            <a:endParaRPr lang="ga-IE" altLang="en-US">
              <a:latin typeface="Arial" panose="020B0604020202020204" pitchFamily="34" charset="0"/>
            </a:endParaRPr>
          </a:p>
          <a:p>
            <a:pPr eaLnBrk="1" hangingPunct="1">
              <a:lnSpc>
                <a:spcPct val="90000"/>
              </a:lnSpc>
            </a:pPr>
            <a:r>
              <a:rPr lang="en-IE" altLang="en-US">
                <a:latin typeface="Arial" panose="020B0604020202020204" pitchFamily="34" charset="0"/>
              </a:rPr>
              <a:t>7. Look forward</a:t>
            </a:r>
            <a:endParaRPr lang="ga-IE" altLang="en-US">
              <a:latin typeface="Arial" panose="020B0604020202020204" pitchFamily="34" charset="0"/>
            </a:endParaRPr>
          </a:p>
          <a:p>
            <a:pPr eaLnBrk="1" hangingPunct="1">
              <a:lnSpc>
                <a:spcPct val="90000"/>
              </a:lnSpc>
            </a:pPr>
            <a:endParaRPr lang="en-GB" altLang="en-US">
              <a:latin typeface="Arial" panose="020B0604020202020204" pitchFamily="34" charset="0"/>
            </a:endParaRPr>
          </a:p>
          <a:p>
            <a:pPr eaLnBrk="1" hangingPunct="1">
              <a:lnSpc>
                <a:spcPct val="90000"/>
              </a:lnSpc>
            </a:pPr>
            <a:r>
              <a:rPr lang="en-GB" altLang="en-US">
                <a:latin typeface="Arial" panose="020B0604020202020204" pitchFamily="34" charset="0"/>
              </a:rPr>
              <a:t>Lift your head up, then straighten the back and look ahead before lifting</a:t>
            </a:r>
          </a:p>
          <a:p>
            <a:pPr eaLnBrk="1" hangingPunct="1">
              <a:lnSpc>
                <a:spcPct val="90000"/>
              </a:lnSpc>
            </a:pPr>
            <a:endParaRPr lang="en-GB" altLang="en-US">
              <a:latin typeface="Arial" panose="020B0604020202020204" pitchFamily="34" charset="0"/>
            </a:endParaRPr>
          </a:p>
          <a:p>
            <a:pPr eaLnBrk="1" hangingPunct="1"/>
            <a:endParaRPr lang="ga-IE" altLang="en-US">
              <a:latin typeface="Arial" panose="020B0604020202020204" pitchFamily="34" charset="0"/>
            </a:endParaRPr>
          </a:p>
          <a:p>
            <a:pPr eaLnBrk="1" hangingPunct="1"/>
            <a:r>
              <a:rPr lang="en-IE" altLang="en-US">
                <a:latin typeface="Arial" panose="020B0604020202020204" pitchFamily="34" charset="0"/>
              </a:rPr>
              <a:t>8. Use legs</a:t>
            </a:r>
            <a:endParaRPr lang="ga-IE" altLang="en-US">
              <a:latin typeface="Arial" panose="020B0604020202020204" pitchFamily="34" charset="0"/>
            </a:endParaRPr>
          </a:p>
          <a:p>
            <a:pPr eaLnBrk="1" hangingPunct="1"/>
            <a:endParaRPr lang="ga-IE" altLang="en-US">
              <a:latin typeface="Arial" panose="020B0604020202020204" pitchFamily="34" charset="0"/>
            </a:endParaRPr>
          </a:p>
          <a:p>
            <a:pPr eaLnBrk="1" hangingPunct="1">
              <a:buFontTx/>
              <a:buBlip>
                <a:blip r:embed="rId3"/>
              </a:buBlip>
            </a:pPr>
            <a:r>
              <a:rPr lang="en-GB" altLang="en-US">
                <a:latin typeface="Arial" panose="020B0604020202020204" pitchFamily="34" charset="0"/>
              </a:rPr>
              <a:t>maximum use of legs</a:t>
            </a:r>
          </a:p>
          <a:p>
            <a:pPr eaLnBrk="1" hangingPunct="1">
              <a:buFontTx/>
              <a:buBlip>
                <a:blip r:embed="rId3"/>
              </a:buBlip>
            </a:pPr>
            <a:r>
              <a:rPr lang="en-IE" altLang="en-US">
                <a:latin typeface="Arial" panose="020B0604020202020204" pitchFamily="34" charset="0"/>
              </a:rPr>
              <a:t>Don’t jerk</a:t>
            </a:r>
            <a:endParaRPr lang="en-GB" altLang="en-US">
              <a:latin typeface="Arial" panose="020B0604020202020204" pitchFamily="34" charset="0"/>
            </a:endParaRPr>
          </a:p>
          <a:p>
            <a:pPr eaLnBrk="1" hangingPunct="1"/>
            <a:endParaRPr lang="ga-IE" altLang="en-US">
              <a:latin typeface="Arial" panose="020B0604020202020204" pitchFamily="34" charset="0"/>
            </a:endParaRPr>
          </a:p>
          <a:p>
            <a:pPr eaLnBrk="1" hangingPunct="1"/>
            <a:endParaRPr lang="ga-IE" altLang="en-US">
              <a:latin typeface="Arial" panose="020B0604020202020204" pitchFamily="34" charset="0"/>
            </a:endParaRPr>
          </a:p>
          <a:p>
            <a:pPr eaLnBrk="1" hangingPunct="1"/>
            <a:endParaRPr lang="ga-IE" altLang="en-US">
              <a:latin typeface="Arial" panose="020B0604020202020204" pitchFamily="34" charset="0"/>
            </a:endParaRPr>
          </a:p>
          <a:p>
            <a:pPr eaLnBrk="1" hangingPunct="1"/>
            <a:endParaRPr lang="ga-IE" altLang="en-US">
              <a:latin typeface="Arial" panose="020B0604020202020204" pitchFamily="34" charset="0"/>
            </a:endParaRPr>
          </a:p>
          <a:p>
            <a:pPr eaLnBrk="1" hangingPunct="1"/>
            <a:endParaRPr lang="ga-IE" altLang="en-US">
              <a:latin typeface="Arial" panose="020B0604020202020204" pitchFamily="34" charset="0"/>
            </a:endParaRPr>
          </a:p>
          <a:p>
            <a:pPr eaLnBrk="1" hangingPunct="1"/>
            <a:endParaRPr lang="en-GB" altLang="en-US">
              <a:latin typeface="Arial" panose="020B0604020202020204"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a:extLst>
              <a:ext uri="{FF2B5EF4-FFF2-40B4-BE49-F238E27FC236}">
                <a16:creationId xmlns:a16="http://schemas.microsoft.com/office/drawing/2014/main" id="{9F455383-3A55-4872-81F2-1DE537707932}"/>
              </a:ext>
            </a:extLst>
          </p:cNvPr>
          <p:cNvSpPr>
            <a:spLocks noGrp="1" noRot="1" noChangeAspect="1" noChangeArrowheads="1" noTextEdit="1"/>
          </p:cNvSpPr>
          <p:nvPr>
            <p:ph type="sldImg"/>
          </p:nvPr>
        </p:nvSpPr>
        <p:spPr>
          <a:ln/>
        </p:spPr>
      </p:sp>
      <p:sp>
        <p:nvSpPr>
          <p:cNvPr id="60419" name="Notes Placeholder 2">
            <a:extLst>
              <a:ext uri="{FF2B5EF4-FFF2-40B4-BE49-F238E27FC236}">
                <a16:creationId xmlns:a16="http://schemas.microsoft.com/office/drawing/2014/main" id="{88C3E4D5-E92C-4A45-9AE0-1A6EFB78E98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ga-IE" altLang="en-US"/>
          </a:p>
        </p:txBody>
      </p:sp>
      <p:sp>
        <p:nvSpPr>
          <p:cNvPr id="60420" name="Slide Number Placeholder 3">
            <a:extLst>
              <a:ext uri="{FF2B5EF4-FFF2-40B4-BE49-F238E27FC236}">
                <a16:creationId xmlns:a16="http://schemas.microsoft.com/office/drawing/2014/main" id="{D9EFAE71-E16E-4745-8229-73177678998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1363" indent="-284163">
              <a:spcBef>
                <a:spcPct val="30000"/>
              </a:spcBef>
              <a:defRPr sz="1200">
                <a:solidFill>
                  <a:schemeClr val="tx1"/>
                </a:solidFill>
                <a:latin typeface="Times New Roman" panose="02020603050405020304" pitchFamily="18" charset="0"/>
              </a:defRPr>
            </a:lvl2pPr>
            <a:lvl3pPr marL="1139825" indent="-227013">
              <a:spcBef>
                <a:spcPct val="30000"/>
              </a:spcBef>
              <a:defRPr sz="1200">
                <a:solidFill>
                  <a:schemeClr val="tx1"/>
                </a:solidFill>
                <a:latin typeface="Times New Roman" panose="02020603050405020304" pitchFamily="18" charset="0"/>
              </a:defRPr>
            </a:lvl3pPr>
            <a:lvl4pPr marL="1597025" indent="-227013">
              <a:spcBef>
                <a:spcPct val="30000"/>
              </a:spcBef>
              <a:defRPr sz="1200">
                <a:solidFill>
                  <a:schemeClr val="tx1"/>
                </a:solidFill>
                <a:latin typeface="Times New Roman" panose="02020603050405020304" pitchFamily="18" charset="0"/>
              </a:defRPr>
            </a:lvl4pPr>
            <a:lvl5pPr marL="2052638" indent="-227013">
              <a:spcBef>
                <a:spcPct val="30000"/>
              </a:spcBef>
              <a:defRPr sz="1200">
                <a:solidFill>
                  <a:schemeClr val="tx1"/>
                </a:solidFill>
                <a:latin typeface="Times New Roman" panose="02020603050405020304" pitchFamily="18" charset="0"/>
              </a:defRPr>
            </a:lvl5pPr>
            <a:lvl6pPr marL="2509838" indent="-227013" eaLnBrk="0" fontAlgn="base" hangingPunct="0">
              <a:spcBef>
                <a:spcPct val="30000"/>
              </a:spcBef>
              <a:spcAft>
                <a:spcPct val="0"/>
              </a:spcAft>
              <a:defRPr sz="1200">
                <a:solidFill>
                  <a:schemeClr val="tx1"/>
                </a:solidFill>
                <a:latin typeface="Times New Roman" panose="02020603050405020304" pitchFamily="18" charset="0"/>
              </a:defRPr>
            </a:lvl6pPr>
            <a:lvl7pPr marL="2967038" indent="-227013" eaLnBrk="0" fontAlgn="base" hangingPunct="0">
              <a:spcBef>
                <a:spcPct val="30000"/>
              </a:spcBef>
              <a:spcAft>
                <a:spcPct val="0"/>
              </a:spcAft>
              <a:defRPr sz="1200">
                <a:solidFill>
                  <a:schemeClr val="tx1"/>
                </a:solidFill>
                <a:latin typeface="Times New Roman" panose="02020603050405020304" pitchFamily="18" charset="0"/>
              </a:defRPr>
            </a:lvl7pPr>
            <a:lvl8pPr marL="3424238" indent="-227013" eaLnBrk="0" fontAlgn="base" hangingPunct="0">
              <a:spcBef>
                <a:spcPct val="30000"/>
              </a:spcBef>
              <a:spcAft>
                <a:spcPct val="0"/>
              </a:spcAft>
              <a:defRPr sz="1200">
                <a:solidFill>
                  <a:schemeClr val="tx1"/>
                </a:solidFill>
                <a:latin typeface="Times New Roman" panose="02020603050405020304" pitchFamily="18" charset="0"/>
              </a:defRPr>
            </a:lvl8pPr>
            <a:lvl9pPr marL="3881438" indent="-22701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C69F5547-DA6C-4186-A3A1-D05364AD6F1D}" type="slidenum">
              <a:rPr lang="en-GB" altLang="en-US" smtClean="0">
                <a:solidFill>
                  <a:srgbClr val="000000"/>
                </a:solidFill>
              </a:rPr>
              <a:pPr>
                <a:spcBef>
                  <a:spcPct val="0"/>
                </a:spcBef>
              </a:pPr>
              <a:t>64</a:t>
            </a:fld>
            <a:endParaRPr lang="en-GB" altLang="en-US">
              <a:solidFill>
                <a:srgbClr val="000000"/>
              </a:solidFill>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E42E17D0-9F91-450E-B77E-429B673F2911}" type="slidenum">
              <a:rPr lang="en-GB" altLang="en-US" smtClean="0"/>
              <a:pPr/>
              <a:t>68</a:t>
            </a:fld>
            <a:endParaRPr lang="en-GB" altLang="en-US"/>
          </a:p>
        </p:txBody>
      </p:sp>
    </p:spTree>
    <p:extLst>
      <p:ext uri="{BB962C8B-B14F-4D97-AF65-F5344CB8AC3E}">
        <p14:creationId xmlns:p14="http://schemas.microsoft.com/office/powerpoint/2010/main" val="22443344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2025">
              <a:spcBef>
                <a:spcPct val="30000"/>
              </a:spcBef>
              <a:defRPr sz="1200">
                <a:solidFill>
                  <a:schemeClr val="tx1"/>
                </a:solidFill>
                <a:latin typeface="Times New Roman" panose="02020603050405020304" pitchFamily="18" charset="0"/>
              </a:defRPr>
            </a:lvl1pPr>
            <a:lvl2pPr marL="742950" indent="-285750" defTabSz="962025">
              <a:spcBef>
                <a:spcPct val="30000"/>
              </a:spcBef>
              <a:defRPr sz="1200">
                <a:solidFill>
                  <a:schemeClr val="tx1"/>
                </a:solidFill>
                <a:latin typeface="Times New Roman" panose="02020603050405020304" pitchFamily="18" charset="0"/>
              </a:defRPr>
            </a:lvl2pPr>
            <a:lvl3pPr marL="1143000" indent="-228600" defTabSz="962025">
              <a:spcBef>
                <a:spcPct val="30000"/>
              </a:spcBef>
              <a:defRPr sz="1200">
                <a:solidFill>
                  <a:schemeClr val="tx1"/>
                </a:solidFill>
                <a:latin typeface="Times New Roman" panose="02020603050405020304" pitchFamily="18" charset="0"/>
              </a:defRPr>
            </a:lvl3pPr>
            <a:lvl4pPr marL="1600200" indent="-228600" defTabSz="962025">
              <a:spcBef>
                <a:spcPct val="30000"/>
              </a:spcBef>
              <a:defRPr sz="1200">
                <a:solidFill>
                  <a:schemeClr val="tx1"/>
                </a:solidFill>
                <a:latin typeface="Times New Roman" panose="02020603050405020304" pitchFamily="18" charset="0"/>
              </a:defRPr>
            </a:lvl4pPr>
            <a:lvl5pPr marL="2057400" indent="-228600" defTabSz="962025">
              <a:spcBef>
                <a:spcPct val="30000"/>
              </a:spcBef>
              <a:defRPr sz="1200">
                <a:solidFill>
                  <a:schemeClr val="tx1"/>
                </a:solidFill>
                <a:latin typeface="Times New Roman" panose="02020603050405020304" pitchFamily="18" charset="0"/>
              </a:defRPr>
            </a:lvl5pPr>
            <a:lvl6pPr marL="2514600" indent="-228600" defTabSz="96202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202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202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2025"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62025" rtl="0" eaLnBrk="1" fontAlgn="base" latinLnBrk="0" hangingPunct="1">
              <a:lnSpc>
                <a:spcPct val="100000"/>
              </a:lnSpc>
              <a:spcBef>
                <a:spcPct val="0"/>
              </a:spcBef>
              <a:spcAft>
                <a:spcPct val="0"/>
              </a:spcAft>
              <a:buClrTx/>
              <a:buSzTx/>
              <a:buFontTx/>
              <a:buNone/>
              <a:tabLst/>
              <a:defRPr/>
            </a:pPr>
            <a:fld id="{1C07A964-3BF0-4F5B-9758-D89E4737BBA3}" type="slidenum">
              <a:rPr kumimoji="0" lang="en-GB"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62025" rtl="0" eaLnBrk="1" fontAlgn="base" latinLnBrk="0" hangingPunct="1">
                <a:lnSpc>
                  <a:spcPct val="100000"/>
                </a:lnSpc>
                <a:spcBef>
                  <a:spcPct val="0"/>
                </a:spcBef>
                <a:spcAft>
                  <a:spcPct val="0"/>
                </a:spcAft>
                <a:buClrTx/>
                <a:buSzTx/>
                <a:buFontTx/>
                <a:buNone/>
                <a:tabLst/>
                <a:defRPr/>
              </a:pPr>
              <a:t>6</a:t>
            </a:fld>
            <a:endParaRPr kumimoji="0" lang="en-GB"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94211" name="Rectangle 2"/>
          <p:cNvSpPr>
            <a:spLocks noGrp="1" noRot="1" noChangeAspect="1" noChangeArrowheads="1" noTextEdit="1"/>
          </p:cNvSpPr>
          <p:nvPr>
            <p:ph type="sldImg"/>
          </p:nvPr>
        </p:nvSpPr>
        <p:spPr>
          <a:xfrm>
            <a:off x="931863" y="747713"/>
            <a:ext cx="5000625" cy="3751262"/>
          </a:xfrm>
          <a:solidFill>
            <a:srgbClr val="FFFFFF"/>
          </a:solidFill>
          <a:ln/>
        </p:spPr>
      </p:sp>
      <p:sp>
        <p:nvSpPr>
          <p:cNvPr id="94212" name="Rectangle 3"/>
          <p:cNvSpPr>
            <a:spLocks noGrp="1" noChangeArrowheads="1"/>
          </p:cNvSpPr>
          <p:nvPr>
            <p:ph type="body" idx="1"/>
          </p:nvPr>
        </p:nvSpPr>
        <p:spPr>
          <a:xfrm>
            <a:off x="915460" y="4748690"/>
            <a:ext cx="5035021" cy="4501510"/>
          </a:xfrm>
          <a:solidFill>
            <a:srgbClr val="FFFFFF"/>
          </a:solidFill>
          <a:ln>
            <a:solidFill>
              <a:srgbClr val="000000"/>
            </a:solidFill>
          </a:ln>
        </p:spPr>
        <p:txBody>
          <a:bodyPr/>
          <a:lstStyle/>
          <a:p>
            <a:pPr eaLnBrk="1" hangingPunct="1"/>
            <a:r>
              <a:rPr lang="en-US" altLang="en-US" b="1">
                <a:latin typeface="Times New Roman" panose="02020603050405020304" pitchFamily="18" charset="0"/>
              </a:rPr>
              <a:t>Anyone hurt?</a:t>
            </a:r>
          </a:p>
          <a:p>
            <a:pPr eaLnBrk="1" hangingPunct="1"/>
            <a:endParaRPr lang="en-US" altLang="en-US">
              <a:latin typeface="Times New Roman" panose="02020603050405020304" pitchFamily="18" charset="0"/>
            </a:endParaRPr>
          </a:p>
          <a:p>
            <a:pPr eaLnBrk="1" hangingPunct="1"/>
            <a:r>
              <a:rPr lang="en-US" altLang="en-US">
                <a:latin typeface="Times New Roman" panose="02020603050405020304" pitchFamily="18" charset="0"/>
              </a:rPr>
              <a:t>Ask the class has anyone here suffered from a bad back?</a:t>
            </a:r>
          </a:p>
          <a:p>
            <a:pPr eaLnBrk="1" hangingPunct="1"/>
            <a:r>
              <a:rPr lang="en-US" altLang="en-US">
                <a:latin typeface="Times New Roman" panose="02020603050405020304" pitchFamily="18" charset="0"/>
              </a:rPr>
              <a:t>You can include any relevant anecdotes from your own experiences of manual handling injuries</a:t>
            </a:r>
          </a:p>
        </p:txBody>
      </p:sp>
    </p:spTree>
    <p:extLst>
      <p:ext uri="{BB962C8B-B14F-4D97-AF65-F5344CB8AC3E}">
        <p14:creationId xmlns:p14="http://schemas.microsoft.com/office/powerpoint/2010/main" val="34815174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E42E17D0-9F91-450E-B77E-429B673F2911}" type="slidenum">
              <a:rPr lang="en-GB" altLang="en-US" smtClean="0"/>
              <a:pPr/>
              <a:t>7</a:t>
            </a:fld>
            <a:endParaRPr lang="en-GB" altLang="en-US"/>
          </a:p>
        </p:txBody>
      </p:sp>
    </p:spTree>
    <p:extLst>
      <p:ext uri="{BB962C8B-B14F-4D97-AF65-F5344CB8AC3E}">
        <p14:creationId xmlns:p14="http://schemas.microsoft.com/office/powerpoint/2010/main" val="5059155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IE" altLang="en-US" b="1">
                <a:latin typeface="Times New Roman" panose="02020603050405020304" pitchFamily="18" charset="0"/>
              </a:rPr>
              <a:t>Managing Manual Handling</a:t>
            </a:r>
          </a:p>
          <a:p>
            <a:endParaRPr lang="en-IE" altLang="en-US">
              <a:latin typeface="Times New Roman" panose="02020603050405020304" pitchFamily="18" charset="0"/>
            </a:endParaRPr>
          </a:p>
          <a:p>
            <a:r>
              <a:rPr lang="en-IE" altLang="en-US">
                <a:latin typeface="Times New Roman" panose="02020603050405020304" pitchFamily="18" charset="0"/>
              </a:rPr>
              <a:t>Normally I start a discussion on why the course needs to be completed.</a:t>
            </a:r>
          </a:p>
          <a:p>
            <a:r>
              <a:rPr lang="en-IE" altLang="en-US">
                <a:latin typeface="Times New Roman" panose="02020603050405020304" pitchFamily="18" charset="0"/>
              </a:rPr>
              <a:t>Responses can be written onto the flipchart</a:t>
            </a:r>
          </a:p>
          <a:p>
            <a:r>
              <a:rPr lang="en-IE" altLang="en-US">
                <a:latin typeface="Times New Roman" panose="02020603050405020304" pitchFamily="18" charset="0"/>
              </a:rPr>
              <a:t>You might get the answer that it is because the company has to do it by law.</a:t>
            </a:r>
          </a:p>
          <a:p>
            <a:r>
              <a:rPr lang="en-IE" altLang="en-US">
                <a:latin typeface="Times New Roman" panose="02020603050405020304" pitchFamily="18" charset="0"/>
              </a:rPr>
              <a:t>You may point out that that is correct, but the most important reason for carrying out the course is to prevent injury and if a person gets injured they are the ones that will suffer the most as result of injury. It can affect quality of life and employability.</a:t>
            </a:r>
            <a:endParaRPr lang="en-GB" altLang="en-US">
              <a:latin typeface="Times New Roman" panose="02020603050405020304" pitchFamily="18" charset="0"/>
            </a:endParaRPr>
          </a:p>
          <a:p>
            <a:pPr>
              <a:buFontTx/>
              <a:buChar char="•"/>
            </a:pPr>
            <a:r>
              <a:rPr lang="en-IE" altLang="en-US">
                <a:latin typeface="Arial" panose="020B0604020202020204" pitchFamily="34" charset="0"/>
              </a:rPr>
              <a:t>Quality of life</a:t>
            </a:r>
          </a:p>
          <a:p>
            <a:pPr>
              <a:buFontTx/>
              <a:buChar char="•"/>
            </a:pPr>
            <a:r>
              <a:rPr lang="en-IE" altLang="en-US">
                <a:latin typeface="Arial" panose="020B0604020202020204" pitchFamily="34" charset="0"/>
              </a:rPr>
              <a:t>Employability</a:t>
            </a:r>
          </a:p>
          <a:p>
            <a:r>
              <a:rPr lang="en-IE" altLang="en-US">
                <a:latin typeface="Times New Roman" panose="02020603050405020304" pitchFamily="18" charset="0"/>
              </a:rPr>
              <a:t>Pain!</a:t>
            </a:r>
          </a:p>
        </p:txBody>
      </p:sp>
      <p:sp>
        <p:nvSpPr>
          <p:cNvPr id="972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2025">
              <a:spcBef>
                <a:spcPct val="30000"/>
              </a:spcBef>
              <a:defRPr sz="1200">
                <a:solidFill>
                  <a:schemeClr val="tx1"/>
                </a:solidFill>
                <a:latin typeface="Times New Roman" panose="02020603050405020304" pitchFamily="18" charset="0"/>
              </a:defRPr>
            </a:lvl1pPr>
            <a:lvl2pPr marL="742950" indent="-285750" defTabSz="962025">
              <a:spcBef>
                <a:spcPct val="30000"/>
              </a:spcBef>
              <a:defRPr sz="1200">
                <a:solidFill>
                  <a:schemeClr val="tx1"/>
                </a:solidFill>
                <a:latin typeface="Times New Roman" panose="02020603050405020304" pitchFamily="18" charset="0"/>
              </a:defRPr>
            </a:lvl2pPr>
            <a:lvl3pPr marL="1143000" indent="-228600" defTabSz="962025">
              <a:spcBef>
                <a:spcPct val="30000"/>
              </a:spcBef>
              <a:defRPr sz="1200">
                <a:solidFill>
                  <a:schemeClr val="tx1"/>
                </a:solidFill>
                <a:latin typeface="Times New Roman" panose="02020603050405020304" pitchFamily="18" charset="0"/>
              </a:defRPr>
            </a:lvl3pPr>
            <a:lvl4pPr marL="1600200" indent="-228600" defTabSz="962025">
              <a:spcBef>
                <a:spcPct val="30000"/>
              </a:spcBef>
              <a:defRPr sz="1200">
                <a:solidFill>
                  <a:schemeClr val="tx1"/>
                </a:solidFill>
                <a:latin typeface="Times New Roman" panose="02020603050405020304" pitchFamily="18" charset="0"/>
              </a:defRPr>
            </a:lvl4pPr>
            <a:lvl5pPr marL="2057400" indent="-228600" defTabSz="962025">
              <a:spcBef>
                <a:spcPct val="30000"/>
              </a:spcBef>
              <a:defRPr sz="1200">
                <a:solidFill>
                  <a:schemeClr val="tx1"/>
                </a:solidFill>
                <a:latin typeface="Times New Roman" panose="02020603050405020304" pitchFamily="18" charset="0"/>
              </a:defRPr>
            </a:lvl5pPr>
            <a:lvl6pPr marL="2514600" indent="-228600" defTabSz="96202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202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202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2025"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62025" rtl="0" eaLnBrk="1" fontAlgn="base" latinLnBrk="0" hangingPunct="1">
              <a:lnSpc>
                <a:spcPct val="100000"/>
              </a:lnSpc>
              <a:spcBef>
                <a:spcPct val="0"/>
              </a:spcBef>
              <a:spcAft>
                <a:spcPct val="0"/>
              </a:spcAft>
              <a:buClrTx/>
              <a:buSzTx/>
              <a:buFontTx/>
              <a:buNone/>
              <a:tabLst/>
              <a:defRPr/>
            </a:pPr>
            <a:fld id="{8EEB099D-2D68-409A-B074-A1D9950D8E87}" type="slidenum">
              <a:rPr kumimoji="0" lang="en-GB"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62025" rtl="0" eaLnBrk="1" fontAlgn="base" latinLnBrk="0" hangingPunct="1">
                <a:lnSpc>
                  <a:spcPct val="100000"/>
                </a:lnSpc>
                <a:spcBef>
                  <a:spcPct val="0"/>
                </a:spcBef>
                <a:spcAft>
                  <a:spcPct val="0"/>
                </a:spcAft>
                <a:buClrTx/>
                <a:buSzTx/>
                <a:buFontTx/>
                <a:buNone/>
                <a:tabLst/>
                <a:defRPr/>
              </a:pPr>
              <a:t>8</a:t>
            </a:fld>
            <a:endParaRPr kumimoji="0" lang="en-GB"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26401707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15.9 per 1,000</a:t>
            </a:r>
          </a:p>
          <a:p>
            <a:endParaRPr lang="en-IE" dirty="0"/>
          </a:p>
          <a:p>
            <a:r>
              <a:rPr lang="en-IE" dirty="0"/>
              <a:t>i.e. multiply 15.9 by 1,000</a:t>
            </a:r>
          </a:p>
        </p:txBody>
      </p:sp>
      <p:sp>
        <p:nvSpPr>
          <p:cNvPr id="4" name="Slide Number Placeholder 3"/>
          <p:cNvSpPr>
            <a:spLocks noGrp="1"/>
          </p:cNvSpPr>
          <p:nvPr>
            <p:ph type="sldNum" sz="quarter" idx="5"/>
          </p:nvPr>
        </p:nvSpPr>
        <p:spPr/>
        <p:txBody>
          <a:bodyPr/>
          <a:lstStyle/>
          <a:p>
            <a:fld id="{E42E17D0-9F91-450E-B77E-429B673F2911}" type="slidenum">
              <a:rPr lang="en-GB" altLang="en-US" smtClean="0"/>
              <a:pPr/>
              <a:t>10</a:t>
            </a:fld>
            <a:endParaRPr lang="en-GB" altLang="en-US"/>
          </a:p>
        </p:txBody>
      </p:sp>
    </p:spTree>
    <p:extLst>
      <p:ext uri="{BB962C8B-B14F-4D97-AF65-F5344CB8AC3E}">
        <p14:creationId xmlns:p14="http://schemas.microsoft.com/office/powerpoint/2010/main" val="5622865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ln/>
        </p:spPr>
        <p:txBody>
          <a:bodyPr/>
          <a:lstStyle/>
          <a:p>
            <a:r>
              <a:rPr lang="en-IE" b="1">
                <a:latin typeface="Times New Roman" pitchFamily="18" charset="0"/>
              </a:rPr>
              <a:t>Managing Manual Handling</a:t>
            </a:r>
          </a:p>
          <a:p>
            <a:endParaRPr lang="en-IE">
              <a:latin typeface="Times New Roman" pitchFamily="18" charset="0"/>
            </a:endParaRPr>
          </a:p>
          <a:p>
            <a:r>
              <a:rPr lang="en-IE">
                <a:latin typeface="Times New Roman" pitchFamily="18" charset="0"/>
              </a:rPr>
              <a:t>Normally I start a discussion on why the course needs to be completed.</a:t>
            </a:r>
          </a:p>
          <a:p>
            <a:r>
              <a:rPr lang="en-IE">
                <a:latin typeface="Times New Roman" pitchFamily="18" charset="0"/>
              </a:rPr>
              <a:t>Responses can be written onto the flipchart</a:t>
            </a:r>
          </a:p>
          <a:p>
            <a:r>
              <a:rPr lang="en-IE">
                <a:latin typeface="Times New Roman" pitchFamily="18" charset="0"/>
              </a:rPr>
              <a:t>You might get the answer that it is because the company has to do it by law.</a:t>
            </a:r>
          </a:p>
          <a:p>
            <a:r>
              <a:rPr lang="en-IE">
                <a:latin typeface="Times New Roman" pitchFamily="18" charset="0"/>
              </a:rPr>
              <a:t>You may point out that that is correct, but the most important reason for carrying out the course is to prevent injury and if a person gets injured they are the ones that will suffer the most as result of injury. It can affect quality of life and employability.</a:t>
            </a:r>
            <a:endParaRPr lang="en-GB">
              <a:latin typeface="Times New Roman" pitchFamily="18" charset="0"/>
            </a:endParaRPr>
          </a:p>
          <a:p>
            <a:pPr>
              <a:buFontTx/>
              <a:buChar char="•"/>
            </a:pPr>
            <a:r>
              <a:rPr lang="en-IE">
                <a:latin typeface="Arial" pitchFamily="34" charset="0"/>
              </a:rPr>
              <a:t>Legal requirement</a:t>
            </a:r>
          </a:p>
          <a:p>
            <a:pPr>
              <a:buFontTx/>
              <a:buChar char="•"/>
            </a:pPr>
            <a:r>
              <a:rPr lang="en-IE">
                <a:latin typeface="Arial" pitchFamily="34" charset="0"/>
              </a:rPr>
              <a:t>Prevent injury</a:t>
            </a:r>
          </a:p>
          <a:p>
            <a:pPr>
              <a:buFontTx/>
              <a:buChar char="•"/>
            </a:pPr>
            <a:r>
              <a:rPr lang="en-IE">
                <a:latin typeface="Arial" pitchFamily="34" charset="0"/>
              </a:rPr>
              <a:t>Quality of life</a:t>
            </a:r>
          </a:p>
          <a:p>
            <a:pPr>
              <a:buFontTx/>
              <a:buChar char="•"/>
            </a:pPr>
            <a:r>
              <a:rPr lang="en-IE">
                <a:latin typeface="Arial" pitchFamily="34" charset="0"/>
              </a:rPr>
              <a:t>Employability</a:t>
            </a:r>
          </a:p>
          <a:p>
            <a:pPr>
              <a:buFontTx/>
              <a:buChar char="•"/>
            </a:pPr>
            <a:r>
              <a:rPr lang="en-IE">
                <a:latin typeface="Arial" pitchFamily="34" charset="0"/>
              </a:rPr>
              <a:t>Productivity?</a:t>
            </a:r>
          </a:p>
          <a:p>
            <a:endParaRPr lang="en-IE">
              <a:latin typeface="Times New Roman" pitchFamily="18" charset="0"/>
            </a:endParaRPr>
          </a:p>
        </p:txBody>
      </p:sp>
      <p:sp>
        <p:nvSpPr>
          <p:cNvPr id="87044" name="Slide Number Placeholder 3"/>
          <p:cNvSpPr>
            <a:spLocks noGrp="1"/>
          </p:cNvSpPr>
          <p:nvPr>
            <p:ph type="sldNum" sz="quarter" idx="5"/>
          </p:nvPr>
        </p:nvSpPr>
        <p:spPr>
          <a:noFill/>
        </p:spPr>
        <p:txBody>
          <a:bodyPr/>
          <a:lstStyle/>
          <a:p>
            <a:pPr marL="0" marR="0" lvl="0" indent="0" algn="r" defTabSz="1013579" rtl="0" eaLnBrk="1" fontAlgn="auto" latinLnBrk="0" hangingPunct="1">
              <a:lnSpc>
                <a:spcPct val="100000"/>
              </a:lnSpc>
              <a:spcBef>
                <a:spcPts val="0"/>
              </a:spcBef>
              <a:spcAft>
                <a:spcPts val="0"/>
              </a:spcAft>
              <a:buClrTx/>
              <a:buSzTx/>
              <a:buFontTx/>
              <a:buNone/>
              <a:tabLst/>
              <a:defRPr/>
            </a:pPr>
            <a:fld id="{A83C3EB3-0FAB-4659-8BC6-B99C83539B89}" type="slidenum">
              <a:rPr kumimoji="0" lang="en-GB"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013579" rtl="0" eaLnBrk="1" fontAlgn="auto" latinLnBrk="0" hangingPunct="1">
                <a:lnSpc>
                  <a:spcPct val="100000"/>
                </a:lnSpc>
                <a:spcBef>
                  <a:spcPts val="0"/>
                </a:spcBef>
                <a:spcAft>
                  <a:spcPts val="0"/>
                </a:spcAft>
                <a:buClrTx/>
                <a:buSzTx/>
                <a:buFontTx/>
                <a:buNone/>
                <a:tabLst/>
                <a:defRPr/>
              </a:pPr>
              <a:t>11</a:t>
            </a:fld>
            <a:endParaRPr kumimoji="0" lang="en-GB"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55160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2.xml"/><Relationship Id="rId1" Type="http://schemas.openxmlformats.org/officeDocument/2006/relationships/themeOverride" Target="../theme/themeOverride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2.xml"/><Relationship Id="rId1" Type="http://schemas.openxmlformats.org/officeDocument/2006/relationships/themeOverride" Target="../theme/themeOverride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2.xml"/><Relationship Id="rId1" Type="http://schemas.openxmlformats.org/officeDocument/2006/relationships/themeOverride" Target="../theme/themeOverride4.xml"/><Relationship Id="rId4" Type="http://schemas.openxmlformats.org/officeDocument/2006/relationships/image" Target="../media/image1.jpe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GB"/>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EDA17DF3-BE81-40BC-8558-DB60B7E2289B}" type="slidenum">
              <a:rPr lang="en-GB" altLang="en-US"/>
              <a:pPr/>
              <a:t>‹#›</a:t>
            </a:fld>
            <a:endParaRPr lang="en-GB" altLang="en-US"/>
          </a:p>
        </p:txBody>
      </p:sp>
    </p:spTree>
    <p:extLst>
      <p:ext uri="{BB962C8B-B14F-4D97-AF65-F5344CB8AC3E}">
        <p14:creationId xmlns:p14="http://schemas.microsoft.com/office/powerpoint/2010/main" val="36814552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F7DFF17F-4CAF-43FD-ACD6-ABFDB41F0984}" type="slidenum">
              <a:rPr lang="en-GB" altLang="en-US"/>
              <a:pPr/>
              <a:t>‹#›</a:t>
            </a:fld>
            <a:endParaRPr lang="en-GB" altLang="en-US"/>
          </a:p>
        </p:txBody>
      </p:sp>
    </p:spTree>
    <p:extLst>
      <p:ext uri="{BB962C8B-B14F-4D97-AF65-F5344CB8AC3E}">
        <p14:creationId xmlns:p14="http://schemas.microsoft.com/office/powerpoint/2010/main" val="30664833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FBA00EF1-3A81-4AC3-AA89-7607BD6E8999}" type="slidenum">
              <a:rPr lang="en-GB" altLang="en-US"/>
              <a:pPr/>
              <a:t>‹#›</a:t>
            </a:fld>
            <a:endParaRPr lang="en-GB" altLang="en-US"/>
          </a:p>
        </p:txBody>
      </p:sp>
    </p:spTree>
    <p:extLst>
      <p:ext uri="{BB962C8B-B14F-4D97-AF65-F5344CB8AC3E}">
        <p14:creationId xmlns:p14="http://schemas.microsoft.com/office/powerpoint/2010/main" val="2747197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grpSp>
        <p:nvGrpSpPr>
          <p:cNvPr id="5" name="Group 15"/>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eaLnBrk="1" hangingPunct="1">
                <a:defRPr/>
              </a:pPr>
              <a:endParaRPr lang="en-US"/>
            </a:p>
          </p:txBody>
        </p:sp>
        <p:sp>
          <p:nvSpPr>
            <p:cNvPr id="7" name="Freeform 18"/>
            <p:cNvSpPr>
              <a:spLocks/>
            </p:cNvSpPr>
            <p:nvPr/>
          </p:nvSpPr>
          <p:spPr bwMode="auto">
            <a:xfrm>
              <a:off x="35926" y="5135025"/>
              <a:ext cx="9108074" cy="838869"/>
            </a:xfrm>
            <a:custGeom>
              <a:avLst/>
              <a:gdLst>
                <a:gd name="T0" fmla="*/ 0 w 5760"/>
                <a:gd name="T1" fmla="*/ 0 h 528"/>
                <a:gd name="T2" fmla="*/ 2147483647 w 5760"/>
                <a:gd name="T3" fmla="*/ 0 h 528"/>
                <a:gd name="T4" fmla="*/ 2147483647 w 5760"/>
                <a:gd name="T5" fmla="*/ 2147483647 h 528"/>
                <a:gd name="T6" fmla="*/ 2147483647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p>
        </p:txBody>
      </p:sp>
      <p:sp>
        <p:nvSpPr>
          <p:cNvPr id="11" name="Date Placeholder 29"/>
          <p:cNvSpPr>
            <a:spLocks noGrp="1"/>
          </p:cNvSpPr>
          <p:nvPr>
            <p:ph type="dt" sz="half" idx="10"/>
          </p:nvPr>
        </p:nvSpPr>
        <p:spPr/>
        <p:txBody>
          <a:bodyPr/>
          <a:lstStyle>
            <a:lvl1pPr>
              <a:defRPr>
                <a:solidFill>
                  <a:srgbClr val="FFFFFF"/>
                </a:solidFill>
              </a:defRPr>
            </a:lvl1pPr>
            <a:extLst/>
          </a:lstStyle>
          <a:p>
            <a:pPr>
              <a:defRPr/>
            </a:pPr>
            <a:endParaRPr lang="en-US"/>
          </a:p>
        </p:txBody>
      </p:sp>
      <p:sp>
        <p:nvSpPr>
          <p:cNvPr id="12"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US"/>
          </a:p>
        </p:txBody>
      </p:sp>
      <p:sp>
        <p:nvSpPr>
          <p:cNvPr id="13" name="Slide Number Placeholder 26"/>
          <p:cNvSpPr>
            <a:spLocks noGrp="1"/>
          </p:cNvSpPr>
          <p:nvPr>
            <p:ph type="sldNum" sz="quarter" idx="12"/>
          </p:nvPr>
        </p:nvSpPr>
        <p:spPr/>
        <p:txBody>
          <a:bodyPr/>
          <a:lstStyle>
            <a:lvl1pPr>
              <a:defRPr>
                <a:solidFill>
                  <a:srgbClr val="FFFFFF"/>
                </a:solidFill>
              </a:defRPr>
            </a:lvl1pPr>
          </a:lstStyle>
          <a:p>
            <a:fld id="{EDA17DF3-BE81-40BC-8558-DB60B7E2289B}" type="slidenum">
              <a:rPr lang="en-GB" altLang="en-US"/>
              <a:pPr/>
              <a:t>‹#›</a:t>
            </a:fld>
            <a:endParaRPr lang="en-GB" altLang="en-US"/>
          </a:p>
        </p:txBody>
      </p:sp>
    </p:spTree>
    <p:extLst>
      <p:ext uri="{BB962C8B-B14F-4D97-AF65-F5344CB8AC3E}">
        <p14:creationId xmlns:p14="http://schemas.microsoft.com/office/powerpoint/2010/main" val="35443369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rtlCol="0"/>
          <a:lstStyle/>
          <a:p>
            <a:r>
              <a:rPr lang="en-US"/>
              <a:t>Click to edit Master title style</a:t>
            </a:r>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fld id="{E72BF772-FD93-49BD-85F4-2A1F60654AB4}" type="slidenum">
              <a:rPr lang="en-GB" altLang="en-US"/>
              <a:pPr/>
              <a:t>‹#›</a:t>
            </a:fld>
            <a:endParaRPr lang="en-GB" altLang="en-US"/>
          </a:p>
        </p:txBody>
      </p:sp>
    </p:spTree>
    <p:extLst>
      <p:ext uri="{BB962C8B-B14F-4D97-AF65-F5344CB8AC3E}">
        <p14:creationId xmlns:p14="http://schemas.microsoft.com/office/powerpoint/2010/main" val="22349033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Chevron 3"/>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eaLnBrk="1" hangingPunct="1">
              <a:defRPr/>
            </a:pPr>
            <a:endParaRPr lang="en-US"/>
          </a:p>
        </p:txBody>
      </p:sp>
      <p:sp>
        <p:nvSpPr>
          <p:cNvPr id="5" name="Chevron 4"/>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eaLnBrk="1" hangingPunct="1">
              <a:defRPr/>
            </a:pPr>
            <a:endParaRPr lang="en-US"/>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a:t>Click to edit Master title style</a:t>
            </a:r>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a:t>Click to edit Master text styles</a:t>
            </a:r>
          </a:p>
        </p:txBody>
      </p:sp>
      <p:sp>
        <p:nvSpPr>
          <p:cNvPr id="6" name="Date Placeholder 3"/>
          <p:cNvSpPr>
            <a:spLocks noGrp="1"/>
          </p:cNvSpPr>
          <p:nvPr>
            <p:ph type="dt" sz="half" idx="10"/>
          </p:nvPr>
        </p:nvSpPr>
        <p:spPr/>
        <p:txBody>
          <a:bodyPr/>
          <a:lstStyle>
            <a:lvl1pPr>
              <a:defRPr/>
            </a:lvl1pPr>
            <a:extLst/>
          </a:lstStyle>
          <a:p>
            <a:pPr>
              <a:defRPr/>
            </a:pPr>
            <a:endParaRPr lang="en-US"/>
          </a:p>
        </p:txBody>
      </p:sp>
      <p:sp>
        <p:nvSpPr>
          <p:cNvPr id="7" name="Footer Placeholder 4"/>
          <p:cNvSpPr>
            <a:spLocks noGrp="1"/>
          </p:cNvSpPr>
          <p:nvPr>
            <p:ph type="ftr" sz="quarter" idx="11"/>
          </p:nvPr>
        </p:nvSpPr>
        <p:spPr/>
        <p:txBody>
          <a:bodyPr/>
          <a:lstStyle>
            <a:lvl1pPr>
              <a:defRPr/>
            </a:lvl1pPr>
            <a:extLst/>
          </a:lstStyle>
          <a:p>
            <a:pPr>
              <a:defRPr/>
            </a:pPr>
            <a:endParaRPr lang="en-US"/>
          </a:p>
        </p:txBody>
      </p:sp>
      <p:sp>
        <p:nvSpPr>
          <p:cNvPr id="8" name="Slide Number Placeholder 5"/>
          <p:cNvSpPr>
            <a:spLocks noGrp="1"/>
          </p:cNvSpPr>
          <p:nvPr>
            <p:ph type="sldNum" sz="quarter" idx="12"/>
          </p:nvPr>
        </p:nvSpPr>
        <p:spPr/>
        <p:txBody>
          <a:bodyPr/>
          <a:lstStyle>
            <a:lvl1pPr>
              <a:defRPr/>
            </a:lvl1pPr>
          </a:lstStyle>
          <a:p>
            <a:fld id="{EB789B0D-081B-49DA-8DE4-55458E8E9651}" type="slidenum">
              <a:rPr lang="en-GB" altLang="en-US"/>
              <a:pPr/>
              <a:t>‹#›</a:t>
            </a:fld>
            <a:endParaRPr lang="en-GB" altLang="en-US"/>
          </a:p>
        </p:txBody>
      </p:sp>
    </p:spTree>
    <p:extLst>
      <p:ext uri="{BB962C8B-B14F-4D97-AF65-F5344CB8AC3E}">
        <p14:creationId xmlns:p14="http://schemas.microsoft.com/office/powerpoint/2010/main" val="1949931631"/>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7"/>
          <p:cNvSpPr>
            <a:spLocks noGrp="1"/>
          </p:cNvSpPr>
          <p:nvPr>
            <p:ph type="title"/>
          </p:nvPr>
        </p:nvSpPr>
        <p:spPr/>
        <p:txBody>
          <a:bodyPr rtlCol="0"/>
          <a:lstStyle/>
          <a:p>
            <a:r>
              <a:rPr lang="en-US"/>
              <a:t>Click to edit Master title style</a:t>
            </a:r>
          </a:p>
        </p:txBody>
      </p:sp>
      <p:sp>
        <p:nvSpPr>
          <p:cNvPr id="5" name="Date Placeholder 4"/>
          <p:cNvSpPr>
            <a:spLocks noGrp="1"/>
          </p:cNvSpPr>
          <p:nvPr>
            <p:ph type="dt" sz="half" idx="10"/>
          </p:nvPr>
        </p:nvSpPr>
        <p:spPr/>
        <p:txBody>
          <a:bodyPr/>
          <a:lstStyle>
            <a:lvl1pPr>
              <a:defRPr/>
            </a:lvl1pPr>
            <a:extLst/>
          </a:lstStyle>
          <a:p>
            <a:pPr>
              <a:defRPr/>
            </a:pPr>
            <a:endParaRPr lang="en-US"/>
          </a:p>
        </p:txBody>
      </p:sp>
      <p:sp>
        <p:nvSpPr>
          <p:cNvPr id="6" name="Footer Placeholder 5"/>
          <p:cNvSpPr>
            <a:spLocks noGrp="1"/>
          </p:cNvSpPr>
          <p:nvPr>
            <p:ph type="ftr" sz="quarter" idx="11"/>
          </p:nvPr>
        </p:nvSpPr>
        <p:spPr/>
        <p:txBody>
          <a:bodyPr/>
          <a:lstStyle>
            <a:lvl1pPr>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lvl1pPr>
          </a:lstStyle>
          <a:p>
            <a:fld id="{47A7F0A1-2C6A-4A87-8286-4CA87C0977C1}" type="slidenum">
              <a:rPr lang="en-GB" altLang="en-US"/>
              <a:pPr/>
              <a:t>‹#›</a:t>
            </a:fld>
            <a:endParaRPr lang="en-GB" altLang="en-US"/>
          </a:p>
        </p:txBody>
      </p:sp>
    </p:spTree>
    <p:extLst>
      <p:ext uri="{BB962C8B-B14F-4D97-AF65-F5344CB8AC3E}">
        <p14:creationId xmlns:p14="http://schemas.microsoft.com/office/powerpoint/2010/main" val="3990732075"/>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extLst/>
          </a:lstStyle>
          <a:p>
            <a:pPr>
              <a:defRPr/>
            </a:pPr>
            <a:endParaRPr lang="en-US"/>
          </a:p>
        </p:txBody>
      </p:sp>
      <p:sp>
        <p:nvSpPr>
          <p:cNvPr id="8" name="Footer Placeholder 7"/>
          <p:cNvSpPr>
            <a:spLocks noGrp="1"/>
          </p:cNvSpPr>
          <p:nvPr>
            <p:ph type="ftr" sz="quarter" idx="11"/>
          </p:nvPr>
        </p:nvSpPr>
        <p:spPr/>
        <p:txBody>
          <a:bodyPr/>
          <a:lstStyle>
            <a:lvl1pPr>
              <a:defRPr/>
            </a:lvl1pPr>
            <a:extLst/>
          </a:lstStyle>
          <a:p>
            <a:pPr>
              <a:defRPr/>
            </a:pPr>
            <a:endParaRPr lang="en-US"/>
          </a:p>
        </p:txBody>
      </p:sp>
      <p:sp>
        <p:nvSpPr>
          <p:cNvPr id="9" name="Slide Number Placeholder 8"/>
          <p:cNvSpPr>
            <a:spLocks noGrp="1"/>
          </p:cNvSpPr>
          <p:nvPr>
            <p:ph type="sldNum" sz="quarter" idx="12"/>
          </p:nvPr>
        </p:nvSpPr>
        <p:spPr/>
        <p:txBody>
          <a:bodyPr/>
          <a:lstStyle>
            <a:lvl1pPr>
              <a:defRPr/>
            </a:lvl1pPr>
          </a:lstStyle>
          <a:p>
            <a:fld id="{21A06D3C-4B28-4FAC-9299-7C48B3289B50}" type="slidenum">
              <a:rPr lang="en-GB" altLang="en-US"/>
              <a:pPr/>
              <a:t>‹#›</a:t>
            </a:fld>
            <a:endParaRPr lang="en-GB" altLang="en-US"/>
          </a:p>
        </p:txBody>
      </p:sp>
    </p:spTree>
    <p:extLst>
      <p:ext uri="{BB962C8B-B14F-4D97-AF65-F5344CB8AC3E}">
        <p14:creationId xmlns:p14="http://schemas.microsoft.com/office/powerpoint/2010/main" val="427029748"/>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p>
            <a:r>
              <a:rPr lang="en-US"/>
              <a:t>Click to edit Master title style</a:t>
            </a:r>
          </a:p>
        </p:txBody>
      </p:sp>
      <p:sp>
        <p:nvSpPr>
          <p:cNvPr id="3" name="Date Placeholder 2"/>
          <p:cNvSpPr>
            <a:spLocks noGrp="1"/>
          </p:cNvSpPr>
          <p:nvPr>
            <p:ph type="dt" sz="half" idx="10"/>
          </p:nvPr>
        </p:nvSpPr>
        <p:spPr/>
        <p:txBody>
          <a:bodyPr/>
          <a:lstStyle>
            <a:lvl1pPr>
              <a:defRPr/>
            </a:lvl1pPr>
            <a:extLst/>
          </a:lstStyle>
          <a:p>
            <a:pPr>
              <a:defRPr/>
            </a:pPr>
            <a:endParaRPr lang="en-US"/>
          </a:p>
        </p:txBody>
      </p:sp>
      <p:sp>
        <p:nvSpPr>
          <p:cNvPr id="4" name="Footer Placeholder 3"/>
          <p:cNvSpPr>
            <a:spLocks noGrp="1"/>
          </p:cNvSpPr>
          <p:nvPr>
            <p:ph type="ftr" sz="quarter" idx="11"/>
          </p:nvPr>
        </p:nvSpPr>
        <p:spPr/>
        <p:txBody>
          <a:bodyPr/>
          <a:lstStyle>
            <a:lvl1pPr>
              <a:defRPr/>
            </a:lvl1pPr>
            <a:extLst/>
          </a:lstStyle>
          <a:p>
            <a:pPr>
              <a:defRPr/>
            </a:pPr>
            <a:endParaRPr lang="en-US"/>
          </a:p>
        </p:txBody>
      </p:sp>
      <p:sp>
        <p:nvSpPr>
          <p:cNvPr id="5" name="Slide Number Placeholder 4"/>
          <p:cNvSpPr>
            <a:spLocks noGrp="1"/>
          </p:cNvSpPr>
          <p:nvPr>
            <p:ph type="sldNum" sz="quarter" idx="12"/>
          </p:nvPr>
        </p:nvSpPr>
        <p:spPr/>
        <p:txBody>
          <a:bodyPr/>
          <a:lstStyle>
            <a:lvl1pPr>
              <a:defRPr/>
            </a:lvl1pPr>
          </a:lstStyle>
          <a:p>
            <a:fld id="{C609D520-4E6E-4E0F-890D-EC14D82ED816}" type="slidenum">
              <a:rPr lang="en-GB" altLang="en-US"/>
              <a:pPr/>
              <a:t>‹#›</a:t>
            </a:fld>
            <a:endParaRPr lang="en-GB" altLang="en-US"/>
          </a:p>
        </p:txBody>
      </p:sp>
    </p:spTree>
    <p:extLst>
      <p:ext uri="{BB962C8B-B14F-4D97-AF65-F5344CB8AC3E}">
        <p14:creationId xmlns:p14="http://schemas.microsoft.com/office/powerpoint/2010/main" val="3507391093"/>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fld id="{4F6172CE-B1F6-42C2-AA75-33D03D01F5A5}" type="slidenum">
              <a:rPr lang="en-GB" altLang="en-US"/>
              <a:pPr/>
              <a:t>‹#›</a:t>
            </a:fld>
            <a:endParaRPr lang="en-GB" altLang="en-US"/>
          </a:p>
        </p:txBody>
      </p:sp>
    </p:spTree>
    <p:extLst>
      <p:ext uri="{BB962C8B-B14F-4D97-AF65-F5344CB8AC3E}">
        <p14:creationId xmlns:p14="http://schemas.microsoft.com/office/powerpoint/2010/main" val="4327348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extLst/>
          </a:lstStyle>
          <a:p>
            <a:pPr>
              <a:defRPr/>
            </a:pPr>
            <a:endParaRPr lang="en-US"/>
          </a:p>
        </p:txBody>
      </p:sp>
      <p:sp>
        <p:nvSpPr>
          <p:cNvPr id="6" name="Footer Placeholder 5"/>
          <p:cNvSpPr>
            <a:spLocks noGrp="1"/>
          </p:cNvSpPr>
          <p:nvPr>
            <p:ph type="ftr" sz="quarter" idx="11"/>
          </p:nvPr>
        </p:nvSpPr>
        <p:spPr/>
        <p:txBody>
          <a:bodyPr/>
          <a:lstStyle>
            <a:lvl1pPr>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lvl1pPr>
          </a:lstStyle>
          <a:p>
            <a:fld id="{D72A088A-8AB1-4667-A6F1-30B2889A96B6}" type="slidenum">
              <a:rPr lang="en-GB" altLang="en-US"/>
              <a:pPr/>
              <a:t>‹#›</a:t>
            </a:fld>
            <a:endParaRPr lang="en-GB" altLang="en-US"/>
          </a:p>
        </p:txBody>
      </p:sp>
    </p:spTree>
    <p:extLst>
      <p:ext uri="{BB962C8B-B14F-4D97-AF65-F5344CB8AC3E}">
        <p14:creationId xmlns:p14="http://schemas.microsoft.com/office/powerpoint/2010/main" val="752880952"/>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E72BF772-FD93-49BD-85F4-2A1F60654AB4}" type="slidenum">
              <a:rPr lang="en-GB" altLang="en-US"/>
              <a:pPr/>
              <a:t>‹#›</a:t>
            </a:fld>
            <a:endParaRPr lang="en-GB" altLang="en-US"/>
          </a:p>
        </p:txBody>
      </p:sp>
    </p:spTree>
    <p:extLst>
      <p:ext uri="{BB962C8B-B14F-4D97-AF65-F5344CB8AC3E}">
        <p14:creationId xmlns:p14="http://schemas.microsoft.com/office/powerpoint/2010/main" val="38759872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 name="Freeform 4"/>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eaLnBrk="1" hangingPunct="1">
              <a:defRPr/>
            </a:pPr>
            <a:endParaRPr lang="en-US"/>
          </a:p>
        </p:txBody>
      </p:sp>
      <p:sp>
        <p:nvSpPr>
          <p:cNvPr id="6" name="Freeform 15"/>
          <p:cNvSpPr>
            <a:spLocks/>
          </p:cNvSpPr>
          <p:nvPr/>
        </p:nvSpPr>
        <p:spPr bwMode="auto">
          <a:xfrm>
            <a:off x="485775" y="5938838"/>
            <a:ext cx="3690938" cy="933450"/>
          </a:xfrm>
          <a:custGeom>
            <a:avLst/>
            <a:gdLst>
              <a:gd name="T0" fmla="*/ 0 w 5591"/>
              <a:gd name="T1" fmla="*/ 0 h 588"/>
              <a:gd name="T2" fmla="*/ 2147483647 w 5591"/>
              <a:gd name="T3" fmla="*/ 0 h 588"/>
              <a:gd name="T4" fmla="*/ 2147483647 w 5591"/>
              <a:gd name="T5" fmla="*/ 2147483647 h 588"/>
              <a:gd name="T6" fmla="*/ 2147483647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7" name="Right Triangle 6"/>
          <p:cNvSpPr>
            <a:spLocks/>
          </p:cNvSpPr>
          <p:nvPr/>
        </p:nvSpPr>
        <p:spPr bwMode="auto">
          <a:xfrm>
            <a:off x="-6042" y="5791253"/>
            <a:ext cx="3402314" cy="1080868"/>
          </a:xfrm>
          <a:prstGeom prst="rtTriangle">
            <a:avLst/>
          </a:prstGeom>
          <a:blipFill>
            <a:blip r:embed="rId4"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eaLnBrk="1" hangingPunct="1">
              <a:defRPr/>
            </a:pPr>
            <a:endParaRPr lang="en-US"/>
          </a:p>
        </p:txBody>
      </p:sp>
      <p:sp>
        <p:nvSpPr>
          <p:cNvPr id="10" name="Chevron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eaLnBrk="1" hangingPunct="1">
              <a:defRPr/>
            </a:pPr>
            <a:endParaRPr lang="en-US"/>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a:t>Click icon to add picture</a:t>
            </a:r>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a:t>Click to edit Master title style</a:t>
            </a:r>
          </a:p>
        </p:txBody>
      </p:sp>
      <p:sp>
        <p:nvSpPr>
          <p:cNvPr id="11" name="Date Placeholder 4"/>
          <p:cNvSpPr>
            <a:spLocks noGrp="1"/>
          </p:cNvSpPr>
          <p:nvPr>
            <p:ph type="dt" sz="half" idx="10"/>
          </p:nvPr>
        </p:nvSpPr>
        <p:spPr/>
        <p:txBody>
          <a:bodyPr/>
          <a:lstStyle>
            <a:lvl1pPr>
              <a:defRPr>
                <a:solidFill>
                  <a:schemeClr val="tx1"/>
                </a:solidFill>
              </a:defRPr>
            </a:lvl1pPr>
            <a:extLst/>
          </a:lstStyle>
          <a:p>
            <a:pPr>
              <a:defRPr/>
            </a:pPr>
            <a:endParaRPr lang="en-US"/>
          </a:p>
        </p:txBody>
      </p:sp>
      <p:sp>
        <p:nvSpPr>
          <p:cNvPr id="12" name="Footer Placeholder 5"/>
          <p:cNvSpPr>
            <a:spLocks noGrp="1"/>
          </p:cNvSpPr>
          <p:nvPr>
            <p:ph type="ftr" sz="quarter" idx="11"/>
          </p:nvPr>
        </p:nvSpPr>
        <p:spPr/>
        <p:txBody>
          <a:bodyPr/>
          <a:lstStyle>
            <a:lvl1pPr>
              <a:defRPr>
                <a:solidFill>
                  <a:schemeClr val="tx1"/>
                </a:solidFill>
              </a:defRPr>
            </a:lvl1pPr>
            <a:extLst/>
          </a:lstStyle>
          <a:p>
            <a:pPr>
              <a:defRPr/>
            </a:pPr>
            <a:endParaRPr lang="en-US"/>
          </a:p>
        </p:txBody>
      </p:sp>
      <p:sp>
        <p:nvSpPr>
          <p:cNvPr id="13" name="Slide Number Placeholder 6"/>
          <p:cNvSpPr>
            <a:spLocks noGrp="1"/>
          </p:cNvSpPr>
          <p:nvPr>
            <p:ph type="sldNum" sz="quarter" idx="12"/>
          </p:nvPr>
        </p:nvSpPr>
        <p:spPr/>
        <p:txBody>
          <a:bodyPr/>
          <a:lstStyle>
            <a:lvl1pPr>
              <a:defRPr/>
            </a:lvl1pPr>
          </a:lstStyle>
          <a:p>
            <a:fld id="{CFF428F9-0C7B-4C3D-A05F-672992B72383}" type="slidenum">
              <a:rPr lang="en-GB" altLang="en-US"/>
              <a:pPr/>
              <a:t>‹#›</a:t>
            </a:fld>
            <a:endParaRPr lang="en-GB" altLang="en-US"/>
          </a:p>
        </p:txBody>
      </p:sp>
    </p:spTree>
    <p:extLst>
      <p:ext uri="{BB962C8B-B14F-4D97-AF65-F5344CB8AC3E}">
        <p14:creationId xmlns:p14="http://schemas.microsoft.com/office/powerpoint/2010/main" val="1688461268"/>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fld id="{F7DFF17F-4CAF-43FD-ACD6-ABFDB41F0984}" type="slidenum">
              <a:rPr lang="en-GB" altLang="en-US"/>
              <a:pPr/>
              <a:t>‹#›</a:t>
            </a:fld>
            <a:endParaRPr lang="en-GB" altLang="en-US"/>
          </a:p>
        </p:txBody>
      </p:sp>
    </p:spTree>
    <p:extLst>
      <p:ext uri="{BB962C8B-B14F-4D97-AF65-F5344CB8AC3E}">
        <p14:creationId xmlns:p14="http://schemas.microsoft.com/office/powerpoint/2010/main" val="1332395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fld id="{FBA00EF1-3A81-4AC3-AA89-7607BD6E8999}" type="slidenum">
              <a:rPr lang="en-GB" altLang="en-US"/>
              <a:pPr/>
              <a:t>‹#›</a:t>
            </a:fld>
            <a:endParaRPr lang="en-GB" altLang="en-US"/>
          </a:p>
        </p:txBody>
      </p:sp>
    </p:spTree>
    <p:extLst>
      <p:ext uri="{BB962C8B-B14F-4D97-AF65-F5344CB8AC3E}">
        <p14:creationId xmlns:p14="http://schemas.microsoft.com/office/powerpoint/2010/main" val="32932477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981200"/>
            <a:ext cx="3810000" cy="4114800"/>
          </a:xfrm>
        </p:spPr>
        <p:txBody>
          <a:bodyPr rtlCol="0">
            <a:normAutofit/>
          </a:bodyPr>
          <a:lstStyle/>
          <a:p>
            <a:pPr lvl="0"/>
            <a:endParaRPr lang="en-US" noProof="0"/>
          </a:p>
        </p:txBody>
      </p:sp>
      <p:sp>
        <p:nvSpPr>
          <p:cNvPr id="5" name="Date Placeholder 9"/>
          <p:cNvSpPr>
            <a:spLocks noGrp="1"/>
          </p:cNvSpPr>
          <p:nvPr>
            <p:ph type="dt" sz="half" idx="10"/>
          </p:nvPr>
        </p:nvSpPr>
        <p:spPr/>
        <p:txBody>
          <a:bodyPr/>
          <a:lstStyle>
            <a:lvl1pPr>
              <a:defRPr/>
            </a:lvl1pPr>
          </a:lstStyle>
          <a:p>
            <a:pPr>
              <a:defRPr/>
            </a:pPr>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fld id="{EFA80BC2-6EA0-4A97-AED7-61175BFB6390}" type="slidenum">
              <a:rPr lang="en-GB" altLang="en-US"/>
              <a:pPr/>
              <a:t>‹#›</a:t>
            </a:fld>
            <a:endParaRPr lang="en-GB" altLang="en-US"/>
          </a:p>
        </p:txBody>
      </p:sp>
    </p:spTree>
    <p:extLst>
      <p:ext uri="{BB962C8B-B14F-4D97-AF65-F5344CB8AC3E}">
        <p14:creationId xmlns:p14="http://schemas.microsoft.com/office/powerpoint/2010/main" val="20452497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GB"/>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EB789B0D-081B-49DA-8DE4-55458E8E9651}" type="slidenum">
              <a:rPr lang="en-GB" altLang="en-US"/>
              <a:pPr/>
              <a:t>‹#›</a:t>
            </a:fld>
            <a:endParaRPr lang="en-GB" altLang="en-US"/>
          </a:p>
        </p:txBody>
      </p:sp>
    </p:spTree>
    <p:extLst>
      <p:ext uri="{BB962C8B-B14F-4D97-AF65-F5344CB8AC3E}">
        <p14:creationId xmlns:p14="http://schemas.microsoft.com/office/powerpoint/2010/main" val="22330764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47A7F0A1-2C6A-4A87-8286-4CA87C0977C1}" type="slidenum">
              <a:rPr lang="en-GB" altLang="en-US"/>
              <a:pPr/>
              <a:t>‹#›</a:t>
            </a:fld>
            <a:endParaRPr lang="en-GB" altLang="en-US"/>
          </a:p>
        </p:txBody>
      </p:sp>
    </p:spTree>
    <p:extLst>
      <p:ext uri="{BB962C8B-B14F-4D97-AF65-F5344CB8AC3E}">
        <p14:creationId xmlns:p14="http://schemas.microsoft.com/office/powerpoint/2010/main" val="33186561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GB"/>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21A06D3C-4B28-4FAC-9299-7C48B3289B50}" type="slidenum">
              <a:rPr lang="en-GB" altLang="en-US"/>
              <a:pPr/>
              <a:t>‹#›</a:t>
            </a:fld>
            <a:endParaRPr lang="en-GB" altLang="en-US"/>
          </a:p>
        </p:txBody>
      </p:sp>
    </p:spTree>
    <p:extLst>
      <p:ext uri="{BB962C8B-B14F-4D97-AF65-F5344CB8AC3E}">
        <p14:creationId xmlns:p14="http://schemas.microsoft.com/office/powerpoint/2010/main" val="39926284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C609D520-4E6E-4E0F-890D-EC14D82ED816}" type="slidenum">
              <a:rPr lang="en-GB" altLang="en-US"/>
              <a:pPr/>
              <a:t>‹#›</a:t>
            </a:fld>
            <a:endParaRPr lang="en-GB" altLang="en-US"/>
          </a:p>
        </p:txBody>
      </p:sp>
    </p:spTree>
    <p:extLst>
      <p:ext uri="{BB962C8B-B14F-4D97-AF65-F5344CB8AC3E}">
        <p14:creationId xmlns:p14="http://schemas.microsoft.com/office/powerpoint/2010/main" val="37214003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fld id="{4F6172CE-B1F6-42C2-AA75-33D03D01F5A5}" type="slidenum">
              <a:rPr lang="en-GB" altLang="en-US"/>
              <a:pPr/>
              <a:t>‹#›</a:t>
            </a:fld>
            <a:endParaRPr lang="en-GB" altLang="en-US"/>
          </a:p>
        </p:txBody>
      </p:sp>
    </p:spTree>
    <p:extLst>
      <p:ext uri="{BB962C8B-B14F-4D97-AF65-F5344CB8AC3E}">
        <p14:creationId xmlns:p14="http://schemas.microsoft.com/office/powerpoint/2010/main" val="19374289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GB"/>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D72A088A-8AB1-4667-A6F1-30B2889A96B6}" type="slidenum">
              <a:rPr lang="en-GB" altLang="en-US"/>
              <a:pPr/>
              <a:t>‹#›</a:t>
            </a:fld>
            <a:endParaRPr lang="en-GB" altLang="en-US"/>
          </a:p>
        </p:txBody>
      </p:sp>
    </p:spTree>
    <p:extLst>
      <p:ext uri="{BB962C8B-B14F-4D97-AF65-F5344CB8AC3E}">
        <p14:creationId xmlns:p14="http://schemas.microsoft.com/office/powerpoint/2010/main" val="1694960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GB"/>
              <a:t>Click to edit Master title style</a:t>
            </a:r>
            <a:endParaRPr lang="en-US"/>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CFF428F9-0C7B-4C3D-A05F-672992B72383}" type="slidenum">
              <a:rPr lang="en-GB" altLang="en-US"/>
              <a:pPr/>
              <a:t>‹#›</a:t>
            </a:fld>
            <a:endParaRPr lang="en-GB" altLang="en-US"/>
          </a:p>
        </p:txBody>
      </p:sp>
    </p:spTree>
    <p:extLst>
      <p:ext uri="{BB962C8B-B14F-4D97-AF65-F5344CB8AC3E}">
        <p14:creationId xmlns:p14="http://schemas.microsoft.com/office/powerpoint/2010/main" val="36496396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7E6E00-8399-4C3A-8093-C250609A3925}" type="slidenum">
              <a:rPr lang="en-GB" altLang="en-US"/>
              <a:pPr/>
              <a:t>‹#›</a:t>
            </a:fld>
            <a:endParaRPr lang="en-GB" altLang="en-US"/>
          </a:p>
        </p:txBody>
      </p:sp>
    </p:spTree>
    <p:extLst>
      <p:ext uri="{BB962C8B-B14F-4D97-AF65-F5344CB8AC3E}">
        <p14:creationId xmlns:p14="http://schemas.microsoft.com/office/powerpoint/2010/main" val="870960801"/>
      </p:ext>
    </p:extLst>
  </p:cSld>
  <p:clrMap bg1="lt1" tx1="dk1" bg2="lt2" tx2="dk2" accent1="accent1" accent2="accent2" accent3="accent3" accent4="accent4" accent5="accent5" accent6="accent6" hlink="hlink" folHlink="folHlink"/>
  <p:sldLayoutIdLst>
    <p:sldLayoutId id="2147484919" r:id="rId1"/>
    <p:sldLayoutId id="2147484920" r:id="rId2"/>
    <p:sldLayoutId id="2147484921" r:id="rId3"/>
    <p:sldLayoutId id="2147484922" r:id="rId4"/>
    <p:sldLayoutId id="2147484923" r:id="rId5"/>
    <p:sldLayoutId id="2147484924" r:id="rId6"/>
    <p:sldLayoutId id="2147484925" r:id="rId7"/>
    <p:sldLayoutId id="2147484926" r:id="rId8"/>
    <p:sldLayoutId id="2147484927" r:id="rId9"/>
    <p:sldLayoutId id="2147484928" r:id="rId10"/>
    <p:sldLayoutId id="214748492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eaLnBrk="1" hangingPunct="1">
              <a:defRPr/>
            </a:pPr>
            <a:endParaRPr lang="en-US"/>
          </a:p>
        </p:txBody>
      </p:sp>
      <p:sp>
        <p:nvSpPr>
          <p:cNvPr id="1027" name="Freeform 11"/>
          <p:cNvSpPr>
            <a:spLocks/>
          </p:cNvSpPr>
          <p:nvPr/>
        </p:nvSpPr>
        <p:spPr bwMode="auto">
          <a:xfrm>
            <a:off x="485775" y="5938838"/>
            <a:ext cx="3690938" cy="933450"/>
          </a:xfrm>
          <a:custGeom>
            <a:avLst/>
            <a:gdLst>
              <a:gd name="T0" fmla="*/ 0 w 5591"/>
              <a:gd name="T1" fmla="*/ 0 h 588"/>
              <a:gd name="T2" fmla="*/ 2147483647 w 5591"/>
              <a:gd name="T3" fmla="*/ 0 h 588"/>
              <a:gd name="T4" fmla="*/ 2147483647 w 5591"/>
              <a:gd name="T5" fmla="*/ 2147483647 h 588"/>
              <a:gd name="T6" fmla="*/ 2147483647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14" name="Right Triangle 13"/>
          <p:cNvSpPr>
            <a:spLocks/>
          </p:cNvSpPr>
          <p:nvPr/>
        </p:nvSpPr>
        <p:spPr bwMode="auto">
          <a:xfrm>
            <a:off x="-6042" y="5791253"/>
            <a:ext cx="3402314" cy="1080868"/>
          </a:xfrm>
          <a:prstGeom prst="rtTriangle">
            <a:avLst/>
          </a:prstGeom>
          <a:blipFill>
            <a:blip r:embed="rId14"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lang="en-US"/>
              <a:t>Click to edit Master title style</a:t>
            </a:r>
          </a:p>
        </p:txBody>
      </p:sp>
      <p:sp>
        <p:nvSpPr>
          <p:cNvPr id="1033" name="Text Placeholder 29"/>
          <p:cNvSpPr>
            <a:spLocks noGrp="1"/>
          </p:cNvSpPr>
          <p:nvPr>
            <p:ph type="body" idx="1"/>
          </p:nvPr>
        </p:nvSpPr>
        <p:spPr bwMode="auto">
          <a:xfrm>
            <a:off x="457200" y="14811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latinLnBrk="0" hangingPunct="1">
              <a:defRPr kumimoji="0" sz="1000">
                <a:solidFill>
                  <a:schemeClr val="tx1"/>
                </a:solidFill>
              </a:defRPr>
            </a:lvl1pPr>
            <a:extLst/>
          </a:lstStyle>
          <a:p>
            <a:pPr>
              <a:defRPr/>
            </a:pPr>
            <a:endParaRPr lang="en-US"/>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latinLnBrk="0" hangingPunct="1">
              <a:defRPr kumimoji="0" sz="1000">
                <a:solidFill>
                  <a:schemeClr val="tx1"/>
                </a:solidFill>
              </a:defRPr>
            </a:lvl1pPr>
            <a:extLst/>
          </a:lstStyle>
          <a:p>
            <a:pPr>
              <a:defRPr/>
            </a:pPr>
            <a:endParaRPr lang="en-US"/>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000"/>
            </a:lvl1pPr>
          </a:lstStyle>
          <a:p>
            <a:fld id="{327E6E00-8399-4C3A-8093-C250609A3925}" type="slidenum">
              <a:rPr lang="en-GB" altLang="en-US"/>
              <a:pPr/>
              <a:t>‹#›</a:t>
            </a:fld>
            <a:endParaRPr lang="en-GB" altLang="en-US"/>
          </a:p>
        </p:txBody>
      </p:sp>
    </p:spTree>
    <p:extLst>
      <p:ext uri="{BB962C8B-B14F-4D97-AF65-F5344CB8AC3E}">
        <p14:creationId xmlns:p14="http://schemas.microsoft.com/office/powerpoint/2010/main" val="845647975"/>
      </p:ext>
    </p:extLst>
  </p:cSld>
  <p:clrMap bg1="lt1" tx1="dk1" bg2="lt2" tx2="dk2" accent1="accent1" accent2="accent2" accent3="accent3" accent4="accent4" accent5="accent5" accent6="accent6" hlink="hlink" folHlink="folHlink"/>
  <p:sldLayoutIdLst>
    <p:sldLayoutId id="2147484932" r:id="rId1"/>
    <p:sldLayoutId id="2147484933" r:id="rId2"/>
    <p:sldLayoutId id="2147484934" r:id="rId3"/>
    <p:sldLayoutId id="2147484935" r:id="rId4"/>
    <p:sldLayoutId id="2147484936" r:id="rId5"/>
    <p:sldLayoutId id="2147484937" r:id="rId6"/>
    <p:sldLayoutId id="2147484938" r:id="rId7"/>
    <p:sldLayoutId id="2147484939" r:id="rId8"/>
    <p:sldLayoutId id="2147484940" r:id="rId9"/>
    <p:sldLayoutId id="2147484941" r:id="rId10"/>
    <p:sldLayoutId id="2147484942" r:id="rId11"/>
    <p:sldLayoutId id="2147484943" r:id="rId12"/>
  </p:sldLayoutIdLst>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Calibri" pitchFamily="34" charset="0"/>
        </a:defRPr>
      </a:lvl2pPr>
      <a:lvl3pPr algn="l" rtl="0" eaLnBrk="0" fontAlgn="base" hangingPunct="0">
        <a:spcBef>
          <a:spcPct val="0"/>
        </a:spcBef>
        <a:spcAft>
          <a:spcPct val="0"/>
        </a:spcAft>
        <a:defRPr sz="4100" b="1">
          <a:solidFill>
            <a:schemeClr val="tx2"/>
          </a:solidFill>
          <a:latin typeface="Calibri" pitchFamily="34" charset="0"/>
        </a:defRPr>
      </a:lvl3pPr>
      <a:lvl4pPr algn="l" rtl="0" eaLnBrk="0" fontAlgn="base" hangingPunct="0">
        <a:spcBef>
          <a:spcPct val="0"/>
        </a:spcBef>
        <a:spcAft>
          <a:spcPct val="0"/>
        </a:spcAft>
        <a:defRPr sz="4100" b="1">
          <a:solidFill>
            <a:schemeClr val="tx2"/>
          </a:solidFill>
          <a:latin typeface="Calibri" pitchFamily="34" charset="0"/>
        </a:defRPr>
      </a:lvl4pPr>
      <a:lvl5pPr algn="l" rtl="0" eaLnBrk="0" fontAlgn="base" hangingPunct="0">
        <a:spcBef>
          <a:spcPct val="0"/>
        </a:spcBef>
        <a:spcAft>
          <a:spcPct val="0"/>
        </a:spcAft>
        <a:defRPr sz="4100" b="1">
          <a:solidFill>
            <a:schemeClr val="tx2"/>
          </a:solidFill>
          <a:latin typeface="Calibri" pitchFamily="34" charset="0"/>
        </a:defRPr>
      </a:lvl5pPr>
      <a:lvl6pPr marL="457200" algn="l" rtl="0" fontAlgn="base">
        <a:spcBef>
          <a:spcPct val="0"/>
        </a:spcBef>
        <a:spcAft>
          <a:spcPct val="0"/>
        </a:spcAft>
        <a:defRPr sz="4100" b="1">
          <a:solidFill>
            <a:schemeClr val="tx2"/>
          </a:solidFill>
          <a:latin typeface="Calibri" pitchFamily="34" charset="0"/>
        </a:defRPr>
      </a:lvl6pPr>
      <a:lvl7pPr marL="914400" algn="l" rtl="0" fontAlgn="base">
        <a:spcBef>
          <a:spcPct val="0"/>
        </a:spcBef>
        <a:spcAft>
          <a:spcPct val="0"/>
        </a:spcAft>
        <a:defRPr sz="4100" b="1">
          <a:solidFill>
            <a:schemeClr val="tx2"/>
          </a:solidFill>
          <a:latin typeface="Calibri" pitchFamily="34" charset="0"/>
        </a:defRPr>
      </a:lvl7pPr>
      <a:lvl8pPr marL="1371600" algn="l" rtl="0" fontAlgn="base">
        <a:spcBef>
          <a:spcPct val="0"/>
        </a:spcBef>
        <a:spcAft>
          <a:spcPct val="0"/>
        </a:spcAft>
        <a:defRPr sz="4100" b="1">
          <a:solidFill>
            <a:schemeClr val="tx2"/>
          </a:solidFill>
          <a:latin typeface="Calibri" pitchFamily="34" charset="0"/>
        </a:defRPr>
      </a:lvl8pPr>
      <a:lvl9pPr marL="1828800" algn="l" rtl="0" fontAlgn="base">
        <a:spcBef>
          <a:spcPct val="0"/>
        </a:spcBef>
        <a:spcAft>
          <a:spcPct val="0"/>
        </a:spcAft>
        <a:defRPr sz="4100" b="1">
          <a:solidFill>
            <a:schemeClr val="tx2"/>
          </a:solidFill>
          <a:latin typeface="Calibri"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anose="05040102010807070707"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anose="020B0604030504040204"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anose="05020102010507070707"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anose="05020102010507070707"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anose="05020102010507070707"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9.xml"/><Relationship Id="rId7" Type="http://schemas.openxmlformats.org/officeDocument/2006/relationships/diagramColors" Target="../diagrams/colors1.xml"/><Relationship Id="rId2" Type="http://schemas.openxmlformats.org/officeDocument/2006/relationships/slideLayout" Target="../slideLayouts/slideLayout2.xml"/><Relationship Id="rId1" Type="http://schemas.openxmlformats.org/officeDocument/2006/relationships/tags" Target="../tags/tag1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6.jpe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6.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5.xml"/><Relationship Id="rId1" Type="http://schemas.openxmlformats.org/officeDocument/2006/relationships/tags" Target="../tags/tag15.xml"/><Relationship Id="rId4" Type="http://schemas.openxmlformats.org/officeDocument/2006/relationships/image" Target="../media/image6.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6.xml"/><Relationship Id="rId4" Type="http://schemas.openxmlformats.org/officeDocument/2006/relationships/image" Target="../media/image6.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7.xml"/><Relationship Id="rId5" Type="http://schemas.openxmlformats.org/officeDocument/2006/relationships/image" Target="../media/image11.png"/><Relationship Id="rId4" Type="http://schemas.openxmlformats.org/officeDocument/2006/relationships/image" Target="../media/image6.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20.xml"/><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13.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29.xml"/><Relationship Id="rId5" Type="http://schemas.openxmlformats.org/officeDocument/2006/relationships/image" Target="../media/image6.jpeg"/><Relationship Id="rId4" Type="http://schemas.openxmlformats.org/officeDocument/2006/relationships/image" Target="../media/image12.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3.xml"/><Relationship Id="rId1" Type="http://schemas.openxmlformats.org/officeDocument/2006/relationships/tags" Target="../tags/tag4.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3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5.xml"/><Relationship Id="rId1" Type="http://schemas.openxmlformats.org/officeDocument/2006/relationships/tags" Target="../tags/tag33.xml"/></Relationships>
</file>

<file path=ppt/slides/_rels/slide4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5.xml"/><Relationship Id="rId1" Type="http://schemas.openxmlformats.org/officeDocument/2006/relationships/tags" Target="../tags/tag34.xml"/><Relationship Id="rId4" Type="http://schemas.openxmlformats.org/officeDocument/2006/relationships/image" Target="../media/image16.jpeg"/></Relationships>
</file>

<file path=ppt/slides/_rels/slide4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5.xml"/><Relationship Id="rId1" Type="http://schemas.openxmlformats.org/officeDocument/2006/relationships/tags" Target="../tags/tag35.xml"/></Relationships>
</file>

<file path=ppt/slides/_rels/slide4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5.xml"/><Relationship Id="rId1" Type="http://schemas.openxmlformats.org/officeDocument/2006/relationships/tags" Target="../tags/tag36.xml"/></Relationships>
</file>

<file path=ppt/slides/_rels/slide4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5.xml"/><Relationship Id="rId1" Type="http://schemas.openxmlformats.org/officeDocument/2006/relationships/tags" Target="../tags/tag37.xml"/><Relationship Id="rId4" Type="http://schemas.openxmlformats.org/officeDocument/2006/relationships/image" Target="../media/image20.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s://www.hpsc.ie/a-z/microbiologyantimicrobialresistance/infectioncontrolandhai/standardprecautions/File,3600,en.pdf"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6.xml"/><Relationship Id="rId5" Type="http://schemas.openxmlformats.org/officeDocument/2006/relationships/image" Target="../media/image7.png"/><Relationship Id="rId4" Type="http://schemas.openxmlformats.org/officeDocument/2006/relationships/image" Target="../media/image6.jpeg"/></Relationships>
</file>

<file path=ppt/slides/_rels/slide5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s://wwwnc.cdc.gov/eid/article/7/2/70-0234_article" TargetMode="Externa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51.xml.rels><?xml version="1.0" encoding="UTF-8" standalone="yes"?>
<Relationships xmlns="http://schemas.openxmlformats.org/package/2006/relationships"><Relationship Id="rId3" Type="http://schemas.openxmlformats.org/officeDocument/2006/relationships/hyperlink" Target="https://www.who.int/gpsc/5may/background/5moments/en/" TargetMode="External"/><Relationship Id="rId2" Type="http://schemas.openxmlformats.org/officeDocument/2006/relationships/image" Target="../media/image23.gif"/><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5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2.xml"/><Relationship Id="rId1" Type="http://schemas.openxmlformats.org/officeDocument/2006/relationships/tags" Target="../tags/tag38.xml"/><Relationship Id="rId5" Type="http://schemas.openxmlformats.org/officeDocument/2006/relationships/image" Target="../media/image21.png"/><Relationship Id="rId4" Type="http://schemas.openxmlformats.org/officeDocument/2006/relationships/hyperlink" Target="https://www.hey.nhs.uk/patient-leaflet/hand-hygiene-information/" TargetMode="External"/></Relationships>
</file>

<file path=ppt/slides/_rels/slide5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hyperlink" Target="https://fastlifehacks.com/n95-vs-ffp/#N95_vs_FFP3_FFP2" TargetMode="External"/><Relationship Id="rId4" Type="http://schemas.openxmlformats.org/officeDocument/2006/relationships/image" Target="../media/image21.png"/></Relationships>
</file>

<file path=ppt/slides/_rels/slide5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hyperlink" Target="https://www2.hse.ie/conditions/cough.html" TargetMode="External"/><Relationship Id="rId2" Type="http://schemas.openxmlformats.org/officeDocument/2006/relationships/hyperlink" Target="https://www2.hse.ie/conditions/fever-in-adults.html" TargetMode="Externa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hyperlink" Target="https://www2.hse.ie/conditions/lost-or-changed-sense-of-smell.html" TargetMode="External"/><Relationship Id="rId4" Type="http://schemas.openxmlformats.org/officeDocument/2006/relationships/hyperlink" Target="https://www2.hse.ie/conditions/shortness-of-breath.html" TargetMode="External"/></Relationships>
</file>

<file path=ppt/slides/_rels/slide5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7.xml"/><Relationship Id="rId5" Type="http://schemas.openxmlformats.org/officeDocument/2006/relationships/image" Target="../media/image6.jpeg"/><Relationship Id="rId4" Type="http://schemas.openxmlformats.org/officeDocument/2006/relationships/image" Target="../media/image8.png"/></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xml"/><Relationship Id="rId1" Type="http://schemas.openxmlformats.org/officeDocument/2006/relationships/tags" Target="../tags/tag39.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xml"/><Relationship Id="rId1" Type="http://schemas.openxmlformats.org/officeDocument/2006/relationships/tags" Target="../tags/tag40.xml"/><Relationship Id="rId4" Type="http://schemas.openxmlformats.org/officeDocument/2006/relationships/image" Target="../media/image28.gif"/></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hyperlink" Target="https://www.facebook.com/Qualtec/videos/1418974851556704" TargetMode="External"/><Relationship Id="rId2" Type="http://schemas.openxmlformats.org/officeDocument/2006/relationships/slideLayout" Target="../slideLayouts/slideLayout2.xml"/><Relationship Id="rId1" Type="http://schemas.openxmlformats.org/officeDocument/2006/relationships/tags" Target="../tags/tag4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15263"/>
            <a:ext cx="7772400" cy="1829761"/>
          </a:xfrm>
        </p:spPr>
        <p:txBody>
          <a:bodyPr/>
          <a:lstStyle/>
          <a:p>
            <a:r>
              <a:rPr lang="en-IE"/>
              <a:t>People Moving Course</a:t>
            </a:r>
          </a:p>
        </p:txBody>
      </p:sp>
      <p:sp>
        <p:nvSpPr>
          <p:cNvPr id="3" name="Subtitle 2"/>
          <p:cNvSpPr>
            <a:spLocks noGrp="1"/>
          </p:cNvSpPr>
          <p:nvPr>
            <p:ph type="subTitle" idx="1"/>
          </p:nvPr>
        </p:nvSpPr>
        <p:spPr/>
        <p:txBody>
          <a:bodyPr/>
          <a:lstStyle/>
          <a:p>
            <a:pPr marR="63500"/>
            <a:r>
              <a:rPr lang="en-US"/>
              <a:t>Presented by</a:t>
            </a:r>
          </a:p>
          <a:p>
            <a:pPr marR="63500"/>
            <a:r>
              <a:rPr lang="en-US">
                <a:cs typeface="Calibri"/>
              </a:rPr>
              <a:t> Conor Kelleher </a:t>
            </a:r>
          </a:p>
        </p:txBody>
      </p:sp>
    </p:spTree>
    <p:custDataLst>
      <p:tags r:id="rId1"/>
    </p:custDataLst>
    <p:extLst>
      <p:ext uri="{BB962C8B-B14F-4D97-AF65-F5344CB8AC3E}">
        <p14:creationId xmlns:p14="http://schemas.microsoft.com/office/powerpoint/2010/main" val="12863595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66272-B1CF-4BFE-B7A0-56C31AD9C836}"/>
              </a:ext>
            </a:extLst>
          </p:cNvPr>
          <p:cNvSpPr>
            <a:spLocks noGrp="1"/>
          </p:cNvSpPr>
          <p:nvPr>
            <p:ph type="title"/>
          </p:nvPr>
        </p:nvSpPr>
        <p:spPr/>
        <p:txBody>
          <a:bodyPr/>
          <a:lstStyle/>
          <a:p>
            <a:r>
              <a:rPr lang="en-IE"/>
              <a:t>Health &amp; Safety Authority</a:t>
            </a:r>
          </a:p>
        </p:txBody>
      </p:sp>
      <p:pic>
        <p:nvPicPr>
          <p:cNvPr id="8" name="Content Placeholder 7" descr="A close up of a sign&#10;&#10;Description automatically generated">
            <a:extLst>
              <a:ext uri="{FF2B5EF4-FFF2-40B4-BE49-F238E27FC236}">
                <a16:creationId xmlns:a16="http://schemas.microsoft.com/office/drawing/2014/main" id="{CB9241FA-6A13-472A-848F-EE7A12A0C313}"/>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771800" y="1253330"/>
            <a:ext cx="5304318" cy="5604669"/>
          </a:xfrm>
        </p:spPr>
      </p:pic>
    </p:spTree>
    <p:custDataLst>
      <p:tags r:id="rId1"/>
    </p:custDataLst>
    <p:extLst>
      <p:ext uri="{BB962C8B-B14F-4D97-AF65-F5344CB8AC3E}">
        <p14:creationId xmlns:p14="http://schemas.microsoft.com/office/powerpoint/2010/main" val="35327579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eaLnBrk="1" fontAlgn="auto" hangingPunct="1">
              <a:spcAft>
                <a:spcPts val="0"/>
              </a:spcAft>
              <a:defRPr/>
            </a:pPr>
            <a:r>
              <a:rPr lang="en-GB"/>
              <a:t>Managing Manual Handling</a:t>
            </a:r>
          </a:p>
        </p:txBody>
      </p:sp>
      <p:graphicFrame>
        <p:nvGraphicFramePr>
          <p:cNvPr id="4" name="Content Placeholder 3"/>
          <p:cNvGraphicFramePr>
            <a:graphicFrameLocks noGrp="1"/>
          </p:cNvGraphicFramePr>
          <p:nvPr>
            <p:ph idx="1"/>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5" name="Picture 3" descr="qualtec logo.jpg"/>
          <p:cNvPicPr>
            <a:picLocks noChangeAspect="1"/>
          </p:cNvPicPr>
          <p:nvPr/>
        </p:nvPicPr>
        <p:blipFill>
          <a:blip r:embed="rId9" cstate="print"/>
          <a:srcRect/>
          <a:stretch>
            <a:fillRect/>
          </a:stretch>
        </p:blipFill>
        <p:spPr bwMode="auto">
          <a:xfrm>
            <a:off x="8086725" y="5589586"/>
            <a:ext cx="1057275" cy="1268413"/>
          </a:xfrm>
          <a:prstGeom prst="rect">
            <a:avLst/>
          </a:prstGeom>
          <a:noFill/>
          <a:ln w="9525">
            <a:noFill/>
            <a:miter lim="800000"/>
            <a:headEnd/>
            <a:tailEnd/>
          </a:ln>
        </p:spPr>
      </p:pic>
    </p:spTree>
    <p:custDataLst>
      <p:tags r:id="rId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5F6A8BF-68E6-40AE-8DFB-31A4EA91484C}"/>
              </a:ext>
            </a:extLst>
          </p:cNvPr>
          <p:cNvSpPr>
            <a:spLocks noGrp="1"/>
          </p:cNvSpPr>
          <p:nvPr>
            <p:ph type="title"/>
          </p:nvPr>
        </p:nvSpPr>
        <p:spPr/>
        <p:txBody>
          <a:bodyPr/>
          <a:lstStyle/>
          <a:p>
            <a:r>
              <a:rPr lang="en-IE"/>
              <a:t>Recap</a:t>
            </a:r>
          </a:p>
        </p:txBody>
      </p:sp>
      <p:sp>
        <p:nvSpPr>
          <p:cNvPr id="2" name="Content Placeholder 1">
            <a:extLst>
              <a:ext uri="{FF2B5EF4-FFF2-40B4-BE49-F238E27FC236}">
                <a16:creationId xmlns:a16="http://schemas.microsoft.com/office/drawing/2014/main" id="{19226AC4-25E5-46A2-9112-8D8CED0B11B4}"/>
              </a:ext>
            </a:extLst>
          </p:cNvPr>
          <p:cNvSpPr>
            <a:spLocks noGrp="1"/>
          </p:cNvSpPr>
          <p:nvPr>
            <p:ph idx="1"/>
          </p:nvPr>
        </p:nvSpPr>
        <p:spPr/>
        <p:txBody>
          <a:bodyPr vert="horz" lIns="91440" tIns="45720" rIns="91440" bIns="45720" rtlCol="0" anchor="t">
            <a:normAutofit/>
          </a:bodyPr>
          <a:lstStyle/>
          <a:p>
            <a:r>
              <a:rPr lang="en-IE"/>
              <a:t>How can you move people by hand?</a:t>
            </a:r>
          </a:p>
          <a:p>
            <a:r>
              <a:rPr lang="en-IE"/>
              <a:t>What are common manual handling injuries?</a:t>
            </a:r>
          </a:p>
          <a:p>
            <a:r>
              <a:rPr lang="en-IE"/>
              <a:t>What are the consequences of manual handling injuries?</a:t>
            </a:r>
          </a:p>
          <a:p>
            <a:r>
              <a:rPr lang="en-IE"/>
              <a:t>Why is </a:t>
            </a:r>
            <a:r>
              <a:rPr lang="en-IE">
                <a:ea typeface="+mn-lt"/>
                <a:cs typeface="+mn-lt"/>
              </a:rPr>
              <a:t>People Handling</a:t>
            </a:r>
            <a:r>
              <a:rPr lang="en-IE"/>
              <a:t> training important?</a:t>
            </a:r>
          </a:p>
          <a:p>
            <a:r>
              <a:rPr lang="en-IE"/>
              <a:t>State the % of injuries due to manual handling?</a:t>
            </a:r>
          </a:p>
          <a:p>
            <a:endParaRPr lang="en-IE"/>
          </a:p>
        </p:txBody>
      </p:sp>
    </p:spTree>
    <p:custDataLst>
      <p:tags r:id="rId1"/>
    </p:custDataLst>
    <p:extLst>
      <p:ext uri="{BB962C8B-B14F-4D97-AF65-F5344CB8AC3E}">
        <p14:creationId xmlns:p14="http://schemas.microsoft.com/office/powerpoint/2010/main" val="16929168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eaLnBrk="1" fontAlgn="auto" hangingPunct="1">
              <a:spcAft>
                <a:spcPts val="0"/>
              </a:spcAft>
              <a:defRPr/>
            </a:pPr>
            <a:r>
              <a:rPr lang="en-GB"/>
              <a:t>Unit 2 Legislation</a:t>
            </a:r>
          </a:p>
        </p:txBody>
      </p:sp>
      <p:sp>
        <p:nvSpPr>
          <p:cNvPr id="27650" name="Content Placeholder 1"/>
          <p:cNvSpPr>
            <a:spLocks noGrp="1"/>
          </p:cNvSpPr>
          <p:nvPr>
            <p:ph idx="1"/>
          </p:nvPr>
        </p:nvSpPr>
        <p:spPr>
          <a:xfrm>
            <a:off x="457200" y="1412776"/>
            <a:ext cx="8229600" cy="5080098"/>
          </a:xfrm>
        </p:spPr>
        <p:txBody>
          <a:bodyPr>
            <a:normAutofit/>
          </a:bodyPr>
          <a:lstStyle/>
          <a:p>
            <a:pPr eaLnBrk="1" hangingPunct="1">
              <a:buFont typeface="Wingdings 3" panose="05040102010807070707" pitchFamily="18" charset="2"/>
              <a:buNone/>
            </a:pPr>
            <a:r>
              <a:rPr lang="en-GB" altLang="en-US"/>
              <a:t>The aim of this module is to give an understanding of your rights &amp; responsibilities under the law.</a:t>
            </a:r>
          </a:p>
          <a:p>
            <a:pPr eaLnBrk="1" hangingPunct="1">
              <a:buFont typeface="Wingdings 3" panose="05040102010807070707" pitchFamily="18" charset="2"/>
              <a:buNone/>
            </a:pPr>
            <a:endParaRPr lang="en-GB" altLang="en-US"/>
          </a:p>
          <a:p>
            <a:pPr eaLnBrk="1" hangingPunct="1">
              <a:buFont typeface="Wingdings 3" panose="05040102010807070707" pitchFamily="18" charset="2"/>
              <a:buNone/>
            </a:pPr>
            <a:r>
              <a:rPr lang="en-GB" altLang="en-US"/>
              <a:t>At the end of this module you will be able to:</a:t>
            </a:r>
          </a:p>
          <a:p>
            <a:pPr eaLnBrk="1" hangingPunct="1"/>
            <a:r>
              <a:rPr lang="en-GB" altLang="en-US"/>
              <a:t>List the duties of the employer and employees,</a:t>
            </a:r>
          </a:p>
          <a:p>
            <a:pPr eaLnBrk="1" hangingPunct="1"/>
            <a:r>
              <a:rPr lang="en-GB" altLang="en-US"/>
              <a:t>State and explain the requirements of the manual handling regulations,</a:t>
            </a:r>
          </a:p>
          <a:p>
            <a:pPr eaLnBrk="1" hangingPunct="1"/>
            <a:r>
              <a:rPr lang="en-GB" altLang="en-US"/>
              <a:t>Explain the implications of not complying with these requirements.</a:t>
            </a:r>
          </a:p>
          <a:p>
            <a:pPr eaLnBrk="1" hangingPunct="1"/>
            <a:endParaRPr lang="en-GB" altLang="en-US"/>
          </a:p>
        </p:txBody>
      </p:sp>
      <p:pic>
        <p:nvPicPr>
          <p:cNvPr id="27652" name="Picture 4" descr="qualtec logo.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059833" y="0"/>
            <a:ext cx="1057275" cy="126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GB"/>
              <a:t>Safety Health &amp; Welfare at Work</a:t>
            </a:r>
          </a:p>
        </p:txBody>
      </p:sp>
      <p:sp>
        <p:nvSpPr>
          <p:cNvPr id="3" name="Text Placeholder 2"/>
          <p:cNvSpPr>
            <a:spLocks noGrp="1"/>
          </p:cNvSpPr>
          <p:nvPr>
            <p:ph type="body" idx="1"/>
          </p:nvPr>
        </p:nvSpPr>
        <p:spPr>
          <a:xfrm>
            <a:off x="468313" y="1412875"/>
            <a:ext cx="4040187" cy="762000"/>
          </a:xfrm>
          <a:ln>
            <a:headEnd/>
            <a:tailEnd/>
          </a:ln>
        </p:spPr>
        <p:txBody>
          <a:bodyPr/>
          <a:lstStyle/>
          <a:p>
            <a:pPr eaLnBrk="1" hangingPunct="1"/>
            <a:r>
              <a:rPr lang="en-GB" altLang="en-US"/>
              <a:t>Duty of the employer</a:t>
            </a:r>
          </a:p>
        </p:txBody>
      </p:sp>
      <p:sp>
        <p:nvSpPr>
          <p:cNvPr id="22533" name="Content Placeholder 4"/>
          <p:cNvSpPr>
            <a:spLocks noGrp="1"/>
          </p:cNvSpPr>
          <p:nvPr>
            <p:ph sz="half" idx="2"/>
          </p:nvPr>
        </p:nvSpPr>
        <p:spPr>
          <a:xfrm>
            <a:off x="468313" y="2492375"/>
            <a:ext cx="8135937" cy="3941763"/>
          </a:xfrm>
          <a:ln>
            <a:prstDash val="solid"/>
          </a:ln>
        </p:spPr>
        <p:txBody>
          <a:bodyPr>
            <a:normAutofit lnSpcReduction="10000"/>
          </a:bodyPr>
          <a:lstStyle/>
          <a:p>
            <a:pPr eaLnBrk="1" hangingPunct="1"/>
            <a:r>
              <a:rPr lang="en-GB" altLang="en-US"/>
              <a:t>Safe Place of Work </a:t>
            </a:r>
          </a:p>
          <a:p>
            <a:pPr eaLnBrk="1" hangingPunct="1"/>
            <a:r>
              <a:rPr lang="en-GB" altLang="en-US"/>
              <a:t>Safe Access &amp; Egress</a:t>
            </a:r>
          </a:p>
          <a:p>
            <a:pPr eaLnBrk="1" hangingPunct="1"/>
            <a:r>
              <a:rPr lang="en-GB" altLang="en-US"/>
              <a:t>Safe Systems of Work</a:t>
            </a:r>
          </a:p>
          <a:p>
            <a:pPr eaLnBrk="1" hangingPunct="1"/>
            <a:r>
              <a:rPr lang="en-GB" altLang="en-US"/>
              <a:t>Safe Plant and machinery</a:t>
            </a:r>
          </a:p>
          <a:p>
            <a:pPr eaLnBrk="1" hangingPunct="1"/>
            <a:r>
              <a:rPr lang="en-GB" altLang="en-US"/>
              <a:t>Provide PPE (Examples?)</a:t>
            </a:r>
          </a:p>
          <a:p>
            <a:pPr eaLnBrk="1" hangingPunct="1"/>
            <a:r>
              <a:rPr lang="en-GB" altLang="en-US"/>
              <a:t>Training (Task specific MH)</a:t>
            </a:r>
          </a:p>
          <a:p>
            <a:pPr eaLnBrk="1" hangingPunct="1"/>
            <a:r>
              <a:rPr lang="en-GB" altLang="en-US"/>
              <a:t>Risk Assessment (MH)</a:t>
            </a:r>
          </a:p>
          <a:p>
            <a:pPr eaLnBrk="1" hangingPunct="1"/>
            <a:r>
              <a:rPr lang="en-GB" altLang="en-US"/>
              <a:t>Supervision</a:t>
            </a:r>
          </a:p>
          <a:p>
            <a:pPr eaLnBrk="1" hangingPunct="1"/>
            <a:endParaRPr lang="en-US" altLang="en-US"/>
          </a:p>
        </p:txBody>
      </p:sp>
      <p:sp>
        <p:nvSpPr>
          <p:cNvPr id="22532" name="Text Placeholder 3"/>
          <p:cNvSpPr>
            <a:spLocks noGrp="1"/>
          </p:cNvSpPr>
          <p:nvPr>
            <p:ph type="body" sz="quarter" idx="3"/>
          </p:nvPr>
        </p:nvSpPr>
        <p:spPr>
          <a:xfrm>
            <a:off x="4643438" y="1412875"/>
            <a:ext cx="4041775" cy="762000"/>
          </a:xfrm>
          <a:ln>
            <a:headEnd/>
            <a:tailEnd/>
          </a:ln>
        </p:spPr>
        <p:txBody>
          <a:bodyPr/>
          <a:lstStyle/>
          <a:p>
            <a:pPr eaLnBrk="1" hangingPunct="1"/>
            <a:r>
              <a:rPr lang="en-GB" altLang="en-US"/>
              <a:t>Duties of the employee</a:t>
            </a:r>
          </a:p>
        </p:txBody>
      </p:sp>
      <p:sp>
        <p:nvSpPr>
          <p:cNvPr id="22534" name="Content Placeholder 5"/>
          <p:cNvSpPr>
            <a:spLocks noGrp="1"/>
          </p:cNvSpPr>
          <p:nvPr>
            <p:ph sz="quarter" idx="4"/>
          </p:nvPr>
        </p:nvSpPr>
        <p:spPr>
          <a:xfrm>
            <a:off x="4643438" y="2492375"/>
            <a:ext cx="4500562" cy="3941763"/>
          </a:xfrm>
          <a:ln>
            <a:prstDash val="solid"/>
          </a:ln>
        </p:spPr>
        <p:txBody>
          <a:bodyPr>
            <a:normAutofit lnSpcReduction="10000"/>
          </a:bodyPr>
          <a:lstStyle/>
          <a:p>
            <a:pPr eaLnBrk="1" hangingPunct="1">
              <a:spcBef>
                <a:spcPct val="0"/>
              </a:spcBef>
              <a:buFontTx/>
              <a:buChar char="•"/>
            </a:pPr>
            <a:r>
              <a:rPr lang="en-GB" altLang="en-US"/>
              <a:t>Keep workplace tidy and exits clear</a:t>
            </a:r>
          </a:p>
          <a:p>
            <a:pPr eaLnBrk="1" hangingPunct="1">
              <a:spcBef>
                <a:spcPct val="0"/>
              </a:spcBef>
              <a:buFontTx/>
              <a:buChar char="•"/>
            </a:pPr>
            <a:r>
              <a:rPr lang="en-GB" altLang="en-US"/>
              <a:t>Follow procedures</a:t>
            </a:r>
          </a:p>
          <a:p>
            <a:pPr eaLnBrk="1" hangingPunct="1">
              <a:spcBef>
                <a:spcPct val="0"/>
              </a:spcBef>
              <a:buFontTx/>
              <a:buChar char="•"/>
            </a:pPr>
            <a:r>
              <a:rPr lang="en-GB" altLang="en-US"/>
              <a:t>Use machinery correctly/ Report defects</a:t>
            </a:r>
          </a:p>
          <a:p>
            <a:pPr eaLnBrk="1" hangingPunct="1">
              <a:spcBef>
                <a:spcPct val="0"/>
              </a:spcBef>
              <a:buFontTx/>
              <a:buChar char="•"/>
            </a:pPr>
            <a:r>
              <a:rPr lang="en-GB" altLang="en-US"/>
              <a:t>Wear PPE</a:t>
            </a:r>
          </a:p>
          <a:p>
            <a:pPr eaLnBrk="1" hangingPunct="1">
              <a:spcBef>
                <a:spcPct val="0"/>
              </a:spcBef>
              <a:buFontTx/>
              <a:buChar char="•"/>
            </a:pPr>
            <a:r>
              <a:rPr lang="en-GB" altLang="en-US"/>
              <a:t>Attend training/ stay awake!</a:t>
            </a:r>
          </a:p>
          <a:p>
            <a:pPr eaLnBrk="1" hangingPunct="1">
              <a:spcBef>
                <a:spcPct val="0"/>
              </a:spcBef>
              <a:buFontTx/>
              <a:buChar char="•"/>
            </a:pPr>
            <a:r>
              <a:rPr lang="en-GB" altLang="en-US"/>
              <a:t>Don’t endanger yourself or others</a:t>
            </a:r>
          </a:p>
          <a:p>
            <a:pPr eaLnBrk="1" hangingPunct="1">
              <a:spcBef>
                <a:spcPct val="0"/>
              </a:spcBef>
              <a:buFontTx/>
              <a:buChar char="•"/>
            </a:pPr>
            <a:r>
              <a:rPr lang="en-GB" altLang="en-US"/>
              <a:t>Co-operate</a:t>
            </a:r>
          </a:p>
        </p:txBody>
      </p:sp>
      <p:pic>
        <p:nvPicPr>
          <p:cNvPr id="33799" name="Picture 7" descr="qualtec logo.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086725" y="0"/>
            <a:ext cx="1057275" cy="126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nodeType="clickEffect">
                                  <p:stCondLst>
                                    <p:cond delay="0"/>
                                  </p:stCondLst>
                                  <p:childTnLst>
                                    <p:set>
                                      <p:cBhvr>
                                        <p:cTn id="14" dur="1" fill="hold">
                                          <p:stCondLst>
                                            <p:cond delay="0"/>
                                          </p:stCondLst>
                                        </p:cTn>
                                        <p:tgtEl>
                                          <p:spTgt spid="22533">
                                            <p:txEl>
                                              <p:pRg st="0" end="0"/>
                                            </p:txEl>
                                          </p:spTgt>
                                        </p:tgtEl>
                                        <p:attrNameLst>
                                          <p:attrName>style.visibility</p:attrName>
                                        </p:attrNameLst>
                                      </p:cBhvr>
                                      <p:to>
                                        <p:strVal val="visible"/>
                                      </p:to>
                                    </p:set>
                                    <p:animEffect transition="in" filter="blinds(horizontal)">
                                      <p:cBhvr>
                                        <p:cTn id="15" dur="500"/>
                                        <p:tgtEl>
                                          <p:spTgt spid="22533">
                                            <p:txEl>
                                              <p:pRg st="0" end="0"/>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22533">
                                            <p:txEl>
                                              <p:pRg st="1" end="1"/>
                                            </p:txEl>
                                          </p:spTgt>
                                        </p:tgtEl>
                                        <p:attrNameLst>
                                          <p:attrName>style.visibility</p:attrName>
                                        </p:attrNameLst>
                                      </p:cBhvr>
                                      <p:to>
                                        <p:strVal val="visible"/>
                                      </p:to>
                                    </p:set>
                                    <p:animEffect transition="in" filter="blinds(horizontal)">
                                      <p:cBhvr>
                                        <p:cTn id="18" dur="500"/>
                                        <p:tgtEl>
                                          <p:spTgt spid="22533">
                                            <p:txEl>
                                              <p:pRg st="1" end="1"/>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22533">
                                            <p:txEl>
                                              <p:pRg st="2" end="2"/>
                                            </p:txEl>
                                          </p:spTgt>
                                        </p:tgtEl>
                                        <p:attrNameLst>
                                          <p:attrName>style.visibility</p:attrName>
                                        </p:attrNameLst>
                                      </p:cBhvr>
                                      <p:to>
                                        <p:strVal val="visible"/>
                                      </p:to>
                                    </p:set>
                                    <p:animEffect transition="in" filter="blinds(horizontal)">
                                      <p:cBhvr>
                                        <p:cTn id="21" dur="500"/>
                                        <p:tgtEl>
                                          <p:spTgt spid="22533">
                                            <p:txEl>
                                              <p:pRg st="2" end="2"/>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22533">
                                            <p:txEl>
                                              <p:pRg st="3" end="3"/>
                                            </p:txEl>
                                          </p:spTgt>
                                        </p:tgtEl>
                                        <p:attrNameLst>
                                          <p:attrName>style.visibility</p:attrName>
                                        </p:attrNameLst>
                                      </p:cBhvr>
                                      <p:to>
                                        <p:strVal val="visible"/>
                                      </p:to>
                                    </p:set>
                                    <p:animEffect transition="in" filter="blinds(horizontal)">
                                      <p:cBhvr>
                                        <p:cTn id="24" dur="500"/>
                                        <p:tgtEl>
                                          <p:spTgt spid="22533">
                                            <p:txEl>
                                              <p:pRg st="3" end="3"/>
                                            </p:txEl>
                                          </p:spTgt>
                                        </p:tgtEl>
                                      </p:cBhvr>
                                    </p:animEffect>
                                  </p:childTnLst>
                                </p:cTn>
                              </p:par>
                              <p:par>
                                <p:cTn id="25" presetID="3" presetClass="entr" presetSubtype="10" fill="hold" nodeType="withEffect">
                                  <p:stCondLst>
                                    <p:cond delay="0"/>
                                  </p:stCondLst>
                                  <p:childTnLst>
                                    <p:set>
                                      <p:cBhvr>
                                        <p:cTn id="26" dur="1" fill="hold">
                                          <p:stCondLst>
                                            <p:cond delay="0"/>
                                          </p:stCondLst>
                                        </p:cTn>
                                        <p:tgtEl>
                                          <p:spTgt spid="22533">
                                            <p:txEl>
                                              <p:pRg st="4" end="4"/>
                                            </p:txEl>
                                          </p:spTgt>
                                        </p:tgtEl>
                                        <p:attrNameLst>
                                          <p:attrName>style.visibility</p:attrName>
                                        </p:attrNameLst>
                                      </p:cBhvr>
                                      <p:to>
                                        <p:strVal val="visible"/>
                                      </p:to>
                                    </p:set>
                                    <p:animEffect transition="in" filter="blinds(horizontal)">
                                      <p:cBhvr>
                                        <p:cTn id="27" dur="500"/>
                                        <p:tgtEl>
                                          <p:spTgt spid="22533">
                                            <p:txEl>
                                              <p:pRg st="4" end="4"/>
                                            </p:txEl>
                                          </p:spTgt>
                                        </p:tgtEl>
                                      </p:cBhvr>
                                    </p:animEffect>
                                  </p:childTnLst>
                                </p:cTn>
                              </p:par>
                              <p:par>
                                <p:cTn id="28" presetID="3" presetClass="entr" presetSubtype="10" fill="hold" nodeType="withEffect">
                                  <p:stCondLst>
                                    <p:cond delay="0"/>
                                  </p:stCondLst>
                                  <p:childTnLst>
                                    <p:set>
                                      <p:cBhvr>
                                        <p:cTn id="29" dur="1" fill="hold">
                                          <p:stCondLst>
                                            <p:cond delay="0"/>
                                          </p:stCondLst>
                                        </p:cTn>
                                        <p:tgtEl>
                                          <p:spTgt spid="22533">
                                            <p:txEl>
                                              <p:pRg st="5" end="5"/>
                                            </p:txEl>
                                          </p:spTgt>
                                        </p:tgtEl>
                                        <p:attrNameLst>
                                          <p:attrName>style.visibility</p:attrName>
                                        </p:attrNameLst>
                                      </p:cBhvr>
                                      <p:to>
                                        <p:strVal val="visible"/>
                                      </p:to>
                                    </p:set>
                                    <p:animEffect transition="in" filter="blinds(horizontal)">
                                      <p:cBhvr>
                                        <p:cTn id="30" dur="500"/>
                                        <p:tgtEl>
                                          <p:spTgt spid="22533">
                                            <p:txEl>
                                              <p:pRg st="5" end="5"/>
                                            </p:txEl>
                                          </p:spTgt>
                                        </p:tgtEl>
                                      </p:cBhvr>
                                    </p:animEffect>
                                  </p:childTnLst>
                                </p:cTn>
                              </p:par>
                              <p:par>
                                <p:cTn id="31" presetID="3" presetClass="entr" presetSubtype="10" fill="hold" nodeType="withEffect">
                                  <p:stCondLst>
                                    <p:cond delay="0"/>
                                  </p:stCondLst>
                                  <p:childTnLst>
                                    <p:set>
                                      <p:cBhvr>
                                        <p:cTn id="32" dur="1" fill="hold">
                                          <p:stCondLst>
                                            <p:cond delay="0"/>
                                          </p:stCondLst>
                                        </p:cTn>
                                        <p:tgtEl>
                                          <p:spTgt spid="22533">
                                            <p:txEl>
                                              <p:pRg st="6" end="6"/>
                                            </p:txEl>
                                          </p:spTgt>
                                        </p:tgtEl>
                                        <p:attrNameLst>
                                          <p:attrName>style.visibility</p:attrName>
                                        </p:attrNameLst>
                                      </p:cBhvr>
                                      <p:to>
                                        <p:strVal val="visible"/>
                                      </p:to>
                                    </p:set>
                                    <p:animEffect transition="in" filter="blinds(horizontal)">
                                      <p:cBhvr>
                                        <p:cTn id="33" dur="500"/>
                                        <p:tgtEl>
                                          <p:spTgt spid="22533">
                                            <p:txEl>
                                              <p:pRg st="6" end="6"/>
                                            </p:txEl>
                                          </p:spTgt>
                                        </p:tgtEl>
                                      </p:cBhvr>
                                    </p:animEffect>
                                  </p:childTnLst>
                                </p:cTn>
                              </p:par>
                              <p:par>
                                <p:cTn id="34" presetID="3" presetClass="entr" presetSubtype="10" fill="hold" nodeType="withEffect">
                                  <p:stCondLst>
                                    <p:cond delay="0"/>
                                  </p:stCondLst>
                                  <p:childTnLst>
                                    <p:set>
                                      <p:cBhvr>
                                        <p:cTn id="35" dur="1" fill="hold">
                                          <p:stCondLst>
                                            <p:cond delay="0"/>
                                          </p:stCondLst>
                                        </p:cTn>
                                        <p:tgtEl>
                                          <p:spTgt spid="22533">
                                            <p:txEl>
                                              <p:pRg st="7" end="7"/>
                                            </p:txEl>
                                          </p:spTgt>
                                        </p:tgtEl>
                                        <p:attrNameLst>
                                          <p:attrName>style.visibility</p:attrName>
                                        </p:attrNameLst>
                                      </p:cBhvr>
                                      <p:to>
                                        <p:strVal val="visible"/>
                                      </p:to>
                                    </p:set>
                                    <p:animEffect transition="in" filter="blinds(horizontal)">
                                      <p:cBhvr>
                                        <p:cTn id="36" dur="500"/>
                                        <p:tgtEl>
                                          <p:spTgt spid="22533">
                                            <p:txEl>
                                              <p:pRg st="7" end="7"/>
                                            </p:txEl>
                                          </p:spTgt>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nodeType="clickEffect">
                                  <p:stCondLst>
                                    <p:cond delay="0"/>
                                  </p:stCondLst>
                                  <p:childTnLst>
                                    <p:set>
                                      <p:cBhvr>
                                        <p:cTn id="40" dur="1" fill="hold">
                                          <p:stCondLst>
                                            <p:cond delay="0"/>
                                          </p:stCondLst>
                                        </p:cTn>
                                        <p:tgtEl>
                                          <p:spTgt spid="22532">
                                            <p:txEl>
                                              <p:pRg st="0" end="0"/>
                                            </p:txEl>
                                          </p:spTgt>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3" presetClass="entr" presetSubtype="10" fill="hold" nodeType="clickEffect">
                                  <p:stCondLst>
                                    <p:cond delay="0"/>
                                  </p:stCondLst>
                                  <p:childTnLst>
                                    <p:set>
                                      <p:cBhvr>
                                        <p:cTn id="44" dur="1" fill="hold">
                                          <p:stCondLst>
                                            <p:cond delay="0"/>
                                          </p:stCondLst>
                                        </p:cTn>
                                        <p:tgtEl>
                                          <p:spTgt spid="22534">
                                            <p:txEl>
                                              <p:pRg st="0" end="0"/>
                                            </p:txEl>
                                          </p:spTgt>
                                        </p:tgtEl>
                                        <p:attrNameLst>
                                          <p:attrName>style.visibility</p:attrName>
                                        </p:attrNameLst>
                                      </p:cBhvr>
                                      <p:to>
                                        <p:strVal val="visible"/>
                                      </p:to>
                                    </p:set>
                                    <p:animEffect transition="in" filter="blinds(horizontal)">
                                      <p:cBhvr>
                                        <p:cTn id="45" dur="500"/>
                                        <p:tgtEl>
                                          <p:spTgt spid="22534">
                                            <p:txEl>
                                              <p:pRg st="0" end="0"/>
                                            </p:txEl>
                                          </p:spTgt>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3" presetClass="entr" presetSubtype="10" fill="hold" nodeType="clickEffect">
                                  <p:stCondLst>
                                    <p:cond delay="0"/>
                                  </p:stCondLst>
                                  <p:childTnLst>
                                    <p:set>
                                      <p:cBhvr>
                                        <p:cTn id="49" dur="1" fill="hold">
                                          <p:stCondLst>
                                            <p:cond delay="0"/>
                                          </p:stCondLst>
                                        </p:cTn>
                                        <p:tgtEl>
                                          <p:spTgt spid="22534">
                                            <p:txEl>
                                              <p:pRg st="1" end="1"/>
                                            </p:txEl>
                                          </p:spTgt>
                                        </p:tgtEl>
                                        <p:attrNameLst>
                                          <p:attrName>style.visibility</p:attrName>
                                        </p:attrNameLst>
                                      </p:cBhvr>
                                      <p:to>
                                        <p:strVal val="visible"/>
                                      </p:to>
                                    </p:set>
                                    <p:animEffect transition="in" filter="blinds(horizontal)">
                                      <p:cBhvr>
                                        <p:cTn id="50" dur="500"/>
                                        <p:tgtEl>
                                          <p:spTgt spid="22534">
                                            <p:txEl>
                                              <p:pRg st="1" end="1"/>
                                            </p:txEl>
                                          </p:spTgt>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3" presetClass="entr" presetSubtype="10" fill="hold" nodeType="clickEffect">
                                  <p:stCondLst>
                                    <p:cond delay="0"/>
                                  </p:stCondLst>
                                  <p:childTnLst>
                                    <p:set>
                                      <p:cBhvr>
                                        <p:cTn id="54" dur="1" fill="hold">
                                          <p:stCondLst>
                                            <p:cond delay="0"/>
                                          </p:stCondLst>
                                        </p:cTn>
                                        <p:tgtEl>
                                          <p:spTgt spid="22534">
                                            <p:txEl>
                                              <p:pRg st="2" end="2"/>
                                            </p:txEl>
                                          </p:spTgt>
                                        </p:tgtEl>
                                        <p:attrNameLst>
                                          <p:attrName>style.visibility</p:attrName>
                                        </p:attrNameLst>
                                      </p:cBhvr>
                                      <p:to>
                                        <p:strVal val="visible"/>
                                      </p:to>
                                    </p:set>
                                    <p:animEffect transition="in" filter="blinds(horizontal)">
                                      <p:cBhvr>
                                        <p:cTn id="55" dur="500"/>
                                        <p:tgtEl>
                                          <p:spTgt spid="22534">
                                            <p:txEl>
                                              <p:pRg st="2" end="2"/>
                                            </p:txEl>
                                          </p:spTgt>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3" presetClass="entr" presetSubtype="10" fill="hold" nodeType="clickEffect">
                                  <p:stCondLst>
                                    <p:cond delay="0"/>
                                  </p:stCondLst>
                                  <p:childTnLst>
                                    <p:set>
                                      <p:cBhvr>
                                        <p:cTn id="59" dur="1" fill="hold">
                                          <p:stCondLst>
                                            <p:cond delay="0"/>
                                          </p:stCondLst>
                                        </p:cTn>
                                        <p:tgtEl>
                                          <p:spTgt spid="22534">
                                            <p:txEl>
                                              <p:pRg st="3" end="3"/>
                                            </p:txEl>
                                          </p:spTgt>
                                        </p:tgtEl>
                                        <p:attrNameLst>
                                          <p:attrName>style.visibility</p:attrName>
                                        </p:attrNameLst>
                                      </p:cBhvr>
                                      <p:to>
                                        <p:strVal val="visible"/>
                                      </p:to>
                                    </p:set>
                                    <p:animEffect transition="in" filter="blinds(horizontal)">
                                      <p:cBhvr>
                                        <p:cTn id="60" dur="500"/>
                                        <p:tgtEl>
                                          <p:spTgt spid="22534">
                                            <p:txEl>
                                              <p:pRg st="3" end="3"/>
                                            </p:txEl>
                                          </p:spTgt>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3" presetClass="entr" presetSubtype="10" fill="hold" nodeType="clickEffect">
                                  <p:stCondLst>
                                    <p:cond delay="0"/>
                                  </p:stCondLst>
                                  <p:childTnLst>
                                    <p:set>
                                      <p:cBhvr>
                                        <p:cTn id="64" dur="1" fill="hold">
                                          <p:stCondLst>
                                            <p:cond delay="0"/>
                                          </p:stCondLst>
                                        </p:cTn>
                                        <p:tgtEl>
                                          <p:spTgt spid="22534">
                                            <p:txEl>
                                              <p:pRg st="4" end="4"/>
                                            </p:txEl>
                                          </p:spTgt>
                                        </p:tgtEl>
                                        <p:attrNameLst>
                                          <p:attrName>style.visibility</p:attrName>
                                        </p:attrNameLst>
                                      </p:cBhvr>
                                      <p:to>
                                        <p:strVal val="visible"/>
                                      </p:to>
                                    </p:set>
                                    <p:animEffect transition="in" filter="blinds(horizontal)">
                                      <p:cBhvr>
                                        <p:cTn id="65" dur="500"/>
                                        <p:tgtEl>
                                          <p:spTgt spid="22534">
                                            <p:txEl>
                                              <p:pRg st="4" end="4"/>
                                            </p:txEl>
                                          </p:spTgt>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3" presetClass="entr" presetSubtype="10" fill="hold" nodeType="clickEffect">
                                  <p:stCondLst>
                                    <p:cond delay="0"/>
                                  </p:stCondLst>
                                  <p:childTnLst>
                                    <p:set>
                                      <p:cBhvr>
                                        <p:cTn id="69" dur="1" fill="hold">
                                          <p:stCondLst>
                                            <p:cond delay="0"/>
                                          </p:stCondLst>
                                        </p:cTn>
                                        <p:tgtEl>
                                          <p:spTgt spid="22534">
                                            <p:txEl>
                                              <p:pRg st="5" end="5"/>
                                            </p:txEl>
                                          </p:spTgt>
                                        </p:tgtEl>
                                        <p:attrNameLst>
                                          <p:attrName>style.visibility</p:attrName>
                                        </p:attrNameLst>
                                      </p:cBhvr>
                                      <p:to>
                                        <p:strVal val="visible"/>
                                      </p:to>
                                    </p:set>
                                    <p:animEffect transition="in" filter="blinds(horizontal)">
                                      <p:cBhvr>
                                        <p:cTn id="70" dur="500"/>
                                        <p:tgtEl>
                                          <p:spTgt spid="22534">
                                            <p:txEl>
                                              <p:pRg st="5" end="5"/>
                                            </p:txEl>
                                          </p:spTgt>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3" presetClass="entr" presetSubtype="10" fill="hold" nodeType="clickEffect">
                                  <p:stCondLst>
                                    <p:cond delay="0"/>
                                  </p:stCondLst>
                                  <p:childTnLst>
                                    <p:set>
                                      <p:cBhvr>
                                        <p:cTn id="74" dur="1" fill="hold">
                                          <p:stCondLst>
                                            <p:cond delay="0"/>
                                          </p:stCondLst>
                                        </p:cTn>
                                        <p:tgtEl>
                                          <p:spTgt spid="22534">
                                            <p:txEl>
                                              <p:pRg st="6" end="6"/>
                                            </p:txEl>
                                          </p:spTgt>
                                        </p:tgtEl>
                                        <p:attrNameLst>
                                          <p:attrName>style.visibility</p:attrName>
                                        </p:attrNameLst>
                                      </p:cBhvr>
                                      <p:to>
                                        <p:strVal val="visible"/>
                                      </p:to>
                                    </p:set>
                                    <p:animEffect transition="in" filter="blinds(horizontal)">
                                      <p:cBhvr>
                                        <p:cTn id="75" dur="500"/>
                                        <p:tgtEl>
                                          <p:spTgt spid="2253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fontAlgn="auto" hangingPunct="1">
              <a:spcAft>
                <a:spcPts val="0"/>
              </a:spcAft>
              <a:defRPr/>
            </a:pPr>
            <a:r>
              <a:rPr lang="ga-IE"/>
              <a:t>Principles of Prevention</a:t>
            </a:r>
          </a:p>
        </p:txBody>
      </p:sp>
      <p:sp>
        <p:nvSpPr>
          <p:cNvPr id="20483" name="Content Placeholder 2"/>
          <p:cNvSpPr>
            <a:spLocks noGrp="1"/>
          </p:cNvSpPr>
          <p:nvPr>
            <p:ph idx="1"/>
          </p:nvPr>
        </p:nvSpPr>
        <p:spPr>
          <a:xfrm>
            <a:off x="628650" y="1312068"/>
            <a:ext cx="8515350" cy="4911725"/>
          </a:xfrm>
        </p:spPr>
        <p:txBody>
          <a:bodyPr>
            <a:normAutofit/>
          </a:bodyPr>
          <a:lstStyle/>
          <a:p>
            <a:pPr eaLnBrk="1" hangingPunct="1"/>
            <a:r>
              <a:rPr lang="en-US"/>
              <a:t>Avoidance of risks</a:t>
            </a:r>
          </a:p>
          <a:p>
            <a:pPr eaLnBrk="1" hangingPunct="1"/>
            <a:r>
              <a:rPr lang="en-US"/>
              <a:t>Evaluation of unavoidable risks</a:t>
            </a:r>
          </a:p>
          <a:p>
            <a:pPr eaLnBrk="1" hangingPunct="1"/>
            <a:r>
              <a:rPr lang="en-US"/>
              <a:t>Combating of risks at source</a:t>
            </a:r>
          </a:p>
          <a:p>
            <a:pPr eaLnBrk="1" hangingPunct="1"/>
            <a:r>
              <a:rPr lang="en-US"/>
              <a:t>Adaptation of work to the individual</a:t>
            </a:r>
          </a:p>
          <a:p>
            <a:pPr eaLnBrk="1" hangingPunct="1"/>
            <a:r>
              <a:rPr lang="en-US"/>
              <a:t>Adapt to technical progress</a:t>
            </a:r>
          </a:p>
          <a:p>
            <a:pPr eaLnBrk="1" hangingPunct="1"/>
            <a:r>
              <a:rPr lang="en-US"/>
              <a:t>Replacement of dangerous articles,</a:t>
            </a:r>
            <a:r>
              <a:rPr lang="ga-IE"/>
              <a:t> </a:t>
            </a:r>
            <a:r>
              <a:rPr lang="en-US"/>
              <a:t>systems of work</a:t>
            </a:r>
          </a:p>
          <a:p>
            <a:pPr eaLnBrk="1" hangingPunct="1"/>
            <a:r>
              <a:rPr lang="en-US"/>
              <a:t>Develop prevention policy</a:t>
            </a:r>
          </a:p>
          <a:p>
            <a:pPr eaLnBrk="1" hangingPunct="1"/>
            <a:r>
              <a:rPr lang="en-US"/>
              <a:t>Training and instruction</a:t>
            </a:r>
          </a:p>
          <a:p>
            <a:pPr eaLnBrk="1" hangingPunct="1"/>
            <a:r>
              <a:rPr lang="en-US"/>
              <a:t>PPE</a:t>
            </a:r>
          </a:p>
          <a:p>
            <a:pPr eaLnBrk="1" hangingPunct="1"/>
            <a:endParaRPr lang="ga-IE"/>
          </a:p>
        </p:txBody>
      </p:sp>
      <p:pic>
        <p:nvPicPr>
          <p:cNvPr id="23556" name="Picture 3" descr="qualtec logo.jpg"/>
          <p:cNvPicPr>
            <a:picLocks noChangeAspect="1"/>
          </p:cNvPicPr>
          <p:nvPr/>
        </p:nvPicPr>
        <p:blipFill>
          <a:blip r:embed="rId4" cstate="print"/>
          <a:srcRect/>
          <a:stretch>
            <a:fillRect/>
          </a:stretch>
        </p:blipFill>
        <p:spPr bwMode="auto">
          <a:xfrm>
            <a:off x="8086724" y="5589587"/>
            <a:ext cx="1057275" cy="1268413"/>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48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48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48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48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48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48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48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0483">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0483">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048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fontAlgn="auto" hangingPunct="1">
              <a:spcAft>
                <a:spcPts val="0"/>
              </a:spcAft>
              <a:defRPr/>
            </a:pPr>
            <a:r>
              <a:rPr lang="en-US" sz="3200">
                <a:latin typeface="Arial" pitchFamily="34" charset="0"/>
              </a:rPr>
              <a:t>Manual Handling</a:t>
            </a:r>
            <a:r>
              <a:rPr lang="ga-IE" sz="3200">
                <a:latin typeface="Arial" pitchFamily="34" charset="0"/>
              </a:rPr>
              <a:t> Regulations 2007</a:t>
            </a:r>
            <a:endParaRPr lang="en-GB" sz="3200">
              <a:latin typeface="Arial" pitchFamily="34" charset="0"/>
            </a:endParaRPr>
          </a:p>
        </p:txBody>
      </p:sp>
      <p:sp>
        <p:nvSpPr>
          <p:cNvPr id="12291" name="Rectangle 3"/>
          <p:cNvSpPr>
            <a:spLocks noGrp="1" noChangeArrowheads="1"/>
          </p:cNvSpPr>
          <p:nvPr>
            <p:ph idx="1"/>
          </p:nvPr>
        </p:nvSpPr>
        <p:spPr>
          <a:xfrm>
            <a:off x="685800" y="2209800"/>
            <a:ext cx="7772400" cy="2933700"/>
          </a:xfrm>
        </p:spPr>
        <p:txBody>
          <a:bodyPr/>
          <a:lstStyle/>
          <a:p>
            <a:pPr eaLnBrk="1" hangingPunct="1">
              <a:lnSpc>
                <a:spcPct val="90000"/>
              </a:lnSpc>
            </a:pPr>
            <a:r>
              <a:rPr lang="en-IE" sz="2800">
                <a:latin typeface="Arial" pitchFamily="34" charset="0"/>
              </a:rPr>
              <a:t>Assess the risk</a:t>
            </a:r>
            <a:endParaRPr lang="ga-IE" sz="2800">
              <a:latin typeface="Arial" pitchFamily="34" charset="0"/>
            </a:endParaRPr>
          </a:p>
          <a:p>
            <a:pPr eaLnBrk="1" hangingPunct="1">
              <a:lnSpc>
                <a:spcPct val="90000"/>
              </a:lnSpc>
            </a:pPr>
            <a:r>
              <a:rPr lang="en-IE" sz="2800">
                <a:latin typeface="Arial" pitchFamily="34" charset="0"/>
              </a:rPr>
              <a:t>Avoid need for manual handling</a:t>
            </a:r>
          </a:p>
          <a:p>
            <a:pPr lvl="2" eaLnBrk="1" hangingPunct="1">
              <a:lnSpc>
                <a:spcPct val="90000"/>
              </a:lnSpc>
            </a:pPr>
            <a:r>
              <a:rPr lang="en-GB" sz="2000">
                <a:latin typeface="Arial" pitchFamily="34" charset="0"/>
              </a:rPr>
              <a:t>Eliminate</a:t>
            </a:r>
          </a:p>
          <a:p>
            <a:pPr lvl="2" eaLnBrk="1" hangingPunct="1">
              <a:lnSpc>
                <a:spcPct val="90000"/>
              </a:lnSpc>
            </a:pPr>
            <a:r>
              <a:rPr lang="en-GB" sz="2000">
                <a:latin typeface="Arial" pitchFamily="34" charset="0"/>
              </a:rPr>
              <a:t>Automate</a:t>
            </a:r>
          </a:p>
          <a:p>
            <a:pPr lvl="2" eaLnBrk="1" hangingPunct="1">
              <a:lnSpc>
                <a:spcPct val="90000"/>
              </a:lnSpc>
            </a:pPr>
            <a:r>
              <a:rPr lang="en-GB" sz="2000">
                <a:latin typeface="Arial" pitchFamily="34" charset="0"/>
              </a:rPr>
              <a:t>Mechanise</a:t>
            </a:r>
            <a:endParaRPr lang="en-IE" sz="2800">
              <a:latin typeface="Arial" pitchFamily="34" charset="0"/>
            </a:endParaRPr>
          </a:p>
          <a:p>
            <a:pPr eaLnBrk="1" hangingPunct="1">
              <a:lnSpc>
                <a:spcPct val="90000"/>
              </a:lnSpc>
            </a:pPr>
            <a:r>
              <a:rPr lang="en-IE" sz="2800">
                <a:latin typeface="Arial" pitchFamily="34" charset="0"/>
              </a:rPr>
              <a:t>Reduce Risk</a:t>
            </a:r>
          </a:p>
          <a:p>
            <a:pPr eaLnBrk="1" hangingPunct="1">
              <a:lnSpc>
                <a:spcPct val="90000"/>
              </a:lnSpc>
              <a:buFontTx/>
              <a:buNone/>
            </a:pPr>
            <a:endParaRPr lang="en-GB" sz="2800">
              <a:latin typeface="Arial" pitchFamily="34" charset="0"/>
            </a:endParaRPr>
          </a:p>
        </p:txBody>
      </p:sp>
      <p:pic>
        <p:nvPicPr>
          <p:cNvPr id="24581" name="Picture 4" descr="qualtec logo.jpg"/>
          <p:cNvPicPr>
            <a:picLocks noChangeAspect="1"/>
          </p:cNvPicPr>
          <p:nvPr/>
        </p:nvPicPr>
        <p:blipFill>
          <a:blip r:embed="rId4" cstate="print"/>
          <a:srcRect/>
          <a:stretch>
            <a:fillRect/>
          </a:stretch>
        </p:blipFill>
        <p:spPr bwMode="auto">
          <a:xfrm>
            <a:off x="8078406" y="5602301"/>
            <a:ext cx="1057275" cy="1268413"/>
          </a:xfrm>
          <a:prstGeom prst="rect">
            <a:avLst/>
          </a:prstGeom>
          <a:noFill/>
          <a:ln w="9525">
            <a:noFill/>
            <a:miter lim="800000"/>
            <a:headEnd/>
            <a:tailEnd/>
          </a:ln>
        </p:spPr>
      </p:pic>
      <p:pic>
        <p:nvPicPr>
          <p:cNvPr id="24582" name="Picture 7"/>
          <p:cNvPicPr>
            <a:picLocks noChangeAspect="1" noChangeArrowheads="1"/>
          </p:cNvPicPr>
          <p:nvPr/>
        </p:nvPicPr>
        <p:blipFill>
          <a:blip r:embed="rId5" cstate="print"/>
          <a:srcRect/>
          <a:stretch>
            <a:fillRect/>
          </a:stretch>
        </p:blipFill>
        <p:spPr bwMode="auto">
          <a:xfrm>
            <a:off x="6300788" y="1484313"/>
            <a:ext cx="2349500" cy="2592387"/>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2290"/>
                                        </p:tgtEl>
                                        <p:attrNameLst>
                                          <p:attrName>style.visibility</p:attrName>
                                        </p:attrNameLst>
                                      </p:cBhvr>
                                      <p:to>
                                        <p:strVal val="visible"/>
                                      </p:to>
                                    </p:set>
                                    <p:anim calcmode="lin" valueType="num">
                                      <p:cBhvr additive="base">
                                        <p:cTn id="7" dur="500" fill="hold"/>
                                        <p:tgtEl>
                                          <p:spTgt spid="12290"/>
                                        </p:tgtEl>
                                        <p:attrNameLst>
                                          <p:attrName>ppt_x</p:attrName>
                                        </p:attrNameLst>
                                      </p:cBhvr>
                                      <p:tavLst>
                                        <p:tav tm="0">
                                          <p:val>
                                            <p:strVal val="0-#ppt_w/2"/>
                                          </p:val>
                                        </p:tav>
                                        <p:tav tm="100000">
                                          <p:val>
                                            <p:strVal val="#ppt_x"/>
                                          </p:val>
                                        </p:tav>
                                      </p:tavLst>
                                    </p:anim>
                                    <p:anim calcmode="lin" valueType="num">
                                      <p:cBhvr additive="base">
                                        <p:cTn id="8" dur="500" fill="hold"/>
                                        <p:tgtEl>
                                          <p:spTgt spid="1229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12291">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12291">
                                            <p:txEl>
                                              <p:pRg st="1" end="1"/>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12291">
                                            <p:txEl>
                                              <p:pRg st="2" end="2"/>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12291">
                                            <p:txEl>
                                              <p:pRg st="3" end="3"/>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1229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229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D9F96-8D4F-47E3-9E9D-2E263655867B}"/>
              </a:ext>
            </a:extLst>
          </p:cNvPr>
          <p:cNvSpPr>
            <a:spLocks noGrp="1"/>
          </p:cNvSpPr>
          <p:nvPr>
            <p:ph type="title"/>
          </p:nvPr>
        </p:nvSpPr>
        <p:spPr/>
        <p:txBody>
          <a:bodyPr/>
          <a:lstStyle/>
          <a:p>
            <a:r>
              <a:rPr lang="en-GB"/>
              <a:t>Other Related Legislation</a:t>
            </a:r>
            <a:endParaRPr lang="en-IE"/>
          </a:p>
        </p:txBody>
      </p:sp>
      <p:sp>
        <p:nvSpPr>
          <p:cNvPr id="3" name="Content Placeholder 2">
            <a:extLst>
              <a:ext uri="{FF2B5EF4-FFF2-40B4-BE49-F238E27FC236}">
                <a16:creationId xmlns:a16="http://schemas.microsoft.com/office/drawing/2014/main" id="{AEAC1B07-1C56-486B-9862-2822B4FAF47E}"/>
              </a:ext>
            </a:extLst>
          </p:cNvPr>
          <p:cNvSpPr>
            <a:spLocks noGrp="1"/>
          </p:cNvSpPr>
          <p:nvPr>
            <p:ph idx="1"/>
          </p:nvPr>
        </p:nvSpPr>
        <p:spPr>
          <a:xfrm>
            <a:off x="628650" y="1825625"/>
            <a:ext cx="8335838" cy="4351338"/>
          </a:xfrm>
        </p:spPr>
        <p:txBody>
          <a:bodyPr>
            <a:normAutofit/>
          </a:bodyPr>
          <a:lstStyle/>
          <a:p>
            <a:pPr marL="0" indent="0">
              <a:buNone/>
            </a:pPr>
            <a:r>
              <a:rPr lang="en-GB"/>
              <a:t>General Application) Regulations, 2007:</a:t>
            </a:r>
          </a:p>
          <a:p>
            <a:r>
              <a:rPr lang="en-GB"/>
              <a:t>Use of Work Equipment</a:t>
            </a:r>
          </a:p>
          <a:p>
            <a:r>
              <a:rPr lang="en-GB"/>
              <a:t>Sensitive Risk Groups</a:t>
            </a:r>
          </a:p>
          <a:p>
            <a:r>
              <a:rPr lang="en-GB"/>
              <a:t>Protection of Pregnant, Post Natal Employees.</a:t>
            </a:r>
          </a:p>
        </p:txBody>
      </p:sp>
    </p:spTree>
    <p:custDataLst>
      <p:tags r:id="rId1"/>
    </p:custDataLst>
    <p:extLst>
      <p:ext uri="{BB962C8B-B14F-4D97-AF65-F5344CB8AC3E}">
        <p14:creationId xmlns:p14="http://schemas.microsoft.com/office/powerpoint/2010/main" val="7709850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2D733-C9A6-45C7-BB28-38546F5828D5}"/>
              </a:ext>
            </a:extLst>
          </p:cNvPr>
          <p:cNvSpPr>
            <a:spLocks noGrp="1"/>
          </p:cNvSpPr>
          <p:nvPr>
            <p:ph type="title"/>
          </p:nvPr>
        </p:nvSpPr>
        <p:spPr/>
        <p:txBody>
          <a:bodyPr/>
          <a:lstStyle/>
          <a:p>
            <a:r>
              <a:rPr lang="en-IE"/>
              <a:t>Case Study</a:t>
            </a:r>
          </a:p>
        </p:txBody>
      </p:sp>
      <p:sp>
        <p:nvSpPr>
          <p:cNvPr id="3" name="Content Placeholder 2">
            <a:extLst>
              <a:ext uri="{FF2B5EF4-FFF2-40B4-BE49-F238E27FC236}">
                <a16:creationId xmlns:a16="http://schemas.microsoft.com/office/drawing/2014/main" id="{D2523195-A3F7-41BF-AF10-7D11E228864A}"/>
              </a:ext>
            </a:extLst>
          </p:cNvPr>
          <p:cNvSpPr>
            <a:spLocks noGrp="1"/>
          </p:cNvSpPr>
          <p:nvPr>
            <p:ph idx="1"/>
          </p:nvPr>
        </p:nvSpPr>
        <p:spPr>
          <a:xfrm>
            <a:off x="0" y="1690690"/>
            <a:ext cx="9144000" cy="5167310"/>
          </a:xfrm>
        </p:spPr>
        <p:txBody>
          <a:bodyPr>
            <a:normAutofit fontScale="92500" lnSpcReduction="20000"/>
          </a:bodyPr>
          <a:lstStyle/>
          <a:p>
            <a:r>
              <a:rPr lang="en-IE"/>
              <a:t>Healthcare Assistant walking past a patients room</a:t>
            </a:r>
          </a:p>
          <a:p>
            <a:r>
              <a:rPr lang="en-IE"/>
              <a:t>Hears a cry for assistance</a:t>
            </a:r>
          </a:p>
          <a:p>
            <a:r>
              <a:rPr lang="en-IE"/>
              <a:t>Resident asks to be assisted to the bathroom</a:t>
            </a:r>
          </a:p>
          <a:p>
            <a:r>
              <a:rPr lang="en-IE"/>
              <a:t>Halfway across the floor she collapses </a:t>
            </a:r>
          </a:p>
          <a:p>
            <a:r>
              <a:rPr lang="en-IE"/>
              <a:t>Healthcare assistant fell as well injuring her shoulder</a:t>
            </a:r>
          </a:p>
          <a:p>
            <a:r>
              <a:rPr lang="en-IE"/>
              <a:t>What would you like to know in deciding on compensation?</a:t>
            </a:r>
          </a:p>
          <a:p>
            <a:r>
              <a:rPr lang="en-IE"/>
              <a:t>Was she familiar with the patient and MH plan?</a:t>
            </a:r>
          </a:p>
          <a:p>
            <a:r>
              <a:rPr lang="en-IE"/>
              <a:t>No. Care Plan states history of falling, walk with two people</a:t>
            </a:r>
          </a:p>
          <a:p>
            <a:r>
              <a:rPr lang="en-IE"/>
              <a:t>Was assistance available?</a:t>
            </a:r>
          </a:p>
          <a:p>
            <a:r>
              <a:rPr lang="en-IE"/>
              <a:t>Yes. Other care assistants were at the nurses desk 30 m away</a:t>
            </a:r>
          </a:p>
          <a:p>
            <a:r>
              <a:rPr lang="en-IE"/>
              <a:t>Compensation</a:t>
            </a:r>
          </a:p>
          <a:p>
            <a:r>
              <a:rPr lang="en-IE"/>
              <a:t>No. Should have consulted care plan and sought assistance</a:t>
            </a:r>
          </a:p>
        </p:txBody>
      </p:sp>
    </p:spTree>
    <p:custDataLst>
      <p:tags r:id="rId1"/>
    </p:custDataLst>
    <p:extLst>
      <p:ext uri="{BB962C8B-B14F-4D97-AF65-F5344CB8AC3E}">
        <p14:creationId xmlns:p14="http://schemas.microsoft.com/office/powerpoint/2010/main" val="1914519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42018" name="Rectangle 2"/>
          <p:cNvSpPr>
            <a:spLocks noGrp="1" noChangeArrowheads="1"/>
          </p:cNvSpPr>
          <p:nvPr>
            <p:ph type="title"/>
          </p:nvPr>
        </p:nvSpPr>
        <p:spPr>
          <a:xfrm>
            <a:off x="304800" y="381000"/>
            <a:ext cx="8839200" cy="1143000"/>
          </a:xfrm>
        </p:spPr>
        <p:txBody>
          <a:bodyPr/>
          <a:lstStyle/>
          <a:p>
            <a:pPr eaLnBrk="1" fontAlgn="auto" hangingPunct="1">
              <a:spcAft>
                <a:spcPts val="0"/>
              </a:spcAft>
              <a:defRPr/>
            </a:pPr>
            <a:r>
              <a:rPr lang="ga-IE">
                <a:latin typeface="Arial" pitchFamily="34" charset="0"/>
              </a:rPr>
              <a:t>Case </a:t>
            </a:r>
            <a:r>
              <a:rPr lang="en-IE">
                <a:latin typeface="Arial" pitchFamily="34" charset="0"/>
              </a:rPr>
              <a:t>Study </a:t>
            </a:r>
            <a:r>
              <a:rPr lang="en-IE" err="1">
                <a:latin typeface="Arial" pitchFamily="34" charset="0"/>
              </a:rPr>
              <a:t>Bowdren</a:t>
            </a:r>
            <a:r>
              <a:rPr lang="en-IE">
                <a:latin typeface="Arial" pitchFamily="34" charset="0"/>
              </a:rPr>
              <a:t> V HSE</a:t>
            </a:r>
            <a:endParaRPr lang="en-GB">
              <a:latin typeface="Arial" pitchFamily="34" charset="0"/>
            </a:endParaRPr>
          </a:p>
        </p:txBody>
      </p:sp>
      <p:sp>
        <p:nvSpPr>
          <p:cNvPr id="342019" name="Rectangle 3"/>
          <p:cNvSpPr>
            <a:spLocks noGrp="1" noChangeArrowheads="1"/>
          </p:cNvSpPr>
          <p:nvPr>
            <p:ph idx="1"/>
          </p:nvPr>
        </p:nvSpPr>
        <p:spPr>
          <a:xfrm>
            <a:off x="0" y="1268413"/>
            <a:ext cx="9144000" cy="5400675"/>
          </a:xfrm>
        </p:spPr>
        <p:txBody>
          <a:bodyPr>
            <a:normAutofit/>
          </a:bodyPr>
          <a:lstStyle/>
          <a:p>
            <a:pPr eaLnBrk="1" hangingPunct="1">
              <a:lnSpc>
                <a:spcPct val="90000"/>
              </a:lnSpc>
              <a:defRPr/>
            </a:pPr>
            <a:r>
              <a:rPr lang="en-GB" altLang="en-US" sz="2800">
                <a:latin typeface="Arial" panose="020B0604020202020204" pitchFamily="34" charset="0"/>
              </a:rPr>
              <a:t>(</a:t>
            </a:r>
            <a:r>
              <a:rPr lang="en-GB" altLang="en-US" sz="2800" err="1">
                <a:latin typeface="Arial" panose="020B0604020202020204" pitchFamily="34" charset="0"/>
              </a:rPr>
              <a:t>Bowdren</a:t>
            </a:r>
            <a:r>
              <a:rPr lang="en-GB" altLang="en-US" sz="2800">
                <a:latin typeface="Arial" panose="020B0604020202020204" pitchFamily="34" charset="0"/>
              </a:rPr>
              <a:t>) worked in Medical Records</a:t>
            </a:r>
          </a:p>
          <a:p>
            <a:pPr eaLnBrk="1" hangingPunct="1">
              <a:lnSpc>
                <a:spcPct val="90000"/>
              </a:lnSpc>
              <a:defRPr/>
            </a:pPr>
            <a:r>
              <a:rPr lang="en-GB" altLang="en-US" sz="2800" err="1">
                <a:latin typeface="Arial" panose="020B0604020202020204" pitchFamily="34" charset="0"/>
              </a:rPr>
              <a:t>Bowdren</a:t>
            </a:r>
            <a:r>
              <a:rPr lang="en-GB" altLang="en-US" sz="2800">
                <a:latin typeface="Arial" panose="020B0604020202020204" pitchFamily="34" charset="0"/>
              </a:rPr>
              <a:t> was taking down a box of high shelf</a:t>
            </a:r>
          </a:p>
          <a:p>
            <a:pPr eaLnBrk="1" hangingPunct="1">
              <a:lnSpc>
                <a:spcPct val="90000"/>
              </a:lnSpc>
              <a:defRPr/>
            </a:pPr>
            <a:r>
              <a:rPr lang="en-GB" altLang="en-US" sz="2800">
                <a:latin typeface="Arial" panose="020B0604020202020204" pitchFamily="34" charset="0"/>
              </a:rPr>
              <a:t>Hurt her back</a:t>
            </a:r>
          </a:p>
          <a:p>
            <a:pPr marL="109537" indent="0" eaLnBrk="1" hangingPunct="1">
              <a:lnSpc>
                <a:spcPct val="90000"/>
              </a:lnSpc>
              <a:buFont typeface="Wingdings 3" panose="05040102010807070707" pitchFamily="18" charset="2"/>
              <a:buNone/>
              <a:defRPr/>
            </a:pPr>
            <a:r>
              <a:rPr lang="en-GB" altLang="en-US" sz="2800" b="1">
                <a:latin typeface="Arial" panose="020B0604020202020204" pitchFamily="34" charset="0"/>
              </a:rPr>
              <a:t>What would you like to know to decide if she gets compensation</a:t>
            </a:r>
            <a:r>
              <a:rPr lang="en-GB" altLang="en-US" sz="2800">
                <a:latin typeface="Arial" panose="020B0604020202020204" pitchFamily="34" charset="0"/>
              </a:rPr>
              <a:t>?</a:t>
            </a:r>
          </a:p>
          <a:p>
            <a:pPr eaLnBrk="1" hangingPunct="1">
              <a:lnSpc>
                <a:spcPct val="90000"/>
              </a:lnSpc>
              <a:defRPr/>
            </a:pPr>
            <a:r>
              <a:rPr lang="en-GB" altLang="en-US" sz="2800">
                <a:latin typeface="Arial" panose="020B0604020202020204" pitchFamily="34" charset="0"/>
              </a:rPr>
              <a:t>Box was 10 </a:t>
            </a:r>
            <a:r>
              <a:rPr lang="en-GB" altLang="en-US" sz="2800" err="1">
                <a:latin typeface="Arial" panose="020B0604020202020204" pitchFamily="34" charset="0"/>
              </a:rPr>
              <a:t>kgs</a:t>
            </a:r>
            <a:r>
              <a:rPr lang="en-GB" altLang="en-US" sz="2800">
                <a:latin typeface="Arial" panose="020B0604020202020204" pitchFamily="34" charset="0"/>
              </a:rPr>
              <a:t>, over shoulder height</a:t>
            </a:r>
          </a:p>
          <a:p>
            <a:pPr eaLnBrk="1" hangingPunct="1">
              <a:lnSpc>
                <a:spcPct val="90000"/>
              </a:lnSpc>
              <a:defRPr/>
            </a:pPr>
            <a:r>
              <a:rPr lang="en-GB" altLang="en-US" sz="2800">
                <a:latin typeface="Arial" panose="020B0604020202020204" pitchFamily="34" charset="0"/>
              </a:rPr>
              <a:t>Trained in manual handling, </a:t>
            </a:r>
          </a:p>
          <a:p>
            <a:pPr eaLnBrk="1" hangingPunct="1">
              <a:lnSpc>
                <a:spcPct val="90000"/>
              </a:lnSpc>
              <a:defRPr/>
            </a:pPr>
            <a:r>
              <a:rPr lang="en-GB" altLang="en-US" sz="2800">
                <a:latin typeface="Arial" panose="020B0604020202020204" pitchFamily="34" charset="0"/>
              </a:rPr>
              <a:t>Steps provided/did not use</a:t>
            </a:r>
          </a:p>
          <a:p>
            <a:pPr marL="0" indent="0" eaLnBrk="1" hangingPunct="1">
              <a:lnSpc>
                <a:spcPct val="90000"/>
              </a:lnSpc>
              <a:buNone/>
              <a:defRPr/>
            </a:pPr>
            <a:r>
              <a:rPr lang="en-GB" altLang="en-US" sz="2800" b="1">
                <a:latin typeface="Arial" panose="020B0604020202020204" pitchFamily="34" charset="0"/>
              </a:rPr>
              <a:t>Did she get compensation?</a:t>
            </a:r>
          </a:p>
          <a:p>
            <a:pPr marL="0" indent="0" eaLnBrk="1" hangingPunct="1">
              <a:lnSpc>
                <a:spcPct val="90000"/>
              </a:lnSpc>
              <a:buNone/>
              <a:defRPr/>
            </a:pPr>
            <a:r>
              <a:rPr lang="en-GB" altLang="en-US" sz="2800">
                <a:latin typeface="Arial" panose="020B0604020202020204" pitchFamily="34" charset="0"/>
              </a:rPr>
              <a:t>No! She was negligent…did not use steps provided</a:t>
            </a:r>
          </a:p>
          <a:p>
            <a:pPr marL="109537" indent="0" eaLnBrk="1" hangingPunct="1">
              <a:lnSpc>
                <a:spcPct val="90000"/>
              </a:lnSpc>
              <a:buFont typeface="Wingdings 3" panose="05040102010807070707" pitchFamily="18" charset="2"/>
              <a:buNone/>
              <a:defRPr/>
            </a:pPr>
            <a:endParaRPr lang="en-GB" altLang="en-US" sz="2800">
              <a:latin typeface="Arial" panose="020B0604020202020204" pitchFamily="34" charset="0"/>
            </a:endParaRPr>
          </a:p>
        </p:txBody>
      </p:sp>
      <p:pic>
        <p:nvPicPr>
          <p:cNvPr id="36868" name="Picture 3" descr="qualtec logo.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795730" y="184796"/>
            <a:ext cx="1057275" cy="126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42018"/>
                                        </p:tgtEl>
                                        <p:attrNameLst>
                                          <p:attrName>style.visibility</p:attrName>
                                        </p:attrNameLst>
                                      </p:cBhvr>
                                      <p:to>
                                        <p:strVal val="visible"/>
                                      </p:to>
                                    </p:set>
                                    <p:anim calcmode="lin" valueType="num">
                                      <p:cBhvr additive="base">
                                        <p:cTn id="7" dur="500" fill="hold"/>
                                        <p:tgtEl>
                                          <p:spTgt spid="342018"/>
                                        </p:tgtEl>
                                        <p:attrNameLst>
                                          <p:attrName>ppt_x</p:attrName>
                                        </p:attrNameLst>
                                      </p:cBhvr>
                                      <p:tavLst>
                                        <p:tav tm="0">
                                          <p:val>
                                            <p:strVal val="0-#ppt_w/2"/>
                                          </p:val>
                                        </p:tav>
                                        <p:tav tm="100000">
                                          <p:val>
                                            <p:strVal val="#ppt_x"/>
                                          </p:val>
                                        </p:tav>
                                      </p:tavLst>
                                    </p:anim>
                                    <p:anim calcmode="lin" valueType="num">
                                      <p:cBhvr additive="base">
                                        <p:cTn id="8" dur="500" fill="hold"/>
                                        <p:tgtEl>
                                          <p:spTgt spid="342018"/>
                                        </p:tgtEl>
                                        <p:attrNameLst>
                                          <p:attrName>ppt_y</p:attrName>
                                        </p:attrNameLst>
                                      </p:cBhvr>
                                      <p:tavLst>
                                        <p:tav tm="0">
                                          <p:val>
                                            <p:strVal val="#ppt_y"/>
                                          </p:val>
                                        </p:tav>
                                        <p:tav tm="100000">
                                          <p:val>
                                            <p:strVal val="#ppt_y"/>
                                          </p:val>
                                        </p:tav>
                                      </p:tavLst>
                                    </p:anim>
                                  </p:childTnLst>
                                </p:cTn>
                              </p:par>
                              <p:par>
                                <p:cTn id="9" presetID="1" presetClass="entr" presetSubtype="0" fill="hold" grpId="0" nodeType="withEffect">
                                  <p:stCondLst>
                                    <p:cond delay="0"/>
                                  </p:stCondLst>
                                  <p:childTnLst>
                                    <p:set>
                                      <p:cBhvr>
                                        <p:cTn id="10" dur="1" fill="hold">
                                          <p:stCondLst>
                                            <p:cond delay="0"/>
                                          </p:stCondLst>
                                        </p:cTn>
                                        <p:tgtEl>
                                          <p:spTgt spid="342019">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42019">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4201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4201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42019">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42019">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42019">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42019">
                                            <p:txEl>
                                              <p:pRg st="0" end="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42019">
                                            <p:txEl>
                                              <p:pRg st="1" end="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42019">
                                            <p:txEl>
                                              <p:pRg st="2" end="2"/>
                                            </p:txEl>
                                          </p:spTgt>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0"/>
                                          </p:stCondLst>
                                        </p:cTn>
                                        <p:tgtEl>
                                          <p:spTgt spid="342019">
                                            <p:txEl>
                                              <p:pRg st="7" end="7"/>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42019">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42019">
                                            <p:txEl>
                                              <p:pRg st="3" end="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42019">
                                            <p:txEl>
                                              <p:pRg st="4" end="4"/>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42019">
                                            <p:txEl>
                                              <p:pRg st="5" end="5"/>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4201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2019"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1">
            <a:extLst>
              <a:ext uri="{FF2B5EF4-FFF2-40B4-BE49-F238E27FC236}">
                <a16:creationId xmlns:a16="http://schemas.microsoft.com/office/drawing/2014/main" id="{552A9964-7369-428B-899F-14B14AE8DE79}"/>
              </a:ext>
            </a:extLst>
          </p:cNvPr>
          <p:cNvSpPr>
            <a:spLocks noGrp="1"/>
          </p:cNvSpPr>
          <p:nvPr>
            <p:ph idx="1"/>
          </p:nvPr>
        </p:nvSpPr>
        <p:spPr/>
        <p:txBody>
          <a:bodyPr/>
          <a:lstStyle/>
          <a:p>
            <a:r>
              <a:rPr lang="en-IE" altLang="en-US"/>
              <a:t>Introductions</a:t>
            </a:r>
          </a:p>
          <a:p>
            <a:r>
              <a:rPr lang="en-IE" altLang="en-US"/>
              <a:t>Housekeeping</a:t>
            </a:r>
          </a:p>
          <a:p>
            <a:r>
              <a:rPr lang="en-IE" altLang="en-US"/>
              <a:t>Expectations</a:t>
            </a:r>
          </a:p>
          <a:p>
            <a:r>
              <a:rPr lang="en-IE" altLang="en-US"/>
              <a:t>Assessments</a:t>
            </a:r>
          </a:p>
        </p:txBody>
      </p:sp>
      <p:sp>
        <p:nvSpPr>
          <p:cNvPr id="3" name="Title 2">
            <a:extLst>
              <a:ext uri="{FF2B5EF4-FFF2-40B4-BE49-F238E27FC236}">
                <a16:creationId xmlns:a16="http://schemas.microsoft.com/office/drawing/2014/main" id="{26087616-CD2E-4F30-9C71-BE3ECAF3A555}"/>
              </a:ext>
            </a:extLst>
          </p:cNvPr>
          <p:cNvSpPr>
            <a:spLocks noGrp="1"/>
          </p:cNvSpPr>
          <p:nvPr>
            <p:ph type="title"/>
          </p:nvPr>
        </p:nvSpPr>
        <p:spPr/>
        <p:txBody>
          <a:bodyPr/>
          <a:lstStyle/>
          <a:p>
            <a:pPr>
              <a:defRPr/>
            </a:pPr>
            <a:r>
              <a:rPr lang="en-IE"/>
              <a:t>Introductions</a:t>
            </a:r>
          </a:p>
        </p:txBody>
      </p:sp>
      <p:pic>
        <p:nvPicPr>
          <p:cNvPr id="21508" name="Picture 3">
            <a:extLst>
              <a:ext uri="{FF2B5EF4-FFF2-40B4-BE49-F238E27FC236}">
                <a16:creationId xmlns:a16="http://schemas.microsoft.com/office/drawing/2014/main" id="{F5DE28B2-0D68-4BA1-B485-2D4F26AB60A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27988" y="-52753"/>
            <a:ext cx="1116012" cy="140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75362" name="Rectangle 1026">
            <a:extLst>
              <a:ext uri="{FF2B5EF4-FFF2-40B4-BE49-F238E27FC236}">
                <a16:creationId xmlns:a16="http://schemas.microsoft.com/office/drawing/2014/main" id="{6B195B34-CD23-4F69-AE9B-CC653270FE4D}"/>
              </a:ext>
            </a:extLst>
          </p:cNvPr>
          <p:cNvSpPr>
            <a:spLocks noGrp="1" noChangeArrowheads="1"/>
          </p:cNvSpPr>
          <p:nvPr>
            <p:ph type="title"/>
          </p:nvPr>
        </p:nvSpPr>
        <p:spPr>
          <a:xfrm>
            <a:off x="381000" y="381000"/>
            <a:ext cx="8763000" cy="1143000"/>
          </a:xfrm>
        </p:spPr>
        <p:txBody>
          <a:bodyPr>
            <a:normAutofit fontScale="90000"/>
          </a:bodyPr>
          <a:lstStyle/>
          <a:p>
            <a:r>
              <a:rPr lang="en-IE" altLang="en-US"/>
              <a:t>White V Mid Western HB High Court  </a:t>
            </a:r>
            <a:br>
              <a:rPr lang="en-IE" altLang="en-US"/>
            </a:br>
            <a:r>
              <a:rPr lang="en-IE" altLang="en-US"/>
              <a:t>Absence of training or mechanical aids</a:t>
            </a:r>
            <a:endParaRPr lang="en-GB" altLang="en-US"/>
          </a:p>
        </p:txBody>
      </p:sp>
      <p:sp>
        <p:nvSpPr>
          <p:cNvPr id="2575363" name="Rectangle 1027">
            <a:extLst>
              <a:ext uri="{FF2B5EF4-FFF2-40B4-BE49-F238E27FC236}">
                <a16:creationId xmlns:a16="http://schemas.microsoft.com/office/drawing/2014/main" id="{44CDA8FD-EEDD-4AE8-8921-6E1F036C94B4}"/>
              </a:ext>
            </a:extLst>
          </p:cNvPr>
          <p:cNvSpPr>
            <a:spLocks noGrp="1" noChangeArrowheads="1"/>
          </p:cNvSpPr>
          <p:nvPr>
            <p:ph idx="1"/>
          </p:nvPr>
        </p:nvSpPr>
        <p:spPr>
          <a:xfrm>
            <a:off x="381000" y="2057400"/>
            <a:ext cx="8763000" cy="4114800"/>
          </a:xfrm>
        </p:spPr>
        <p:txBody>
          <a:bodyPr/>
          <a:lstStyle/>
          <a:p>
            <a:pPr>
              <a:lnSpc>
                <a:spcPct val="90000"/>
              </a:lnSpc>
            </a:pPr>
            <a:r>
              <a:rPr lang="en-IE" altLang="en-US"/>
              <a:t>Hospital attendant was lifting 14 stone patient</a:t>
            </a:r>
          </a:p>
          <a:p>
            <a:pPr>
              <a:lnSpc>
                <a:spcPct val="90000"/>
              </a:lnSpc>
            </a:pPr>
            <a:r>
              <a:rPr lang="en-IE" altLang="en-US"/>
              <a:t>Patient slipped and plaintiff used </a:t>
            </a:r>
            <a:r>
              <a:rPr lang="en-US" altLang="en-US"/>
              <a:t>her full weight to prevent him falling on the floor</a:t>
            </a:r>
            <a:r>
              <a:rPr lang="en-GB" altLang="en-US"/>
              <a:t> </a:t>
            </a:r>
            <a:endParaRPr lang="en-IE" altLang="en-US"/>
          </a:p>
          <a:p>
            <a:pPr>
              <a:lnSpc>
                <a:spcPct val="90000"/>
              </a:lnSpc>
            </a:pPr>
            <a:r>
              <a:rPr lang="en-US" altLang="en-US"/>
              <a:t>The plaintiff suffered an injury to her shoulder</a:t>
            </a:r>
          </a:p>
          <a:p>
            <a:pPr>
              <a:lnSpc>
                <a:spcPct val="90000"/>
              </a:lnSpc>
            </a:pPr>
            <a:r>
              <a:rPr lang="en-GB" altLang="en-US"/>
              <a:t> </a:t>
            </a:r>
            <a:r>
              <a:rPr lang="en-IE" altLang="en-US"/>
              <a:t>P</a:t>
            </a:r>
            <a:r>
              <a:rPr lang="en-US" altLang="en-US" err="1"/>
              <a:t>laintiff</a:t>
            </a:r>
            <a:r>
              <a:rPr lang="en-US" altLang="en-US"/>
              <a:t> had not been trained or instructed in proper lifting procedures</a:t>
            </a:r>
            <a:r>
              <a:rPr lang="en-GB" altLang="en-US"/>
              <a:t> </a:t>
            </a:r>
            <a:endParaRPr lang="en-IE" altLang="en-US"/>
          </a:p>
          <a:p>
            <a:pPr>
              <a:lnSpc>
                <a:spcPct val="90000"/>
              </a:lnSpc>
            </a:pPr>
            <a:r>
              <a:rPr lang="en-US" altLang="en-US"/>
              <a:t>Judge noted that, in the absence of a hoist</a:t>
            </a:r>
            <a:r>
              <a:rPr lang="en-GB" altLang="en-US"/>
              <a:t> </a:t>
            </a:r>
            <a:endParaRPr lang="en-IE" altLang="en-US"/>
          </a:p>
          <a:p>
            <a:pPr>
              <a:lnSpc>
                <a:spcPct val="90000"/>
              </a:lnSpc>
            </a:pPr>
            <a:r>
              <a:rPr lang="en-US" altLang="en-US"/>
              <a:t>He awarded € 79,882.80</a:t>
            </a:r>
            <a:r>
              <a:rPr lang="en-GB" altLang="en-US"/>
              <a:t> </a:t>
            </a:r>
            <a:endParaRPr lang="en-IE" altLang="en-US"/>
          </a:p>
          <a:p>
            <a:pPr>
              <a:lnSpc>
                <a:spcPct val="90000"/>
              </a:lnSpc>
            </a:pPr>
            <a:endParaRPr lang="en-GB" altLang="en-US"/>
          </a:p>
        </p:txBody>
      </p:sp>
      <p:sp>
        <p:nvSpPr>
          <p:cNvPr id="4" name="Date Placeholder 3">
            <a:extLst>
              <a:ext uri="{FF2B5EF4-FFF2-40B4-BE49-F238E27FC236}">
                <a16:creationId xmlns:a16="http://schemas.microsoft.com/office/drawing/2014/main" id="{110726AB-448D-4029-9AAE-2EB8349F3FE5}"/>
              </a:ext>
            </a:extLst>
          </p:cNvPr>
          <p:cNvSpPr>
            <a:spLocks noGrp="1"/>
          </p:cNvSpPr>
          <p:nvPr>
            <p:ph type="dt" sz="half" idx="10"/>
          </p:nvPr>
        </p:nvSpPr>
        <p:spPr/>
        <p:txBody>
          <a:bodyPr/>
          <a:lstStyle/>
          <a:p>
            <a:fld id="{AFD7D29B-88A7-460F-82DB-A0AB5F4D525E}" type="datetime1">
              <a:rPr lang="en-US" altLang="en-US"/>
              <a:pPr/>
              <a:t>7/19/2023</a:t>
            </a:fld>
            <a:endParaRPr lang="en-GB" altLang="en-US"/>
          </a:p>
        </p:txBody>
      </p:sp>
      <p:sp>
        <p:nvSpPr>
          <p:cNvPr id="5" name="Slide Number Placeholder 5">
            <a:extLst>
              <a:ext uri="{FF2B5EF4-FFF2-40B4-BE49-F238E27FC236}">
                <a16:creationId xmlns:a16="http://schemas.microsoft.com/office/drawing/2014/main" id="{6167AC18-8AA0-4977-8AE4-09D6CB71301F}"/>
              </a:ext>
            </a:extLst>
          </p:cNvPr>
          <p:cNvSpPr>
            <a:spLocks noGrp="1"/>
          </p:cNvSpPr>
          <p:nvPr>
            <p:ph type="sldNum" sz="quarter" idx="12"/>
          </p:nvPr>
        </p:nvSpPr>
        <p:spPr/>
        <p:txBody>
          <a:bodyPr/>
          <a:lstStyle/>
          <a:p>
            <a:fld id="{2603F995-4802-4D3B-A22A-666A5E0D2C2B}" type="slidenum">
              <a:rPr lang="en-GB" altLang="en-US"/>
              <a:pPr/>
              <a:t>20</a:t>
            </a:fld>
            <a:endParaRPr lang="en-GB" alt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57536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57536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57536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57536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57536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57536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75363"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2581506" name="Rectangle 2050">
            <a:extLst>
              <a:ext uri="{FF2B5EF4-FFF2-40B4-BE49-F238E27FC236}">
                <a16:creationId xmlns:a16="http://schemas.microsoft.com/office/drawing/2014/main" id="{3FEED3B1-30E9-4239-A340-85B246C452AF}"/>
              </a:ext>
            </a:extLst>
          </p:cNvPr>
          <p:cNvSpPr>
            <a:spLocks noGrp="1" noChangeArrowheads="1"/>
          </p:cNvSpPr>
          <p:nvPr>
            <p:ph type="title"/>
          </p:nvPr>
        </p:nvSpPr>
        <p:spPr>
          <a:xfrm>
            <a:off x="0" y="381000"/>
            <a:ext cx="9144000" cy="1143000"/>
          </a:xfrm>
        </p:spPr>
        <p:txBody>
          <a:bodyPr>
            <a:normAutofit fontScale="90000"/>
          </a:bodyPr>
          <a:lstStyle/>
          <a:p>
            <a:r>
              <a:rPr lang="en-US" altLang="en-US" sz="3300">
                <a:latin typeface="Arial" panose="020B0604020202020204" pitchFamily="34" charset="0"/>
                <a:cs typeface="Arial" panose="020B0604020202020204" pitchFamily="34" charset="0"/>
              </a:rPr>
              <a:t>O’Connor v North Eastern HB (High Court)</a:t>
            </a:r>
            <a:br>
              <a:rPr lang="en-US" altLang="en-US" sz="3300">
                <a:latin typeface="Arial" panose="020B0604020202020204" pitchFamily="34" charset="0"/>
                <a:cs typeface="Arial" panose="020B0604020202020204" pitchFamily="34" charset="0"/>
              </a:rPr>
            </a:br>
            <a:r>
              <a:rPr lang="en-US" altLang="en-US">
                <a:latin typeface="Arial" panose="020B0604020202020204" pitchFamily="34" charset="0"/>
                <a:cs typeface="Arial" panose="020B0604020202020204" pitchFamily="34" charset="0"/>
              </a:rPr>
              <a:t> </a:t>
            </a:r>
            <a:endParaRPr lang="en-GB" altLang="en-US">
              <a:latin typeface="Arial" panose="020B0604020202020204" pitchFamily="34" charset="0"/>
              <a:cs typeface="Arial" panose="020B0604020202020204" pitchFamily="34" charset="0"/>
            </a:endParaRPr>
          </a:p>
        </p:txBody>
      </p:sp>
      <p:sp>
        <p:nvSpPr>
          <p:cNvPr id="2581507" name="Rectangle 2051">
            <a:extLst>
              <a:ext uri="{FF2B5EF4-FFF2-40B4-BE49-F238E27FC236}">
                <a16:creationId xmlns:a16="http://schemas.microsoft.com/office/drawing/2014/main" id="{C2CF65C3-1463-42D2-813E-5EFBDADEF849}"/>
              </a:ext>
            </a:extLst>
          </p:cNvPr>
          <p:cNvSpPr>
            <a:spLocks noGrp="1" noChangeArrowheads="1"/>
          </p:cNvSpPr>
          <p:nvPr>
            <p:ph idx="1"/>
          </p:nvPr>
        </p:nvSpPr>
        <p:spPr/>
        <p:txBody>
          <a:bodyPr/>
          <a:lstStyle/>
          <a:p>
            <a:r>
              <a:rPr lang="en-IE" altLang="en-US"/>
              <a:t>Patient has fallen out of bed</a:t>
            </a:r>
          </a:p>
          <a:p>
            <a:r>
              <a:rPr lang="en-IE" altLang="en-US"/>
              <a:t>Plaintiff had to reach over to get the patient</a:t>
            </a:r>
          </a:p>
          <a:p>
            <a:r>
              <a:rPr lang="en-IE" altLang="en-US"/>
              <a:t>Injured his back</a:t>
            </a:r>
          </a:p>
          <a:p>
            <a:r>
              <a:rPr lang="en-IE" altLang="en-US"/>
              <a:t>Had not been trained in manual handling</a:t>
            </a:r>
          </a:p>
          <a:p>
            <a:r>
              <a:rPr lang="en-US" altLang="en-US">
                <a:cs typeface="Arial" panose="020B0604020202020204" pitchFamily="34" charset="0"/>
              </a:rPr>
              <a:t>Total general damages were €112,000</a:t>
            </a:r>
            <a:r>
              <a:rPr lang="en-GB" altLang="en-US"/>
              <a:t> </a:t>
            </a:r>
          </a:p>
        </p:txBody>
      </p:sp>
      <p:sp>
        <p:nvSpPr>
          <p:cNvPr id="4" name="Date Placeholder 3">
            <a:extLst>
              <a:ext uri="{FF2B5EF4-FFF2-40B4-BE49-F238E27FC236}">
                <a16:creationId xmlns:a16="http://schemas.microsoft.com/office/drawing/2014/main" id="{39640871-231C-412C-9099-BE14A82C54AF}"/>
              </a:ext>
            </a:extLst>
          </p:cNvPr>
          <p:cNvSpPr>
            <a:spLocks noGrp="1"/>
          </p:cNvSpPr>
          <p:nvPr>
            <p:ph type="dt" sz="half" idx="10"/>
          </p:nvPr>
        </p:nvSpPr>
        <p:spPr/>
        <p:txBody>
          <a:bodyPr/>
          <a:lstStyle/>
          <a:p>
            <a:fld id="{3DCDE33F-33FA-4514-9148-9465F9F4C715}" type="datetime1">
              <a:rPr lang="en-US" altLang="en-US"/>
              <a:pPr/>
              <a:t>7/19/2023</a:t>
            </a:fld>
            <a:endParaRPr lang="en-GB" altLang="en-US"/>
          </a:p>
        </p:txBody>
      </p:sp>
      <p:sp>
        <p:nvSpPr>
          <p:cNvPr id="5" name="Slide Number Placeholder 5">
            <a:extLst>
              <a:ext uri="{FF2B5EF4-FFF2-40B4-BE49-F238E27FC236}">
                <a16:creationId xmlns:a16="http://schemas.microsoft.com/office/drawing/2014/main" id="{3F9547D5-2F8C-4491-BD1B-C359EA834809}"/>
              </a:ext>
            </a:extLst>
          </p:cNvPr>
          <p:cNvSpPr>
            <a:spLocks noGrp="1"/>
          </p:cNvSpPr>
          <p:nvPr>
            <p:ph type="sldNum" sz="quarter" idx="12"/>
          </p:nvPr>
        </p:nvSpPr>
        <p:spPr/>
        <p:txBody>
          <a:bodyPr/>
          <a:lstStyle/>
          <a:p>
            <a:fld id="{F3D96761-4280-476B-A2BC-E85288F93588}" type="slidenum">
              <a:rPr lang="en-GB" altLang="en-US"/>
              <a:pPr/>
              <a:t>21</a:t>
            </a:fld>
            <a:endParaRPr lang="en-GB" alt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58150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58150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58150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58150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58150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81507"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79458" name="Rectangle 2050">
            <a:extLst>
              <a:ext uri="{FF2B5EF4-FFF2-40B4-BE49-F238E27FC236}">
                <a16:creationId xmlns:a16="http://schemas.microsoft.com/office/drawing/2014/main" id="{81815071-EE59-426D-8091-93F64D176AB2}"/>
              </a:ext>
            </a:extLst>
          </p:cNvPr>
          <p:cNvSpPr>
            <a:spLocks noGrp="1" noChangeArrowheads="1"/>
          </p:cNvSpPr>
          <p:nvPr>
            <p:ph type="title"/>
          </p:nvPr>
        </p:nvSpPr>
        <p:spPr>
          <a:xfrm>
            <a:off x="304800" y="381000"/>
            <a:ext cx="8839200" cy="1143000"/>
          </a:xfrm>
        </p:spPr>
        <p:txBody>
          <a:bodyPr>
            <a:normAutofit fontScale="90000"/>
          </a:bodyPr>
          <a:lstStyle/>
          <a:p>
            <a:r>
              <a:rPr lang="en-US" altLang="en-US" sz="3600">
                <a:latin typeface="Arial" panose="020B0604020202020204" pitchFamily="34" charset="0"/>
                <a:cs typeface="Arial" panose="020B0604020202020204" pitchFamily="34" charset="0"/>
              </a:rPr>
              <a:t>Firth v. South Eastern HB (High Court)</a:t>
            </a:r>
            <a:br>
              <a:rPr lang="en-US" altLang="en-US" sz="3600">
                <a:latin typeface="Arial" panose="020B0604020202020204" pitchFamily="34" charset="0"/>
                <a:cs typeface="Arial" panose="020B0604020202020204" pitchFamily="34" charset="0"/>
              </a:rPr>
            </a:br>
            <a:r>
              <a:rPr lang="en-US" altLang="en-US" sz="3600">
                <a:latin typeface="Arial" panose="020B0604020202020204" pitchFamily="34" charset="0"/>
                <a:cs typeface="Arial" panose="020B0604020202020204" pitchFamily="34" charset="0"/>
              </a:rPr>
              <a:t>Training not updated</a:t>
            </a:r>
            <a:r>
              <a:rPr lang="en-US" altLang="en-US">
                <a:latin typeface="Arial" panose="020B0604020202020204" pitchFamily="34" charset="0"/>
                <a:cs typeface="Arial" panose="020B0604020202020204" pitchFamily="34" charset="0"/>
              </a:rPr>
              <a:t> </a:t>
            </a:r>
            <a:endParaRPr lang="en-GB" altLang="en-US">
              <a:latin typeface="Arial" panose="020B0604020202020204" pitchFamily="34" charset="0"/>
              <a:cs typeface="Arial" panose="020B0604020202020204" pitchFamily="34" charset="0"/>
            </a:endParaRPr>
          </a:p>
        </p:txBody>
      </p:sp>
      <p:sp>
        <p:nvSpPr>
          <p:cNvPr id="2579459" name="Rectangle 2051">
            <a:extLst>
              <a:ext uri="{FF2B5EF4-FFF2-40B4-BE49-F238E27FC236}">
                <a16:creationId xmlns:a16="http://schemas.microsoft.com/office/drawing/2014/main" id="{441EF1FD-EB2A-46BB-8069-08F4C260A1B9}"/>
              </a:ext>
            </a:extLst>
          </p:cNvPr>
          <p:cNvSpPr>
            <a:spLocks noGrp="1" noChangeArrowheads="1"/>
          </p:cNvSpPr>
          <p:nvPr>
            <p:ph idx="1"/>
          </p:nvPr>
        </p:nvSpPr>
        <p:spPr>
          <a:xfrm>
            <a:off x="685800" y="2057400"/>
            <a:ext cx="8458200" cy="4114800"/>
          </a:xfrm>
        </p:spPr>
        <p:txBody>
          <a:bodyPr>
            <a:normAutofit/>
          </a:bodyPr>
          <a:lstStyle/>
          <a:p>
            <a:r>
              <a:rPr lang="en-IE" altLang="en-US" sz="2800"/>
              <a:t>Firth was a ward attendant</a:t>
            </a:r>
          </a:p>
          <a:p>
            <a:r>
              <a:rPr lang="en-US" altLang="en-US" sz="2800">
                <a:cs typeface="Arial" panose="020B0604020202020204" pitchFamily="34" charset="0"/>
              </a:rPr>
              <a:t>In 1970, she had been shown how to lift patients </a:t>
            </a:r>
            <a:endParaRPr lang="en-IE" altLang="en-US" sz="2800"/>
          </a:p>
          <a:p>
            <a:r>
              <a:rPr lang="en-US" altLang="en-US" sz="2800">
                <a:cs typeface="Arial" panose="020B0604020202020204" pitchFamily="34" charset="0"/>
              </a:rPr>
              <a:t>In 1990 she sustained a back injury while lifting a patient</a:t>
            </a:r>
            <a:r>
              <a:rPr lang="en-GB" altLang="en-US" sz="2800"/>
              <a:t> </a:t>
            </a:r>
            <a:r>
              <a:rPr lang="en-IE" altLang="en-US" sz="2800"/>
              <a:t>using cradle technique</a:t>
            </a:r>
          </a:p>
          <a:p>
            <a:r>
              <a:rPr lang="en-US" altLang="en-US" sz="2800">
                <a:cs typeface="Arial" panose="020B0604020202020204" pitchFamily="34" charset="0"/>
              </a:rPr>
              <a:t>1987 publication The Handling of Patients</a:t>
            </a:r>
          </a:p>
          <a:p>
            <a:r>
              <a:rPr lang="en-US" altLang="en-US" sz="2800">
                <a:cs typeface="Arial" panose="020B0604020202020204" pitchFamily="34" charset="0"/>
              </a:rPr>
              <a:t>Recommended a ban on this method</a:t>
            </a:r>
          </a:p>
          <a:p>
            <a:r>
              <a:rPr lang="en-US" altLang="en-US" sz="2800">
                <a:cs typeface="Arial" panose="020B0604020202020204" pitchFamily="34" charset="0"/>
              </a:rPr>
              <a:t>Judge concluded the training was outdated</a:t>
            </a:r>
          </a:p>
          <a:p>
            <a:r>
              <a:rPr lang="en-US" altLang="en-US" sz="2800"/>
              <a:t>Total damages awarded in the case was €135,658 </a:t>
            </a:r>
            <a:endParaRPr lang="en-GB" altLang="en-US" sz="2800" i="1">
              <a:latin typeface="Arial" panose="020B0604020202020204" pitchFamily="34" charset="0"/>
              <a:cs typeface="Arial" panose="020B0604020202020204" pitchFamily="34" charset="0"/>
            </a:endParaRPr>
          </a:p>
        </p:txBody>
      </p:sp>
      <p:sp>
        <p:nvSpPr>
          <p:cNvPr id="4" name="Date Placeholder 3">
            <a:extLst>
              <a:ext uri="{FF2B5EF4-FFF2-40B4-BE49-F238E27FC236}">
                <a16:creationId xmlns:a16="http://schemas.microsoft.com/office/drawing/2014/main" id="{0C46DADB-E6DC-4966-9938-4D5EE13AD426}"/>
              </a:ext>
            </a:extLst>
          </p:cNvPr>
          <p:cNvSpPr>
            <a:spLocks noGrp="1"/>
          </p:cNvSpPr>
          <p:nvPr>
            <p:ph type="dt" sz="half" idx="10"/>
          </p:nvPr>
        </p:nvSpPr>
        <p:spPr/>
        <p:txBody>
          <a:bodyPr/>
          <a:lstStyle/>
          <a:p>
            <a:fld id="{D4D791C1-837F-4099-9F2A-0FD9DEBD9879}" type="datetime1">
              <a:rPr lang="en-US" altLang="en-US"/>
              <a:pPr/>
              <a:t>7/19/2023</a:t>
            </a:fld>
            <a:endParaRPr lang="en-GB" altLang="en-US"/>
          </a:p>
        </p:txBody>
      </p:sp>
      <p:sp>
        <p:nvSpPr>
          <p:cNvPr id="5" name="Slide Number Placeholder 5">
            <a:extLst>
              <a:ext uri="{FF2B5EF4-FFF2-40B4-BE49-F238E27FC236}">
                <a16:creationId xmlns:a16="http://schemas.microsoft.com/office/drawing/2014/main" id="{A0648106-13D6-4A64-999B-6836EE751EFC}"/>
              </a:ext>
            </a:extLst>
          </p:cNvPr>
          <p:cNvSpPr>
            <a:spLocks noGrp="1"/>
          </p:cNvSpPr>
          <p:nvPr>
            <p:ph type="sldNum" sz="quarter" idx="12"/>
          </p:nvPr>
        </p:nvSpPr>
        <p:spPr/>
        <p:txBody>
          <a:bodyPr/>
          <a:lstStyle/>
          <a:p>
            <a:fld id="{0D83683A-AE8A-4EFE-A99B-87303C2C08F8}" type="slidenum">
              <a:rPr lang="en-GB" altLang="en-US"/>
              <a:pPr/>
              <a:t>22</a:t>
            </a:fld>
            <a:endParaRPr lang="en-GB" altLang="en-US"/>
          </a:p>
        </p:txBody>
      </p:sp>
    </p:spTree>
    <p:custDataLst>
      <p:tags r:id="rId1"/>
    </p:custDataLst>
    <p:extLst>
      <p:ext uri="{BB962C8B-B14F-4D97-AF65-F5344CB8AC3E}">
        <p14:creationId xmlns:p14="http://schemas.microsoft.com/office/powerpoint/2010/main" val="22858103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57945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57945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57945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57945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579459">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579459">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257945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79459" grpId="0"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IE"/>
              <a:t>Recap- Questions &amp; Answers!</a:t>
            </a:r>
          </a:p>
        </p:txBody>
      </p:sp>
      <p:sp>
        <p:nvSpPr>
          <p:cNvPr id="37890" name="Content Placeholder 1"/>
          <p:cNvSpPr>
            <a:spLocks noGrp="1"/>
          </p:cNvSpPr>
          <p:nvPr>
            <p:ph idx="1"/>
          </p:nvPr>
        </p:nvSpPr>
        <p:spPr/>
        <p:txBody>
          <a:bodyPr/>
          <a:lstStyle/>
          <a:p>
            <a:r>
              <a:rPr lang="en-IE" altLang="en-US"/>
              <a:t>Duties of employers?</a:t>
            </a:r>
          </a:p>
          <a:p>
            <a:r>
              <a:rPr lang="en-IE" altLang="en-US"/>
              <a:t>Duties of employees?</a:t>
            </a:r>
          </a:p>
          <a:p>
            <a:r>
              <a:rPr lang="en-IE" altLang="en-US"/>
              <a:t>Manual Handling Regulation requirements?</a:t>
            </a:r>
          </a:p>
          <a:p>
            <a:r>
              <a:rPr lang="en-IE" altLang="en-US"/>
              <a:t>Implications for non compliance?</a:t>
            </a:r>
          </a:p>
        </p:txBody>
      </p:sp>
    </p:spTree>
    <p:custDataLst>
      <p:tags r:id="rId1"/>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C199D-FEE5-4C10-9B24-5617E648397C}"/>
              </a:ext>
            </a:extLst>
          </p:cNvPr>
          <p:cNvSpPr>
            <a:spLocks noGrp="1"/>
          </p:cNvSpPr>
          <p:nvPr>
            <p:ph type="title"/>
          </p:nvPr>
        </p:nvSpPr>
        <p:spPr/>
        <p:txBody>
          <a:bodyPr/>
          <a:lstStyle/>
          <a:p>
            <a:r>
              <a:rPr lang="en-GB"/>
              <a:t>People Handling Risk Assessment</a:t>
            </a:r>
            <a:endParaRPr lang="en-IE"/>
          </a:p>
        </p:txBody>
      </p:sp>
      <p:sp>
        <p:nvSpPr>
          <p:cNvPr id="3" name="Content Placeholder 2">
            <a:extLst>
              <a:ext uri="{FF2B5EF4-FFF2-40B4-BE49-F238E27FC236}">
                <a16:creationId xmlns:a16="http://schemas.microsoft.com/office/drawing/2014/main" id="{4E1AEC78-8108-4FB1-A783-1CE2FBDFD820}"/>
              </a:ext>
            </a:extLst>
          </p:cNvPr>
          <p:cNvSpPr>
            <a:spLocks noGrp="1"/>
          </p:cNvSpPr>
          <p:nvPr>
            <p:ph idx="1"/>
          </p:nvPr>
        </p:nvSpPr>
        <p:spPr>
          <a:xfrm>
            <a:off x="251520" y="1825625"/>
            <a:ext cx="8568952" cy="4351338"/>
          </a:xfrm>
        </p:spPr>
        <p:txBody>
          <a:bodyPr>
            <a:normAutofit/>
          </a:bodyPr>
          <a:lstStyle/>
          <a:p>
            <a:pPr marL="0" indent="0">
              <a:buNone/>
            </a:pPr>
            <a:r>
              <a:rPr lang="en-GB"/>
              <a:t>On completion of this module you will be able to:</a:t>
            </a:r>
          </a:p>
          <a:p>
            <a:endParaRPr lang="en-GB"/>
          </a:p>
          <a:p>
            <a:r>
              <a:rPr lang="en-GB"/>
              <a:t>Explain what Risk Assessment and ergonomics are</a:t>
            </a:r>
          </a:p>
          <a:p>
            <a:r>
              <a:rPr lang="en-GB"/>
              <a:t>Explain the people handling risk assessment process</a:t>
            </a:r>
          </a:p>
          <a:p>
            <a:r>
              <a:rPr lang="en-GB"/>
              <a:t>Identify issues which may impact on the process, </a:t>
            </a:r>
          </a:p>
          <a:p>
            <a:r>
              <a:rPr lang="en-GB"/>
              <a:t>Describe a range of controls to avoid and reduce the risk of injury</a:t>
            </a:r>
            <a:endParaRPr lang="en-IE"/>
          </a:p>
        </p:txBody>
      </p:sp>
    </p:spTree>
    <p:custDataLst>
      <p:tags r:id="rId1"/>
    </p:custDataLst>
    <p:extLst>
      <p:ext uri="{BB962C8B-B14F-4D97-AF65-F5344CB8AC3E}">
        <p14:creationId xmlns:p14="http://schemas.microsoft.com/office/powerpoint/2010/main" val="37874357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5858" name="Rectangle 2050"/>
          <p:cNvSpPr>
            <a:spLocks noGrp="1" noChangeArrowheads="1"/>
          </p:cNvSpPr>
          <p:nvPr>
            <p:ph type="title"/>
          </p:nvPr>
        </p:nvSpPr>
        <p:spPr>
          <a:xfrm>
            <a:off x="500063" y="428625"/>
            <a:ext cx="7772400" cy="1143000"/>
          </a:xfrm>
        </p:spPr>
        <p:txBody>
          <a:bodyPr/>
          <a:lstStyle/>
          <a:p>
            <a:pPr eaLnBrk="1" fontAlgn="auto" hangingPunct="1">
              <a:spcAft>
                <a:spcPts val="0"/>
              </a:spcAft>
              <a:defRPr/>
            </a:pPr>
            <a:r>
              <a:rPr lang="en-IE">
                <a:latin typeface="Frutiger"/>
              </a:rPr>
              <a:t>Explanations</a:t>
            </a:r>
            <a:endParaRPr lang="en-GB">
              <a:latin typeface="Frutiger"/>
            </a:endParaRPr>
          </a:p>
        </p:txBody>
      </p:sp>
      <p:sp>
        <p:nvSpPr>
          <p:cNvPr id="1785859" name="Rectangle 2051"/>
          <p:cNvSpPr>
            <a:spLocks noGrp="1" noChangeArrowheads="1"/>
          </p:cNvSpPr>
          <p:nvPr>
            <p:ph idx="1"/>
          </p:nvPr>
        </p:nvSpPr>
        <p:spPr>
          <a:xfrm>
            <a:off x="609600" y="1500188"/>
            <a:ext cx="7772400" cy="5357812"/>
          </a:xfrm>
        </p:spPr>
        <p:txBody>
          <a:bodyPr vert="horz" lIns="91440" tIns="45720" rIns="91440" bIns="45720" rtlCol="0" anchor="t">
            <a:normAutofit/>
          </a:bodyPr>
          <a:lstStyle/>
          <a:p>
            <a:pPr eaLnBrk="1" hangingPunct="1">
              <a:buFont typeface="Arial" panose="020B0604020202020204" pitchFamily="34" charset="0"/>
              <a:buNone/>
            </a:pPr>
            <a:r>
              <a:rPr lang="en-IE" altLang="en-US" b="1">
                <a:latin typeface="Goudy"/>
              </a:rPr>
              <a:t>What is </a:t>
            </a:r>
            <a:r>
              <a:rPr lang="ga-IE" altLang="en-US" b="1">
                <a:latin typeface="Goudy"/>
              </a:rPr>
              <a:t>Risk Assessment</a:t>
            </a:r>
            <a:r>
              <a:rPr lang="en-IE" altLang="en-US" b="1">
                <a:latin typeface="Goudy"/>
              </a:rPr>
              <a:t>?</a:t>
            </a:r>
          </a:p>
          <a:p>
            <a:pPr eaLnBrk="1" hangingPunct="1">
              <a:buFont typeface="Arial" panose="020B0604020202020204" pitchFamily="34" charset="0"/>
              <a:buNone/>
            </a:pPr>
            <a:r>
              <a:rPr lang="en-IE" altLang="en-US">
                <a:latin typeface="Goudy"/>
              </a:rPr>
              <a:t>Identifying hazards/ Risk Factors </a:t>
            </a:r>
          </a:p>
          <a:p>
            <a:pPr>
              <a:buNone/>
            </a:pPr>
            <a:endParaRPr lang="en-IE" altLang="en-US" b="1">
              <a:latin typeface="Goudy"/>
            </a:endParaRPr>
          </a:p>
          <a:p>
            <a:pPr>
              <a:buNone/>
            </a:pPr>
            <a:r>
              <a:rPr lang="en-IE" altLang="en-US" b="1">
                <a:latin typeface="Goudy"/>
              </a:rPr>
              <a:t>Hazard/ Risk Factors</a:t>
            </a:r>
          </a:p>
          <a:p>
            <a:pPr>
              <a:buNone/>
            </a:pPr>
            <a:r>
              <a:rPr lang="en-IE" altLang="en-US">
                <a:latin typeface="Goudy"/>
              </a:rPr>
              <a:t>Issues that will cause harm/ increase risk</a:t>
            </a:r>
          </a:p>
          <a:p>
            <a:pPr>
              <a:buNone/>
            </a:pPr>
            <a:r>
              <a:rPr lang="en-IE" altLang="en-US" b="1">
                <a:latin typeface="Goudy"/>
              </a:rPr>
              <a:t>Controls</a:t>
            </a:r>
          </a:p>
          <a:p>
            <a:pPr>
              <a:buNone/>
            </a:pPr>
            <a:r>
              <a:rPr lang="ga-IE" altLang="en-US">
                <a:latin typeface="Goudy"/>
              </a:rPr>
              <a:t>Solutions put in place to reduce the risk</a:t>
            </a:r>
          </a:p>
          <a:p>
            <a:pPr>
              <a:buNone/>
            </a:pPr>
            <a:endParaRPr lang="ga-IE" altLang="en-US" b="1">
              <a:latin typeface="Goudy"/>
            </a:endParaRPr>
          </a:p>
          <a:p>
            <a:pPr eaLnBrk="1" hangingPunct="1">
              <a:buFont typeface="Arial" panose="020B0604020202020204" pitchFamily="34" charset="0"/>
              <a:buNone/>
            </a:pPr>
            <a:r>
              <a:rPr lang="en-IE" altLang="en-US" b="1">
                <a:latin typeface="Goudy"/>
              </a:rPr>
              <a:t>What </a:t>
            </a:r>
            <a:r>
              <a:rPr lang="ga-IE" altLang="en-US" b="1">
                <a:latin typeface="Goudy"/>
              </a:rPr>
              <a:t>Ergonomics</a:t>
            </a:r>
            <a:r>
              <a:rPr lang="en-IE" altLang="en-US" b="1">
                <a:latin typeface="Goudy"/>
              </a:rPr>
              <a:t> is</a:t>
            </a:r>
            <a:endParaRPr lang="en-IE" altLang="en-US">
              <a:latin typeface="Goudy"/>
            </a:endParaRPr>
          </a:p>
          <a:p>
            <a:pPr eaLnBrk="1" hangingPunct="1">
              <a:buFont typeface="Arial" panose="020B0604020202020204" pitchFamily="34" charset="0"/>
              <a:buNone/>
            </a:pPr>
            <a:r>
              <a:rPr lang="en-IE" altLang="en-US">
                <a:latin typeface="Goudy"/>
              </a:rPr>
              <a:t>Changing work to reduce the strain  on workers</a:t>
            </a:r>
            <a:endParaRPr lang="en-GB" alt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8585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85859">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85859">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8585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8585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8585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85859">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785859">
                                            <p:txEl>
                                              <p:pRg st="8" end="8"/>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78585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5859"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7FA00-E6A2-4C94-980B-9DAF7EDAECF6}"/>
              </a:ext>
            </a:extLst>
          </p:cNvPr>
          <p:cNvSpPr>
            <a:spLocks noGrp="1"/>
          </p:cNvSpPr>
          <p:nvPr>
            <p:ph type="title"/>
          </p:nvPr>
        </p:nvSpPr>
        <p:spPr/>
        <p:txBody>
          <a:bodyPr/>
          <a:lstStyle/>
          <a:p>
            <a:r>
              <a:rPr lang="en-IE"/>
              <a:t>Types of PH Risk assessments</a:t>
            </a:r>
          </a:p>
        </p:txBody>
      </p:sp>
      <p:sp>
        <p:nvSpPr>
          <p:cNvPr id="3" name="Content Placeholder 2">
            <a:extLst>
              <a:ext uri="{FF2B5EF4-FFF2-40B4-BE49-F238E27FC236}">
                <a16:creationId xmlns:a16="http://schemas.microsoft.com/office/drawing/2014/main" id="{F57A4508-6C0C-426E-B92F-4B3EDBAD1B00}"/>
              </a:ext>
            </a:extLst>
          </p:cNvPr>
          <p:cNvSpPr>
            <a:spLocks noGrp="1"/>
          </p:cNvSpPr>
          <p:nvPr>
            <p:ph idx="1"/>
          </p:nvPr>
        </p:nvSpPr>
        <p:spPr>
          <a:xfrm>
            <a:off x="628650" y="1825625"/>
            <a:ext cx="8515350" cy="4351338"/>
          </a:xfrm>
        </p:spPr>
        <p:txBody>
          <a:bodyPr>
            <a:normAutofit fontScale="92500" lnSpcReduction="20000"/>
          </a:bodyPr>
          <a:lstStyle/>
          <a:p>
            <a:pPr marL="0" indent="0">
              <a:buNone/>
            </a:pPr>
            <a:r>
              <a:rPr lang="en-GB"/>
              <a:t>Generic ward/department risk assessment; </a:t>
            </a:r>
          </a:p>
          <a:p>
            <a:pPr marL="0" indent="0">
              <a:buNone/>
            </a:pPr>
            <a:r>
              <a:rPr lang="en-GB"/>
              <a:t>Task specific risk assessment;</a:t>
            </a:r>
          </a:p>
          <a:p>
            <a:pPr marL="0" indent="0">
              <a:buNone/>
            </a:pPr>
            <a:endParaRPr lang="en-GB"/>
          </a:p>
          <a:p>
            <a:pPr marL="0" indent="0">
              <a:buNone/>
            </a:pPr>
            <a:r>
              <a:rPr lang="en-GB" b="1"/>
              <a:t>Individual patient handling risk assessment</a:t>
            </a:r>
            <a:endParaRPr lang="en-IE" b="1"/>
          </a:p>
          <a:p>
            <a:r>
              <a:rPr lang="en-IE"/>
              <a:t>Completed on each service user on admission/ referral</a:t>
            </a:r>
          </a:p>
          <a:p>
            <a:r>
              <a:rPr lang="en-IE"/>
              <a:t>Reviewed every four months or</a:t>
            </a:r>
          </a:p>
          <a:p>
            <a:r>
              <a:rPr lang="en-IE"/>
              <a:t>When initial assessment is no longer valid</a:t>
            </a:r>
          </a:p>
          <a:p>
            <a:pPr marL="0" indent="0">
              <a:buNone/>
            </a:pPr>
            <a:endParaRPr lang="en-IE" b="1"/>
          </a:p>
          <a:p>
            <a:pPr marL="0" indent="0">
              <a:buNone/>
            </a:pPr>
            <a:r>
              <a:rPr lang="en-IE" b="1"/>
              <a:t>Dynamic Risk Assessment  </a:t>
            </a:r>
          </a:p>
          <a:p>
            <a:r>
              <a:rPr lang="en-IE"/>
              <a:t>Carried out on the spot by employees prior to task</a:t>
            </a:r>
            <a:endParaRPr lang="en-GB"/>
          </a:p>
        </p:txBody>
      </p:sp>
    </p:spTree>
    <p:custDataLst>
      <p:tags r:id="rId1"/>
    </p:custDataLst>
    <p:extLst>
      <p:ext uri="{BB962C8B-B14F-4D97-AF65-F5344CB8AC3E}">
        <p14:creationId xmlns:p14="http://schemas.microsoft.com/office/powerpoint/2010/main" val="10160582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7D30F05-36BA-4451-BAAF-40ADFE904DC3}"/>
              </a:ext>
            </a:extLst>
          </p:cNvPr>
          <p:cNvSpPr>
            <a:spLocks noGrp="1"/>
          </p:cNvSpPr>
          <p:nvPr>
            <p:ph type="title"/>
          </p:nvPr>
        </p:nvSpPr>
        <p:spPr/>
        <p:txBody>
          <a:bodyPr/>
          <a:lstStyle/>
          <a:p>
            <a:r>
              <a:rPr lang="en-IE"/>
              <a:t>Risk Assessment Process</a:t>
            </a:r>
            <a:endParaRPr lang="en-GB"/>
          </a:p>
        </p:txBody>
      </p:sp>
      <p:sp>
        <p:nvSpPr>
          <p:cNvPr id="2" name="Content Placeholder 1">
            <a:extLst>
              <a:ext uri="{FF2B5EF4-FFF2-40B4-BE49-F238E27FC236}">
                <a16:creationId xmlns:a16="http://schemas.microsoft.com/office/drawing/2014/main" id="{5014AAB3-D815-4CAF-9DB6-7D022A074EC9}"/>
              </a:ext>
            </a:extLst>
          </p:cNvPr>
          <p:cNvSpPr>
            <a:spLocks noGrp="1"/>
          </p:cNvSpPr>
          <p:nvPr>
            <p:ph idx="1"/>
          </p:nvPr>
        </p:nvSpPr>
        <p:spPr>
          <a:xfrm>
            <a:off x="0" y="1481138"/>
            <a:ext cx="9144000" cy="4525962"/>
          </a:xfrm>
        </p:spPr>
        <p:txBody>
          <a:bodyPr/>
          <a:lstStyle/>
          <a:p>
            <a:r>
              <a:rPr lang="en-IE" sz="4000"/>
              <a:t>Step 1 Observe and describe the process</a:t>
            </a:r>
          </a:p>
          <a:p>
            <a:r>
              <a:rPr lang="en-IE" sz="4000"/>
              <a:t>Step 2 Collect data</a:t>
            </a:r>
          </a:p>
          <a:p>
            <a:r>
              <a:rPr lang="en-IE" sz="4000"/>
              <a:t>Step 3 Identify risk factors</a:t>
            </a:r>
          </a:p>
          <a:p>
            <a:r>
              <a:rPr lang="en-IE" sz="4000"/>
              <a:t>Step 4 Develop solutions</a:t>
            </a:r>
          </a:p>
          <a:p>
            <a:r>
              <a:rPr lang="en-IE" sz="4000"/>
              <a:t>Step 5 Review</a:t>
            </a:r>
            <a:endParaRPr lang="en-GB" sz="4000"/>
          </a:p>
        </p:txBody>
      </p:sp>
    </p:spTree>
    <p:custDataLst>
      <p:tags r:id="rId1"/>
    </p:custDataLst>
    <p:extLst>
      <p:ext uri="{BB962C8B-B14F-4D97-AF65-F5344CB8AC3E}">
        <p14:creationId xmlns:p14="http://schemas.microsoft.com/office/powerpoint/2010/main" val="4012772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345128" y="12652"/>
            <a:ext cx="7886700" cy="1119658"/>
          </a:xfrm>
        </p:spPr>
        <p:txBody>
          <a:bodyPr/>
          <a:lstStyle/>
          <a:p>
            <a:pPr eaLnBrk="1" fontAlgn="auto" hangingPunct="1">
              <a:spcAft>
                <a:spcPts val="0"/>
              </a:spcAft>
              <a:defRPr/>
            </a:pPr>
            <a:r>
              <a:rPr lang="en-IE"/>
              <a:t>Risk Factors</a:t>
            </a:r>
            <a:endParaRPr lang="ga-IE"/>
          </a:p>
        </p:txBody>
      </p:sp>
      <p:sp>
        <p:nvSpPr>
          <p:cNvPr id="4" name="Rectangle 3"/>
          <p:cNvSpPr>
            <a:spLocks noGrp="1" noChangeArrowheads="1"/>
          </p:cNvSpPr>
          <p:nvPr>
            <p:ph idx="1"/>
          </p:nvPr>
        </p:nvSpPr>
        <p:spPr>
          <a:xfrm>
            <a:off x="30802" y="1484784"/>
            <a:ext cx="9113197" cy="4486274"/>
          </a:xfrm>
        </p:spPr>
        <p:txBody>
          <a:bodyPr>
            <a:normAutofit/>
          </a:bodyPr>
          <a:lstStyle/>
          <a:p>
            <a:pPr eaLnBrk="1" hangingPunct="1">
              <a:lnSpc>
                <a:spcPct val="90000"/>
              </a:lnSpc>
              <a:buSzPct val="185000"/>
              <a:buFont typeface="Wingdings" panose="05000000000000000000" pitchFamily="2" charset="2"/>
              <a:buBlip>
                <a:blip r:embed="rId4"/>
              </a:buBlip>
            </a:pPr>
            <a:r>
              <a:rPr lang="en-GB" altLang="en-US" sz="3600" b="1"/>
              <a:t>Task  </a:t>
            </a:r>
            <a:r>
              <a:rPr lang="en-GB" altLang="en-US" sz="2400" b="1"/>
              <a:t>(What movements and body postures put pressure on the back?)</a:t>
            </a:r>
          </a:p>
          <a:p>
            <a:pPr eaLnBrk="1" hangingPunct="1">
              <a:lnSpc>
                <a:spcPct val="90000"/>
              </a:lnSpc>
              <a:buSzPct val="185000"/>
              <a:buFont typeface="Wingdings" panose="05000000000000000000" pitchFamily="2" charset="2"/>
              <a:buBlip>
                <a:blip r:embed="rId4"/>
              </a:buBlip>
            </a:pPr>
            <a:r>
              <a:rPr lang="en-GB" altLang="en-US" sz="3600" b="1"/>
              <a:t>I</a:t>
            </a:r>
            <a:r>
              <a:rPr lang="en-GB" altLang="en-US" sz="2800" b="1"/>
              <a:t>ndividual (what characteristics of a person make them more at risk?</a:t>
            </a:r>
          </a:p>
          <a:p>
            <a:pPr eaLnBrk="1" hangingPunct="1">
              <a:lnSpc>
                <a:spcPct val="90000"/>
              </a:lnSpc>
              <a:buSzPct val="185000"/>
              <a:buFont typeface="Wingdings" panose="05000000000000000000" pitchFamily="2" charset="2"/>
              <a:buBlip>
                <a:blip r:embed="rId4"/>
              </a:buBlip>
            </a:pPr>
            <a:r>
              <a:rPr lang="en-GB" altLang="en-US" sz="3600" b="1"/>
              <a:t>Load </a:t>
            </a:r>
            <a:r>
              <a:rPr lang="en-GB" altLang="en-US" sz="2800" b="1"/>
              <a:t>(What characteristics of the load increase the risk?</a:t>
            </a:r>
          </a:p>
          <a:p>
            <a:pPr eaLnBrk="1" hangingPunct="1">
              <a:lnSpc>
                <a:spcPct val="90000"/>
              </a:lnSpc>
              <a:buSzPct val="185000"/>
              <a:buFont typeface="Wingdings" panose="05000000000000000000" pitchFamily="2" charset="2"/>
              <a:buBlip>
                <a:blip r:embed="rId4"/>
              </a:buBlip>
            </a:pPr>
            <a:r>
              <a:rPr lang="en-GB" altLang="en-US" sz="3600" b="1"/>
              <a:t>Environment </a:t>
            </a:r>
            <a:r>
              <a:rPr lang="en-GB" altLang="en-US" sz="2800" b="1"/>
              <a:t>(What aspects of the environment will increase the risk?)</a:t>
            </a:r>
          </a:p>
          <a:p>
            <a:pPr eaLnBrk="1" hangingPunct="1">
              <a:lnSpc>
                <a:spcPct val="90000"/>
              </a:lnSpc>
              <a:buSzPct val="185000"/>
              <a:buFont typeface="Wingdings 3" panose="05040102010807070707" pitchFamily="18" charset="2"/>
              <a:buNone/>
            </a:pPr>
            <a:endParaRPr lang="en-GB" altLang="en-US" b="1">
              <a:latin typeface="Arial" panose="020B0604020202020204" pitchFamily="34" charset="0"/>
            </a:endParaRPr>
          </a:p>
        </p:txBody>
      </p:sp>
      <p:pic>
        <p:nvPicPr>
          <p:cNvPr id="64516" name="Picture 4" descr="qualtec logo.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370652" y="1067713"/>
            <a:ext cx="1057275" cy="126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IE"/>
              <a:t>Task</a:t>
            </a:r>
          </a:p>
        </p:txBody>
      </p:sp>
      <p:sp>
        <p:nvSpPr>
          <p:cNvPr id="65538" name="Content Placeholder 1"/>
          <p:cNvSpPr>
            <a:spLocks noGrp="1"/>
          </p:cNvSpPr>
          <p:nvPr>
            <p:ph idx="1"/>
          </p:nvPr>
        </p:nvSpPr>
        <p:spPr>
          <a:xfrm>
            <a:off x="628650" y="1412776"/>
            <a:ext cx="8263830" cy="5445224"/>
          </a:xfrm>
        </p:spPr>
        <p:txBody>
          <a:bodyPr>
            <a:normAutofit/>
          </a:bodyPr>
          <a:lstStyle/>
          <a:p>
            <a:r>
              <a:rPr lang="en-GB" altLang="en-US"/>
              <a:t>Over frequent/ prolonged</a:t>
            </a:r>
          </a:p>
          <a:p>
            <a:r>
              <a:rPr lang="en-GB" altLang="en-US"/>
              <a:t>Involves the spine</a:t>
            </a:r>
          </a:p>
          <a:p>
            <a:r>
              <a:rPr lang="en-GB" altLang="en-US"/>
              <a:t>Insufficient rest/recovery</a:t>
            </a:r>
          </a:p>
          <a:p>
            <a:r>
              <a:rPr lang="en-GB" altLang="en-US"/>
              <a:t>Excessive lifting or lowering</a:t>
            </a:r>
          </a:p>
          <a:p>
            <a:r>
              <a:rPr lang="en-GB" altLang="en-US"/>
              <a:t>Excessive carrying distances</a:t>
            </a:r>
          </a:p>
          <a:p>
            <a:r>
              <a:rPr lang="en-GB" altLang="en-US"/>
              <a:t>Too strenuous</a:t>
            </a:r>
          </a:p>
          <a:p>
            <a:r>
              <a:rPr lang="en-GB" altLang="en-US"/>
              <a:t>Only achieved by twisting movement of trunk</a:t>
            </a:r>
          </a:p>
          <a:p>
            <a:r>
              <a:rPr lang="en-GB" altLang="en-US"/>
              <a:t>Likely to result in sudden movement of load</a:t>
            </a:r>
          </a:p>
          <a:p>
            <a:r>
              <a:rPr lang="en-GB" altLang="en-US"/>
              <a:t>Made with body in unstable posture</a:t>
            </a:r>
            <a:endParaRPr lang="en-IE" alt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2"/>
          <p:cNvSpPr>
            <a:spLocks noGrp="1"/>
          </p:cNvSpPr>
          <p:nvPr>
            <p:ph idx="1"/>
          </p:nvPr>
        </p:nvSpPr>
        <p:spPr/>
        <p:txBody>
          <a:bodyPr/>
          <a:lstStyle/>
          <a:p>
            <a:pPr eaLnBrk="1" hangingPunct="1">
              <a:buFont typeface="Arial" panose="020B0604020202020204" pitchFamily="34" charset="0"/>
              <a:buNone/>
            </a:pPr>
            <a:r>
              <a:rPr lang="en-IE" altLang="en-US"/>
              <a:t>	</a:t>
            </a:r>
            <a:r>
              <a:rPr lang="ga-IE" altLang="en-US" err="1"/>
              <a:t>The</a:t>
            </a:r>
            <a:r>
              <a:rPr lang="ga-IE" altLang="en-US"/>
              <a:t> </a:t>
            </a:r>
            <a:r>
              <a:rPr lang="ga-IE" altLang="en-US" err="1"/>
              <a:t>aim</a:t>
            </a:r>
            <a:r>
              <a:rPr lang="ga-IE" altLang="en-US"/>
              <a:t> </a:t>
            </a:r>
            <a:r>
              <a:rPr lang="ga-IE" altLang="en-US" err="1"/>
              <a:t>of</a:t>
            </a:r>
            <a:r>
              <a:rPr lang="ga-IE" altLang="en-US"/>
              <a:t> this </a:t>
            </a:r>
            <a:r>
              <a:rPr lang="ga-IE" altLang="en-US" err="1"/>
              <a:t>course</a:t>
            </a:r>
            <a:r>
              <a:rPr lang="ga-IE" altLang="en-US"/>
              <a:t> is </a:t>
            </a:r>
            <a:r>
              <a:rPr lang="ga-IE" altLang="en-US" err="1"/>
              <a:t>to</a:t>
            </a:r>
            <a:r>
              <a:rPr lang="ga-IE" altLang="en-US"/>
              <a:t> </a:t>
            </a:r>
            <a:r>
              <a:rPr lang="ga-IE" altLang="en-US" err="1"/>
              <a:t>provide</a:t>
            </a:r>
            <a:r>
              <a:rPr lang="ga-IE" altLang="en-US"/>
              <a:t> </a:t>
            </a:r>
            <a:r>
              <a:rPr lang="en-IE" altLang="en-US"/>
              <a:t>you </a:t>
            </a:r>
            <a:r>
              <a:rPr lang="ga-IE" altLang="en-US" err="1"/>
              <a:t>with</a:t>
            </a:r>
            <a:r>
              <a:rPr lang="ga-IE" altLang="en-US"/>
              <a:t> </a:t>
            </a:r>
            <a:r>
              <a:rPr lang="ga-IE" altLang="en-US" err="1"/>
              <a:t>the</a:t>
            </a:r>
            <a:endParaRPr lang="en-US" altLang="en-US"/>
          </a:p>
          <a:p>
            <a:pPr eaLnBrk="1" hangingPunct="1">
              <a:buFont typeface="Arial" panose="020B0604020202020204" pitchFamily="34" charset="0"/>
              <a:buNone/>
            </a:pPr>
            <a:r>
              <a:rPr lang="en-GB" altLang="en-US"/>
              <a:t>	</a:t>
            </a:r>
            <a:r>
              <a:rPr lang="ga-IE" altLang="en-US" err="1"/>
              <a:t>Knowledge</a:t>
            </a:r>
            <a:r>
              <a:rPr lang="en-GB" altLang="en-US"/>
              <a:t>, skills and attitude</a:t>
            </a:r>
            <a:r>
              <a:rPr lang="ga-IE" altLang="en-US"/>
              <a:t> t</a:t>
            </a:r>
            <a:r>
              <a:rPr lang="en-IE" altLang="en-US"/>
              <a:t>o be able to move people correctly</a:t>
            </a:r>
            <a:endParaRPr lang="ga-IE" altLang="en-US"/>
          </a:p>
        </p:txBody>
      </p:sp>
      <p:sp>
        <p:nvSpPr>
          <p:cNvPr id="9218" name="Title 1"/>
          <p:cNvSpPr>
            <a:spLocks noGrp="1"/>
          </p:cNvSpPr>
          <p:nvPr>
            <p:ph type="title"/>
          </p:nvPr>
        </p:nvSpPr>
        <p:spPr/>
        <p:txBody>
          <a:bodyPr/>
          <a:lstStyle/>
          <a:p>
            <a:pPr eaLnBrk="1" fontAlgn="auto" hangingPunct="1">
              <a:spcAft>
                <a:spcPts val="0"/>
              </a:spcAft>
              <a:defRPr/>
            </a:pPr>
            <a:r>
              <a:rPr lang="en-IE"/>
              <a:t>Course </a:t>
            </a:r>
            <a:r>
              <a:rPr lang="ga-IE"/>
              <a:t>Aim</a:t>
            </a:r>
          </a:p>
        </p:txBody>
      </p:sp>
      <p:pic>
        <p:nvPicPr>
          <p:cNvPr id="2" name="Picture 1">
            <a:extLst>
              <a:ext uri="{FF2B5EF4-FFF2-40B4-BE49-F238E27FC236}">
                <a16:creationId xmlns:a16="http://schemas.microsoft.com/office/drawing/2014/main" id="{C8EBC0D5-56DE-4717-8DC8-B8610203C703}"/>
              </a:ext>
            </a:extLst>
          </p:cNvPr>
          <p:cNvPicPr>
            <a:picLocks noChangeAspect="1"/>
          </p:cNvPicPr>
          <p:nvPr/>
        </p:nvPicPr>
        <p:blipFill>
          <a:blip r:embed="rId4"/>
          <a:stretch>
            <a:fillRect/>
          </a:stretch>
        </p:blipFill>
        <p:spPr>
          <a:xfrm>
            <a:off x="8089301" y="0"/>
            <a:ext cx="1054699" cy="1268078"/>
          </a:xfrm>
          <a:prstGeom prst="rect">
            <a:avLst/>
          </a:prstGeom>
        </p:spPr>
      </p:pic>
    </p:spTree>
    <p:custDataLst>
      <p:tags r:id="rId1"/>
    </p:custData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IE"/>
              <a:t>Individual (You!)</a:t>
            </a:r>
          </a:p>
        </p:txBody>
      </p:sp>
      <p:sp>
        <p:nvSpPr>
          <p:cNvPr id="66562" name="Content Placeholder 1"/>
          <p:cNvSpPr>
            <a:spLocks noGrp="1"/>
          </p:cNvSpPr>
          <p:nvPr>
            <p:ph idx="1"/>
          </p:nvPr>
        </p:nvSpPr>
        <p:spPr>
          <a:xfrm>
            <a:off x="628650" y="1825624"/>
            <a:ext cx="8263830" cy="5032375"/>
          </a:xfrm>
        </p:spPr>
        <p:txBody>
          <a:bodyPr/>
          <a:lstStyle/>
          <a:p>
            <a:pPr>
              <a:buNone/>
            </a:pPr>
            <a:r>
              <a:rPr lang="en-GB" altLang="en-US"/>
              <a:t>Physically unsuited to task in question</a:t>
            </a:r>
          </a:p>
          <a:p>
            <a:pPr>
              <a:buNone/>
            </a:pPr>
            <a:r>
              <a:rPr lang="en-GB" altLang="en-US"/>
              <a:t>Unsuitable clothing/footwear/other personal effects</a:t>
            </a:r>
          </a:p>
          <a:p>
            <a:pPr>
              <a:buNone/>
            </a:pPr>
            <a:r>
              <a:rPr lang="en-GB" altLang="en-US"/>
              <a:t>Inadequate training or knowledge</a:t>
            </a:r>
          </a:p>
          <a:p>
            <a:pPr>
              <a:buNone/>
            </a:pPr>
            <a:r>
              <a:rPr lang="en-GB" altLang="en-US"/>
              <a:t>Young, old or inexperienced employee</a:t>
            </a:r>
          </a:p>
          <a:p>
            <a:pPr>
              <a:buNone/>
            </a:pPr>
            <a:r>
              <a:rPr lang="en-GB" altLang="en-US"/>
              <a:t>Pregnant or breastfeeding employee</a:t>
            </a:r>
          </a:p>
          <a:p>
            <a:pPr>
              <a:buNone/>
            </a:pPr>
            <a:r>
              <a:rPr lang="en-GB" altLang="en-US"/>
              <a:t>Employee physically unfit</a:t>
            </a:r>
            <a:endParaRPr lang="en-US" alt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C4FA2B-0AE4-408E-B2B2-2FF178489C16}"/>
              </a:ext>
            </a:extLst>
          </p:cNvPr>
          <p:cNvSpPr>
            <a:spLocks noGrp="1"/>
          </p:cNvSpPr>
          <p:nvPr>
            <p:ph type="title"/>
          </p:nvPr>
        </p:nvSpPr>
        <p:spPr/>
        <p:txBody>
          <a:bodyPr/>
          <a:lstStyle/>
          <a:p>
            <a:r>
              <a:rPr lang="en-IE"/>
              <a:t>Load (Service users)</a:t>
            </a:r>
          </a:p>
        </p:txBody>
      </p:sp>
      <p:sp>
        <p:nvSpPr>
          <p:cNvPr id="3" name="Content Placeholder 2">
            <a:extLst>
              <a:ext uri="{FF2B5EF4-FFF2-40B4-BE49-F238E27FC236}">
                <a16:creationId xmlns:a16="http://schemas.microsoft.com/office/drawing/2014/main" id="{998FBA28-EC5D-45D2-89EC-D0F41FFC3519}"/>
              </a:ext>
            </a:extLst>
          </p:cNvPr>
          <p:cNvSpPr>
            <a:spLocks noGrp="1"/>
          </p:cNvSpPr>
          <p:nvPr>
            <p:ph sz="half" idx="1"/>
          </p:nvPr>
        </p:nvSpPr>
        <p:spPr>
          <a:xfrm>
            <a:off x="323528" y="1825625"/>
            <a:ext cx="4191322" cy="4351338"/>
          </a:xfrm>
        </p:spPr>
        <p:txBody>
          <a:bodyPr>
            <a:normAutofit fontScale="92500" lnSpcReduction="10000"/>
          </a:bodyPr>
          <a:lstStyle/>
          <a:p>
            <a:r>
              <a:rPr lang="en-GB"/>
              <a:t>History of falls</a:t>
            </a:r>
          </a:p>
          <a:p>
            <a:r>
              <a:rPr lang="en-GB"/>
              <a:t>Pain</a:t>
            </a:r>
          </a:p>
          <a:p>
            <a:r>
              <a:rPr lang="en-GB"/>
              <a:t>Drips/drains/catheter</a:t>
            </a:r>
          </a:p>
          <a:p>
            <a:r>
              <a:rPr lang="en-GB"/>
              <a:t>Infection</a:t>
            </a:r>
          </a:p>
          <a:p>
            <a:r>
              <a:rPr lang="en-GB"/>
              <a:t>Communication/Sensory</a:t>
            </a:r>
          </a:p>
          <a:p>
            <a:r>
              <a:rPr lang="en-GB"/>
              <a:t>Skin condition/tissue viability</a:t>
            </a:r>
          </a:p>
          <a:p>
            <a:r>
              <a:rPr lang="en-GB"/>
              <a:t>Recent surgery</a:t>
            </a:r>
          </a:p>
          <a:p>
            <a:r>
              <a:rPr lang="en-GB"/>
              <a:t>Amputation</a:t>
            </a:r>
          </a:p>
          <a:p>
            <a:r>
              <a:rPr lang="en-GB"/>
              <a:t>Muscle spasm</a:t>
            </a:r>
          </a:p>
          <a:p>
            <a:endParaRPr lang="en-IE"/>
          </a:p>
        </p:txBody>
      </p:sp>
      <p:sp>
        <p:nvSpPr>
          <p:cNvPr id="4" name="Content Placeholder 3">
            <a:extLst>
              <a:ext uri="{FF2B5EF4-FFF2-40B4-BE49-F238E27FC236}">
                <a16:creationId xmlns:a16="http://schemas.microsoft.com/office/drawing/2014/main" id="{9E670327-A5D0-48FA-A42C-792122CCF4A5}"/>
              </a:ext>
            </a:extLst>
          </p:cNvPr>
          <p:cNvSpPr>
            <a:spLocks noGrp="1"/>
          </p:cNvSpPr>
          <p:nvPr>
            <p:ph sz="half" idx="2"/>
          </p:nvPr>
        </p:nvSpPr>
        <p:spPr>
          <a:xfrm>
            <a:off x="4139952" y="1825624"/>
            <a:ext cx="5004048" cy="4843735"/>
          </a:xfrm>
        </p:spPr>
        <p:txBody>
          <a:bodyPr>
            <a:normAutofit fontScale="92500" lnSpcReduction="10000"/>
          </a:bodyPr>
          <a:lstStyle/>
          <a:p>
            <a:r>
              <a:rPr lang="en-GB"/>
              <a:t>Weight bearing</a:t>
            </a:r>
          </a:p>
          <a:p>
            <a:r>
              <a:rPr lang="en-GB"/>
              <a:t>Joint replacement</a:t>
            </a:r>
          </a:p>
          <a:p>
            <a:r>
              <a:rPr lang="en-GB"/>
              <a:t>Walking aids</a:t>
            </a:r>
          </a:p>
          <a:p>
            <a:r>
              <a:rPr lang="en-GB"/>
              <a:t>Physical disabilities</a:t>
            </a:r>
          </a:p>
          <a:p>
            <a:r>
              <a:rPr lang="en-GB"/>
              <a:t>Psychological/mental health</a:t>
            </a:r>
          </a:p>
          <a:p>
            <a:r>
              <a:rPr lang="en-GB"/>
              <a:t>Culture/religious considerations</a:t>
            </a:r>
          </a:p>
          <a:p>
            <a:r>
              <a:rPr lang="en-GB"/>
              <a:t>Day/night variation</a:t>
            </a:r>
          </a:p>
          <a:p>
            <a:r>
              <a:rPr lang="en-GB"/>
              <a:t>Other considerations</a:t>
            </a:r>
          </a:p>
          <a:p>
            <a:endParaRPr lang="en-IE"/>
          </a:p>
        </p:txBody>
      </p:sp>
    </p:spTree>
    <p:extLst>
      <p:ext uri="{BB962C8B-B14F-4D97-AF65-F5344CB8AC3E}">
        <p14:creationId xmlns:p14="http://schemas.microsoft.com/office/powerpoint/2010/main" val="1601007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xEl>
                                              <p:pRg st="1" end="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
                                            <p:txEl>
                                              <p:pRg st="3" end="3"/>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
                                            <p:txEl>
                                              <p:pRg st="6" end="6"/>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D7F6B-3ED6-41F2-84F7-136351B962D1}"/>
              </a:ext>
            </a:extLst>
          </p:cNvPr>
          <p:cNvSpPr>
            <a:spLocks noGrp="1"/>
          </p:cNvSpPr>
          <p:nvPr>
            <p:ph type="title"/>
          </p:nvPr>
        </p:nvSpPr>
        <p:spPr>
          <a:xfrm>
            <a:off x="628650" y="365126"/>
            <a:ext cx="8407846" cy="1325563"/>
          </a:xfrm>
        </p:spPr>
        <p:txBody>
          <a:bodyPr/>
          <a:lstStyle/>
          <a:p>
            <a:r>
              <a:rPr lang="en-IE"/>
              <a:t>Protocols and Procedures that impact on PH Risk Assessment</a:t>
            </a:r>
          </a:p>
        </p:txBody>
      </p:sp>
      <p:sp>
        <p:nvSpPr>
          <p:cNvPr id="3" name="Content Placeholder 2">
            <a:extLst>
              <a:ext uri="{FF2B5EF4-FFF2-40B4-BE49-F238E27FC236}">
                <a16:creationId xmlns:a16="http://schemas.microsoft.com/office/drawing/2014/main" id="{0E7004F2-20A4-458E-A565-EC779D0C0C28}"/>
              </a:ext>
            </a:extLst>
          </p:cNvPr>
          <p:cNvSpPr>
            <a:spLocks noGrp="1"/>
          </p:cNvSpPr>
          <p:nvPr>
            <p:ph idx="1"/>
          </p:nvPr>
        </p:nvSpPr>
        <p:spPr/>
        <p:txBody>
          <a:bodyPr/>
          <a:lstStyle/>
          <a:p>
            <a:r>
              <a:rPr lang="en-IE"/>
              <a:t>Balanced decision making,</a:t>
            </a:r>
          </a:p>
          <a:p>
            <a:r>
              <a:rPr lang="en-IE"/>
              <a:t>Infection control, </a:t>
            </a:r>
          </a:p>
          <a:p>
            <a:r>
              <a:rPr lang="en-IE"/>
              <a:t>Challenging behaviour,</a:t>
            </a:r>
          </a:p>
          <a:p>
            <a:r>
              <a:rPr lang="en-GB"/>
              <a:t>Critical medical emergencies, </a:t>
            </a:r>
          </a:p>
          <a:p>
            <a:r>
              <a:rPr lang="en-GB"/>
              <a:t>Complex clinical issues, </a:t>
            </a:r>
          </a:p>
          <a:p>
            <a:r>
              <a:rPr lang="en-GB"/>
              <a:t>Human rights,</a:t>
            </a:r>
          </a:p>
          <a:p>
            <a:r>
              <a:rPr lang="en-GB"/>
              <a:t>Fluctuating mobility level of the person</a:t>
            </a:r>
            <a:endParaRPr lang="en-IE"/>
          </a:p>
        </p:txBody>
      </p:sp>
    </p:spTree>
    <p:extLst>
      <p:ext uri="{BB962C8B-B14F-4D97-AF65-F5344CB8AC3E}">
        <p14:creationId xmlns:p14="http://schemas.microsoft.com/office/powerpoint/2010/main" val="19376946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p:txBody>
          <a:bodyPr/>
          <a:lstStyle/>
          <a:p>
            <a:pPr eaLnBrk="1" fontAlgn="auto" hangingPunct="1">
              <a:spcAft>
                <a:spcPts val="0"/>
              </a:spcAft>
              <a:defRPr/>
            </a:pPr>
            <a:r>
              <a:rPr lang="en-IE"/>
              <a:t>Lifting Guidelines</a:t>
            </a:r>
            <a:endParaRPr lang="en-GB"/>
          </a:p>
        </p:txBody>
      </p:sp>
      <p:pic>
        <p:nvPicPr>
          <p:cNvPr id="54274" name="Picture 3"/>
          <p:cNvPicPr>
            <a:picLocks noGrp="1" noChangeAspect="1" noChangeArrowheads="1"/>
          </p:cNvPicPr>
          <p:nvPr>
            <p:ph idx="1"/>
          </p:nvPr>
        </p:nvPicPr>
        <p:blipFill>
          <a:blip r:embed="rId3" cstate="print"/>
          <a:stretch>
            <a:fillRect/>
          </a:stretch>
        </p:blipFill>
        <p:spPr>
          <a:xfrm>
            <a:off x="1320495" y="1825625"/>
            <a:ext cx="6503010" cy="4351338"/>
          </a:xfrm>
        </p:spPr>
      </p:pic>
      <p:sp>
        <p:nvSpPr>
          <p:cNvPr id="54275" name="Date Placeholder 3"/>
          <p:cNvSpPr>
            <a:spLocks noGrp="1"/>
          </p:cNvSpPr>
          <p:nvPr>
            <p:ph type="dt" sz="half" idx="10"/>
          </p:nvPr>
        </p:nvSpPr>
        <p:spPr bwMode="auto">
          <a:noFill/>
          <a:ln>
            <a:miter lim="800000"/>
            <a:headEnd/>
            <a:tailEnd/>
          </a:ln>
        </p:spPr>
        <p:txBody>
          <a:bodyPr wrap="square" lIns="91440" tIns="45720" rIns="91440" bIns="45720" numCol="1"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8FC11F8-1AFC-4D10-BC8E-D8A68963DEF7}" type="datetime1">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7/19/2023</a:t>
            </a:fld>
            <a:endParaRPr kumimoji="0" lang="en-GB"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54276" name="Slide Number Placeholder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366E02-61E2-49AC-B571-9E9FE3FB8A50}" type="slidenum">
              <a:rPr kumimoji="0" lang="en-GB"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000" b="0" i="0" u="none" strike="noStrike" kern="1200" cap="none" spc="0" normalizeH="0" baseline="0" noProof="0">
              <a:ln>
                <a:noFill/>
              </a:ln>
              <a:solidFill>
                <a:prstClr val="black"/>
              </a:solidFill>
              <a:effectLst/>
              <a:uLnTx/>
              <a:uFillTx/>
              <a:latin typeface="Lucida Sans Unicode"/>
              <a:ea typeface="+mn-ea"/>
              <a:cs typeface="+mn-cs"/>
            </a:endParaRPr>
          </a:p>
        </p:txBody>
      </p:sp>
      <p:pic>
        <p:nvPicPr>
          <p:cNvPr id="54278" name="Picture 5" descr="qualtec logo.jpg"/>
          <p:cNvPicPr>
            <a:picLocks noChangeAspect="1"/>
          </p:cNvPicPr>
          <p:nvPr/>
        </p:nvPicPr>
        <p:blipFill>
          <a:blip r:embed="rId4" cstate="print"/>
          <a:srcRect/>
          <a:stretch>
            <a:fillRect/>
          </a:stretch>
        </p:blipFill>
        <p:spPr bwMode="auto">
          <a:xfrm>
            <a:off x="8086725" y="0"/>
            <a:ext cx="1057275" cy="1268413"/>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IE"/>
              <a:t>Environment</a:t>
            </a:r>
          </a:p>
        </p:txBody>
      </p:sp>
      <p:sp>
        <p:nvSpPr>
          <p:cNvPr id="68610" name="Content Placeholder 1"/>
          <p:cNvSpPr>
            <a:spLocks noGrp="1"/>
          </p:cNvSpPr>
          <p:nvPr>
            <p:ph idx="1"/>
          </p:nvPr>
        </p:nvSpPr>
        <p:spPr/>
        <p:txBody>
          <a:bodyPr/>
          <a:lstStyle/>
          <a:p>
            <a:r>
              <a:rPr lang="en-IE" altLang="en-US"/>
              <a:t>Is the floor </a:t>
            </a:r>
            <a:r>
              <a:rPr lang="en-IE" altLang="en-US" err="1"/>
              <a:t>slippy</a:t>
            </a:r>
            <a:r>
              <a:rPr lang="en-IE" altLang="en-US"/>
              <a:t>?</a:t>
            </a:r>
          </a:p>
          <a:p>
            <a:r>
              <a:rPr lang="en-IE" altLang="en-US"/>
              <a:t>Are there space constraints?</a:t>
            </a:r>
          </a:p>
          <a:p>
            <a:r>
              <a:rPr lang="en-IE" altLang="en-US"/>
              <a:t>Are there steps?</a:t>
            </a:r>
          </a:p>
          <a:p>
            <a:r>
              <a:rPr lang="en-IE" altLang="en-US"/>
              <a:t>Is it windy?</a:t>
            </a:r>
          </a:p>
          <a:p>
            <a:r>
              <a:rPr lang="en-IE" altLang="en-US"/>
              <a:t>Is it too hot/ cold?</a:t>
            </a:r>
          </a:p>
          <a:p>
            <a:r>
              <a:rPr lang="en-IE" altLang="en-US"/>
              <a:t>Is there poor lighting?</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1FED2-928C-4CA5-B26E-F8D1FAF53740}"/>
              </a:ext>
            </a:extLst>
          </p:cNvPr>
          <p:cNvSpPr>
            <a:spLocks noGrp="1"/>
          </p:cNvSpPr>
          <p:nvPr>
            <p:ph type="title"/>
          </p:nvPr>
        </p:nvSpPr>
        <p:spPr>
          <a:xfrm>
            <a:off x="107504" y="365126"/>
            <a:ext cx="8928992" cy="1325563"/>
          </a:xfrm>
        </p:spPr>
        <p:txBody>
          <a:bodyPr/>
          <a:lstStyle/>
          <a:p>
            <a:r>
              <a:rPr lang="en-IE"/>
              <a:t>Completing the PH RA Form</a:t>
            </a:r>
          </a:p>
        </p:txBody>
      </p:sp>
      <p:sp>
        <p:nvSpPr>
          <p:cNvPr id="3" name="Content Placeholder 2">
            <a:extLst>
              <a:ext uri="{FF2B5EF4-FFF2-40B4-BE49-F238E27FC236}">
                <a16:creationId xmlns:a16="http://schemas.microsoft.com/office/drawing/2014/main" id="{3FBDCCD6-10D0-47B4-83D4-1469917D1B63}"/>
              </a:ext>
            </a:extLst>
          </p:cNvPr>
          <p:cNvSpPr>
            <a:spLocks noGrp="1"/>
          </p:cNvSpPr>
          <p:nvPr>
            <p:ph idx="1"/>
          </p:nvPr>
        </p:nvSpPr>
        <p:spPr>
          <a:xfrm>
            <a:off x="107504" y="1825624"/>
            <a:ext cx="9036496" cy="4843735"/>
          </a:xfrm>
        </p:spPr>
        <p:txBody>
          <a:bodyPr>
            <a:normAutofit fontScale="92500"/>
          </a:bodyPr>
          <a:lstStyle/>
          <a:p>
            <a:r>
              <a:rPr lang="en-GB"/>
              <a:t>Independent:   If the service user is independent in all tasks </a:t>
            </a:r>
          </a:p>
          <a:p>
            <a:r>
              <a:rPr lang="en-GB"/>
              <a:t>Weight: Record the service users weight in kgs, BMI</a:t>
            </a:r>
          </a:p>
          <a:p>
            <a:r>
              <a:rPr lang="en-GB"/>
              <a:t>Medication:  Note any medication which affects mobility</a:t>
            </a:r>
          </a:p>
          <a:p>
            <a:r>
              <a:rPr lang="en-GB"/>
              <a:t>Comprehension / Communication / Behaviour Is the service user able to understand simple verbal instructions from carers</a:t>
            </a:r>
          </a:p>
          <a:p>
            <a:r>
              <a:rPr lang="en-GB"/>
              <a:t>Falls Risk Identification : Note any history of falling</a:t>
            </a:r>
          </a:p>
          <a:p>
            <a:r>
              <a:rPr lang="en-GB"/>
              <a:t>Environmental Constraints : Is there enough space etc?</a:t>
            </a:r>
          </a:p>
          <a:p>
            <a:r>
              <a:rPr lang="en-GB"/>
              <a:t>Carer’s ability / experience: Is specialised care required?</a:t>
            </a:r>
          </a:p>
          <a:p>
            <a:r>
              <a:rPr lang="en-GB"/>
              <a:t>Current mobility: Can service user mobilise independently?</a:t>
            </a:r>
          </a:p>
          <a:p>
            <a:r>
              <a:rPr lang="en-GB"/>
              <a:t>Physical limitations? Note Any paralyses, eyesight impairment</a:t>
            </a:r>
          </a:p>
          <a:p>
            <a:endParaRPr lang="en-IE"/>
          </a:p>
        </p:txBody>
      </p:sp>
    </p:spTree>
    <p:custDataLst>
      <p:tags r:id="rId1"/>
    </p:custDataLst>
    <p:extLst>
      <p:ext uri="{BB962C8B-B14F-4D97-AF65-F5344CB8AC3E}">
        <p14:creationId xmlns:p14="http://schemas.microsoft.com/office/powerpoint/2010/main" val="35907386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57200" y="274638"/>
            <a:ext cx="8686800" cy="1143000"/>
          </a:xfrm>
        </p:spPr>
        <p:txBody>
          <a:bodyPr/>
          <a:lstStyle/>
          <a:p>
            <a:pPr eaLnBrk="1" fontAlgn="auto" hangingPunct="1">
              <a:spcAft>
                <a:spcPts val="0"/>
              </a:spcAft>
              <a:defRPr/>
            </a:pPr>
            <a:r>
              <a:rPr lang="en-US">
                <a:latin typeface="Arial" pitchFamily="34" charset="0"/>
              </a:rPr>
              <a:t>Avoid/ Reduce?</a:t>
            </a:r>
          </a:p>
        </p:txBody>
      </p:sp>
      <p:pic>
        <p:nvPicPr>
          <p:cNvPr id="27653" name="Picture 4" descr="qualtec logo.jpg"/>
          <p:cNvPicPr>
            <a:picLocks noChangeAspect="1"/>
          </p:cNvPicPr>
          <p:nvPr/>
        </p:nvPicPr>
        <p:blipFill>
          <a:blip r:embed="rId3" cstate="print"/>
          <a:srcRect/>
          <a:stretch>
            <a:fillRect/>
          </a:stretch>
        </p:blipFill>
        <p:spPr bwMode="auto">
          <a:xfrm>
            <a:off x="8072438" y="0"/>
            <a:ext cx="1057275" cy="1268413"/>
          </a:xfrm>
          <a:prstGeom prst="rect">
            <a:avLst/>
          </a:prstGeom>
          <a:noFill/>
          <a:ln w="9525">
            <a:noFill/>
            <a:miter lim="800000"/>
            <a:headEnd/>
            <a:tailEnd/>
          </a:ln>
        </p:spPr>
      </p:pic>
      <p:sp>
        <p:nvSpPr>
          <p:cNvPr id="3" name="Content Placeholder 2">
            <a:extLst>
              <a:ext uri="{FF2B5EF4-FFF2-40B4-BE49-F238E27FC236}">
                <a16:creationId xmlns:a16="http://schemas.microsoft.com/office/drawing/2014/main" id="{4A960686-B499-4203-B975-74D32B303087}"/>
              </a:ext>
            </a:extLst>
          </p:cNvPr>
          <p:cNvSpPr>
            <a:spLocks noGrp="1"/>
          </p:cNvSpPr>
          <p:nvPr>
            <p:ph idx="1"/>
          </p:nvPr>
        </p:nvSpPr>
        <p:spPr>
          <a:xfrm>
            <a:off x="251520" y="1825625"/>
            <a:ext cx="8686800" cy="4351338"/>
          </a:xfrm>
        </p:spPr>
        <p:txBody>
          <a:bodyPr>
            <a:normAutofit/>
          </a:bodyPr>
          <a:lstStyle/>
          <a:p>
            <a:r>
              <a:rPr lang="en-IE"/>
              <a:t>Let them move themselves!</a:t>
            </a:r>
          </a:p>
          <a:p>
            <a:r>
              <a:rPr lang="en-GB"/>
              <a:t>Use of a handling aid, such as a trolleys, sliding sheets</a:t>
            </a:r>
          </a:p>
          <a:p>
            <a:r>
              <a:rPr lang="en-GB"/>
              <a:t>Training in the use of a patient hoist or sliding sheet;</a:t>
            </a:r>
          </a:p>
          <a:p>
            <a:r>
              <a:rPr lang="en-GB"/>
              <a:t>Training in patient handling techniques;</a:t>
            </a:r>
          </a:p>
          <a:p>
            <a:r>
              <a:rPr lang="en-GB"/>
              <a:t>Widening of door openings to allow hoists to fit through</a:t>
            </a:r>
          </a:p>
          <a:p>
            <a:r>
              <a:rPr lang="en-GB"/>
              <a:t>Installation of low gradient ramps and slopes</a:t>
            </a:r>
          </a:p>
        </p:txBody>
      </p:sp>
    </p:spTree>
    <p:extLst>
      <p:ext uri="{BB962C8B-B14F-4D97-AF65-F5344CB8AC3E}">
        <p14:creationId xmlns:p14="http://schemas.microsoft.com/office/powerpoint/2010/main" val="387735729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23B32-0B4F-4D0E-A4F7-A8D2EA07F1EE}"/>
              </a:ext>
            </a:extLst>
          </p:cNvPr>
          <p:cNvSpPr>
            <a:spLocks noGrp="1"/>
          </p:cNvSpPr>
          <p:nvPr>
            <p:ph type="title"/>
          </p:nvPr>
        </p:nvSpPr>
        <p:spPr/>
        <p:txBody>
          <a:bodyPr/>
          <a:lstStyle/>
          <a:p>
            <a:r>
              <a:rPr lang="en-IE"/>
              <a:t>Completing the Handling Plan</a:t>
            </a:r>
          </a:p>
        </p:txBody>
      </p:sp>
      <p:sp>
        <p:nvSpPr>
          <p:cNvPr id="3" name="Content Placeholder 2">
            <a:extLst>
              <a:ext uri="{FF2B5EF4-FFF2-40B4-BE49-F238E27FC236}">
                <a16:creationId xmlns:a16="http://schemas.microsoft.com/office/drawing/2014/main" id="{32F1D394-A5F0-42A3-9228-C7D8DDD62390}"/>
              </a:ext>
            </a:extLst>
          </p:cNvPr>
          <p:cNvSpPr>
            <a:spLocks noGrp="1"/>
          </p:cNvSpPr>
          <p:nvPr>
            <p:ph idx="1"/>
          </p:nvPr>
        </p:nvSpPr>
        <p:spPr>
          <a:xfrm>
            <a:off x="0" y="1825624"/>
            <a:ext cx="9144000" cy="4915743"/>
          </a:xfrm>
        </p:spPr>
        <p:txBody>
          <a:bodyPr>
            <a:normAutofit/>
          </a:bodyPr>
          <a:lstStyle/>
          <a:p>
            <a:r>
              <a:rPr lang="en-GB"/>
              <a:t>People Handling Risk Level: Tick H,M.L for service user</a:t>
            </a:r>
          </a:p>
          <a:p>
            <a:r>
              <a:rPr lang="en-GB"/>
              <a:t>Special Considerations : Note any i.e. poor eyesight, deaf etc</a:t>
            </a:r>
          </a:p>
          <a:p>
            <a:r>
              <a:rPr lang="en-GB"/>
              <a:t>Activities : Note most common i.e. Lying to sitting etc.</a:t>
            </a:r>
          </a:p>
          <a:p>
            <a:r>
              <a:rPr lang="en-GB"/>
              <a:t>If not independent, indicate how many carers are required</a:t>
            </a:r>
          </a:p>
          <a:p>
            <a:r>
              <a:rPr lang="en-GB"/>
              <a:t>Equipment: Note type of equipment required e.g. hoist etc</a:t>
            </a:r>
          </a:p>
          <a:p>
            <a:r>
              <a:rPr lang="en-GB"/>
              <a:t>Service User Action: Can the service user complete the task with equipment? E.g. walk with a walking frame, hoist etc</a:t>
            </a:r>
          </a:p>
          <a:p>
            <a:r>
              <a:rPr lang="en-GB"/>
              <a:t>Transport : Note appropriate method of transport off ward</a:t>
            </a:r>
            <a:endParaRPr lang="en-IE"/>
          </a:p>
        </p:txBody>
      </p:sp>
    </p:spTree>
    <p:extLst>
      <p:ext uri="{BB962C8B-B14F-4D97-AF65-F5344CB8AC3E}">
        <p14:creationId xmlns:p14="http://schemas.microsoft.com/office/powerpoint/2010/main" val="39618702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IE"/>
              <a:t>Recap</a:t>
            </a:r>
          </a:p>
        </p:txBody>
      </p:sp>
      <p:sp>
        <p:nvSpPr>
          <p:cNvPr id="69634" name="Content Placeholder 1"/>
          <p:cNvSpPr>
            <a:spLocks noGrp="1"/>
          </p:cNvSpPr>
          <p:nvPr>
            <p:ph idx="1"/>
          </p:nvPr>
        </p:nvSpPr>
        <p:spPr>
          <a:xfrm>
            <a:off x="628650" y="1825625"/>
            <a:ext cx="8407846" cy="4351338"/>
          </a:xfrm>
        </p:spPr>
        <p:txBody>
          <a:bodyPr/>
          <a:lstStyle/>
          <a:p>
            <a:r>
              <a:rPr lang="en-IE" altLang="en-US"/>
              <a:t>What is risk assessment?</a:t>
            </a:r>
          </a:p>
          <a:p>
            <a:r>
              <a:rPr lang="en-IE" altLang="en-US"/>
              <a:t>What is ergonomics?</a:t>
            </a:r>
          </a:p>
          <a:p>
            <a:r>
              <a:rPr lang="en-IE" altLang="en-US"/>
              <a:t>What does T.I.L.E stand for?</a:t>
            </a:r>
          </a:p>
          <a:p>
            <a:r>
              <a:rPr lang="en-IE" altLang="en-US"/>
              <a:t>What are the issues that may impact on the process?</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GB"/>
              <a:t>Unit 6 Mechanical Equipment</a:t>
            </a:r>
          </a:p>
        </p:txBody>
      </p:sp>
      <p:sp>
        <p:nvSpPr>
          <p:cNvPr id="70658" name="Content Placeholder 1"/>
          <p:cNvSpPr>
            <a:spLocks noGrp="1"/>
          </p:cNvSpPr>
          <p:nvPr>
            <p:ph idx="1"/>
          </p:nvPr>
        </p:nvSpPr>
        <p:spPr>
          <a:xfrm>
            <a:off x="457200" y="1196975"/>
            <a:ext cx="8229600" cy="4810125"/>
          </a:xfrm>
        </p:spPr>
        <p:txBody>
          <a:bodyPr/>
          <a:lstStyle/>
          <a:p>
            <a:pPr>
              <a:buFont typeface="Wingdings 3" panose="05040102010807070707" pitchFamily="18" charset="2"/>
              <a:buNone/>
            </a:pPr>
            <a:r>
              <a:rPr lang="en-IE" altLang="en-US"/>
              <a:t>The aim of this module is to provide you with an awareness of the mechanical equipment available in the organisation.</a:t>
            </a:r>
          </a:p>
          <a:p>
            <a:pPr>
              <a:buFont typeface="Wingdings 3" panose="05040102010807070707" pitchFamily="18" charset="2"/>
              <a:buNone/>
            </a:pPr>
            <a:endParaRPr lang="en-IE" altLang="en-US"/>
          </a:p>
          <a:p>
            <a:pPr>
              <a:buFont typeface="Wingdings 3" panose="05040102010807070707" pitchFamily="18" charset="2"/>
              <a:buNone/>
            </a:pPr>
            <a:r>
              <a:rPr lang="ga-IE" altLang="en-US"/>
              <a:t>At the end of this module learners will be able to:</a:t>
            </a:r>
            <a:endParaRPr lang="en-IE" altLang="en-US"/>
          </a:p>
          <a:p>
            <a:r>
              <a:rPr lang="en-IE" altLang="en-US"/>
              <a:t>List the mechanical equipment available</a:t>
            </a:r>
            <a:endParaRPr lang="en-US" altLang="en-US"/>
          </a:p>
          <a:p>
            <a:r>
              <a:rPr lang="en-US" altLang="en-US"/>
              <a:t>State the rules of using mechanical equipment</a:t>
            </a:r>
            <a:endParaRPr lang="en-GB" altLang="en-US"/>
          </a:p>
          <a:p>
            <a:endParaRPr lang="en-GB" altLang="en-US"/>
          </a:p>
        </p:txBody>
      </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AEBE0BA-001F-4EF8-A952-35701AED41A7}"/>
              </a:ext>
            </a:extLst>
          </p:cNvPr>
          <p:cNvSpPr>
            <a:spLocks noGrp="1"/>
          </p:cNvSpPr>
          <p:nvPr>
            <p:ph type="title"/>
          </p:nvPr>
        </p:nvSpPr>
        <p:spPr/>
        <p:txBody>
          <a:bodyPr/>
          <a:lstStyle/>
          <a:p>
            <a:r>
              <a:rPr lang="en-IE"/>
              <a:t>Unit 1 Introduction</a:t>
            </a:r>
          </a:p>
        </p:txBody>
      </p:sp>
      <p:sp>
        <p:nvSpPr>
          <p:cNvPr id="2" name="Content Placeholder 1">
            <a:extLst>
              <a:ext uri="{FF2B5EF4-FFF2-40B4-BE49-F238E27FC236}">
                <a16:creationId xmlns:a16="http://schemas.microsoft.com/office/drawing/2014/main" id="{31291D4E-64D0-4DC0-8B90-1CFCC09BFA3D}"/>
              </a:ext>
            </a:extLst>
          </p:cNvPr>
          <p:cNvSpPr>
            <a:spLocks noGrp="1"/>
          </p:cNvSpPr>
          <p:nvPr>
            <p:ph idx="1"/>
          </p:nvPr>
        </p:nvSpPr>
        <p:spPr>
          <a:xfrm>
            <a:off x="628650" y="1521047"/>
            <a:ext cx="7886700" cy="4351338"/>
          </a:xfrm>
        </p:spPr>
        <p:txBody>
          <a:bodyPr vert="horz" lIns="91440" tIns="45720" rIns="91440" bIns="45720" rtlCol="0" anchor="t">
            <a:normAutofit/>
          </a:bodyPr>
          <a:lstStyle/>
          <a:p>
            <a:pPr marL="109220" indent="0">
              <a:buNone/>
            </a:pPr>
            <a:r>
              <a:rPr lang="en-IE"/>
              <a:t>The aim of this module is to provide you with an understanding of what People Handling is and why is a major issue</a:t>
            </a:r>
            <a:endParaRPr lang="en-US"/>
          </a:p>
          <a:p>
            <a:pPr marL="109220" indent="0">
              <a:buNone/>
            </a:pPr>
            <a:r>
              <a:rPr lang="en-IE"/>
              <a:t>At the end of this module, you will be able to:</a:t>
            </a:r>
            <a:endParaRPr lang="en-IE">
              <a:cs typeface="Calibri" panose="020F0502020204030204"/>
            </a:endParaRPr>
          </a:p>
          <a:p>
            <a:r>
              <a:rPr lang="en-IE"/>
              <a:t>Explain what </a:t>
            </a:r>
            <a:r>
              <a:rPr lang="en-IE">
                <a:ea typeface="+mn-lt"/>
                <a:cs typeface="+mn-lt"/>
              </a:rPr>
              <a:t>People Handling </a:t>
            </a:r>
            <a:r>
              <a:rPr lang="en-IE"/>
              <a:t>is</a:t>
            </a:r>
          </a:p>
          <a:p>
            <a:r>
              <a:rPr lang="en-IE"/>
              <a:t>List common </a:t>
            </a:r>
            <a:r>
              <a:rPr lang="en-IE">
                <a:ea typeface="+mn-lt"/>
                <a:cs typeface="+mn-lt"/>
              </a:rPr>
              <a:t>People Handling </a:t>
            </a:r>
            <a:r>
              <a:rPr lang="en-IE"/>
              <a:t>injuries</a:t>
            </a:r>
          </a:p>
          <a:p>
            <a:r>
              <a:rPr lang="en-IE"/>
              <a:t>List the consequences of </a:t>
            </a:r>
            <a:r>
              <a:rPr lang="en-IE">
                <a:ea typeface="+mn-lt"/>
                <a:cs typeface="+mn-lt"/>
              </a:rPr>
              <a:t>People Handling </a:t>
            </a:r>
            <a:r>
              <a:rPr lang="en-IE"/>
              <a:t> injuries</a:t>
            </a:r>
          </a:p>
          <a:p>
            <a:r>
              <a:rPr lang="en-IE"/>
              <a:t>Explain why </a:t>
            </a:r>
            <a:r>
              <a:rPr lang="en-IE">
                <a:ea typeface="+mn-lt"/>
                <a:cs typeface="+mn-lt"/>
              </a:rPr>
              <a:t>People Handling </a:t>
            </a:r>
            <a:r>
              <a:rPr lang="en-IE"/>
              <a:t>is important</a:t>
            </a:r>
          </a:p>
          <a:p>
            <a:r>
              <a:rPr lang="en-IE"/>
              <a:t>State the % of injuries due to </a:t>
            </a:r>
            <a:r>
              <a:rPr lang="en-IE">
                <a:ea typeface="+mn-lt"/>
                <a:cs typeface="+mn-lt"/>
              </a:rPr>
              <a:t>People Handling </a:t>
            </a:r>
          </a:p>
          <a:p>
            <a:pPr marL="109220" indent="0">
              <a:buNone/>
            </a:pPr>
            <a:endParaRPr lang="en-IE">
              <a:cs typeface="Calibri" panose="020F0502020204030204"/>
            </a:endParaRPr>
          </a:p>
          <a:p>
            <a:pPr marL="109220" indent="0">
              <a:buNone/>
            </a:pPr>
            <a:endParaRPr lang="en-IE">
              <a:cs typeface="Calibri" panose="020F0502020204030204"/>
            </a:endParaRPr>
          </a:p>
        </p:txBody>
      </p:sp>
      <p:pic>
        <p:nvPicPr>
          <p:cNvPr id="4" name="Picture 3">
            <a:extLst>
              <a:ext uri="{FF2B5EF4-FFF2-40B4-BE49-F238E27FC236}">
                <a16:creationId xmlns:a16="http://schemas.microsoft.com/office/drawing/2014/main" id="{9F442559-C0F4-4E85-BF53-B8A87FD913B4}"/>
              </a:ext>
            </a:extLst>
          </p:cNvPr>
          <p:cNvPicPr>
            <a:picLocks noChangeAspect="1"/>
          </p:cNvPicPr>
          <p:nvPr/>
        </p:nvPicPr>
        <p:blipFill>
          <a:blip r:embed="rId4"/>
          <a:stretch>
            <a:fillRect/>
          </a:stretch>
        </p:blipFill>
        <p:spPr>
          <a:xfrm>
            <a:off x="8089301" y="0"/>
            <a:ext cx="1054699" cy="1268078"/>
          </a:xfrm>
          <a:prstGeom prst="rect">
            <a:avLst/>
          </a:prstGeom>
        </p:spPr>
      </p:pic>
    </p:spTree>
    <p:custDataLst>
      <p:tags r:id="rId1"/>
    </p:custDataLst>
    <p:extLst>
      <p:ext uri="{BB962C8B-B14F-4D97-AF65-F5344CB8AC3E}">
        <p14:creationId xmlns:p14="http://schemas.microsoft.com/office/powerpoint/2010/main" val="21842411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E"/>
              <a:t>Patient Handling Equipment</a:t>
            </a:r>
          </a:p>
        </p:txBody>
      </p:sp>
      <p:sp>
        <p:nvSpPr>
          <p:cNvPr id="2" name="Content Placeholder 1"/>
          <p:cNvSpPr>
            <a:spLocks noGrp="1"/>
          </p:cNvSpPr>
          <p:nvPr>
            <p:ph idx="1"/>
          </p:nvPr>
        </p:nvSpPr>
        <p:spPr>
          <a:xfrm>
            <a:off x="628650" y="1690688"/>
            <a:ext cx="8047806" cy="4802185"/>
          </a:xfrm>
        </p:spPr>
        <p:txBody>
          <a:bodyPr>
            <a:normAutofit lnSpcReduction="10000"/>
          </a:bodyPr>
          <a:lstStyle/>
          <a:p>
            <a:pPr marL="109537" indent="0">
              <a:buNone/>
            </a:pPr>
            <a:r>
              <a:rPr lang="en-IE" b="1"/>
              <a:t>What is Patient </a:t>
            </a:r>
            <a:r>
              <a:rPr lang="en-IE" b="1" err="1"/>
              <a:t>Handlig</a:t>
            </a:r>
            <a:r>
              <a:rPr lang="en-IE" b="1"/>
              <a:t> equipment is</a:t>
            </a:r>
          </a:p>
          <a:p>
            <a:pPr marL="109537" indent="0">
              <a:buNone/>
            </a:pPr>
            <a:r>
              <a:rPr lang="en-IE"/>
              <a:t>Equipment used to avoid or reduce patient handling?</a:t>
            </a:r>
          </a:p>
          <a:p>
            <a:pPr marL="109537" indent="0">
              <a:buNone/>
            </a:pPr>
            <a:r>
              <a:rPr lang="en-IE" b="1"/>
              <a:t>Examples?</a:t>
            </a:r>
          </a:p>
          <a:p>
            <a:r>
              <a:rPr lang="en-IE"/>
              <a:t>Trolleys, Hoists, profile beds, transfer boards</a:t>
            </a:r>
          </a:p>
          <a:p>
            <a:pPr marL="109537" indent="0">
              <a:buNone/>
            </a:pPr>
            <a:r>
              <a:rPr lang="en-IE" b="1"/>
              <a:t>Why (benefits)?</a:t>
            </a:r>
          </a:p>
          <a:p>
            <a:pPr marL="109537" indent="0">
              <a:buNone/>
            </a:pPr>
            <a:r>
              <a:rPr lang="en-IE"/>
              <a:t>Safer, more efficient</a:t>
            </a:r>
          </a:p>
          <a:p>
            <a:pPr marL="109537" indent="0">
              <a:buNone/>
            </a:pPr>
            <a:r>
              <a:rPr lang="en-IE" b="1"/>
              <a:t>How?</a:t>
            </a:r>
          </a:p>
          <a:p>
            <a:pPr marL="109537" indent="0">
              <a:buNone/>
            </a:pPr>
            <a:r>
              <a:rPr lang="en-IE"/>
              <a:t>Based on Risk Assessment by competent persons</a:t>
            </a:r>
          </a:p>
          <a:p>
            <a:pPr marL="109537" indent="0">
              <a:buNone/>
            </a:pPr>
            <a:r>
              <a:rPr lang="en-IE"/>
              <a:t>Ensure that it is the correct one fore the job</a:t>
            </a:r>
          </a:p>
          <a:p>
            <a:pPr marL="109537" indent="0">
              <a:buNone/>
            </a:pPr>
            <a:r>
              <a:rPr lang="en-IE"/>
              <a:t>Inspected &amp; maintained</a:t>
            </a:r>
          </a:p>
          <a:p>
            <a:pPr marL="109537" indent="0">
              <a:buNone/>
            </a:pPr>
            <a:endParaRPr lang="en-IE"/>
          </a:p>
          <a:p>
            <a:pPr marL="109537" indent="0">
              <a:buNone/>
            </a:pPr>
            <a:endParaRPr lang="en-IE"/>
          </a:p>
          <a:p>
            <a:pPr marL="109537" indent="0">
              <a:buNone/>
            </a:pPr>
            <a:endParaRPr lang="en-IE"/>
          </a:p>
          <a:p>
            <a:pPr marL="109537" indent="0">
              <a:buNone/>
            </a:pPr>
            <a:endParaRPr lang="en-IE"/>
          </a:p>
          <a:p>
            <a:pPr marL="109537" indent="0">
              <a:buNone/>
            </a:pPr>
            <a:endParaRPr lang="en-IE"/>
          </a:p>
          <a:p>
            <a:pPr marL="109537" indent="0">
              <a:buNone/>
            </a:pPr>
            <a:endParaRPr lang="en-IE"/>
          </a:p>
          <a:p>
            <a:pPr marL="109537" indent="0">
              <a:buNone/>
            </a:pPr>
            <a:endParaRPr lang="en-IE"/>
          </a:p>
          <a:p>
            <a:pPr marL="109537" indent="0">
              <a:buNone/>
            </a:pPr>
            <a:endParaRPr lang="en-IE"/>
          </a:p>
        </p:txBody>
      </p:sp>
      <p:sp>
        <p:nvSpPr>
          <p:cNvPr id="4" name="Rectangle 3">
            <a:extLst>
              <a:ext uri="{FF2B5EF4-FFF2-40B4-BE49-F238E27FC236}">
                <a16:creationId xmlns:a16="http://schemas.microsoft.com/office/drawing/2014/main" id="{8077FBCB-84A1-4A2B-8A36-E73FA9A0C3C7}"/>
              </a:ext>
            </a:extLst>
          </p:cNvPr>
          <p:cNvSpPr/>
          <p:nvPr/>
        </p:nvSpPr>
        <p:spPr>
          <a:xfrm>
            <a:off x="4441195" y="3198168"/>
            <a:ext cx="261610" cy="461665"/>
          </a:xfrm>
          <a:prstGeom prst="rect">
            <a:avLst/>
          </a:prstGeom>
        </p:spPr>
        <p:txBody>
          <a:bodyPr wrap="none">
            <a:spAutoFit/>
          </a:bodyPr>
          <a:lstStyle/>
          <a:p>
            <a:r>
              <a:rPr lang="en-IE">
                <a:solidFill>
                  <a:srgbClr val="000000"/>
                </a:solidFill>
                <a:latin typeface="Times New Roman" panose="02020603050405020304" pitchFamily="18" charset="0"/>
              </a:rPr>
              <a:t> </a:t>
            </a:r>
            <a:endParaRPr lang="en-IE"/>
          </a:p>
        </p:txBody>
      </p:sp>
      <p:sp>
        <p:nvSpPr>
          <p:cNvPr id="6" name="Rectangle 5">
            <a:extLst>
              <a:ext uri="{FF2B5EF4-FFF2-40B4-BE49-F238E27FC236}">
                <a16:creationId xmlns:a16="http://schemas.microsoft.com/office/drawing/2014/main" id="{7EF3619E-C982-492F-9DCB-2F1F843116EB}"/>
              </a:ext>
            </a:extLst>
          </p:cNvPr>
          <p:cNvSpPr/>
          <p:nvPr/>
        </p:nvSpPr>
        <p:spPr>
          <a:xfrm>
            <a:off x="4441195" y="3198168"/>
            <a:ext cx="261610" cy="461665"/>
          </a:xfrm>
          <a:prstGeom prst="rect">
            <a:avLst/>
          </a:prstGeom>
        </p:spPr>
        <p:txBody>
          <a:bodyPr wrap="none">
            <a:spAutoFit/>
          </a:bodyPr>
          <a:lstStyle/>
          <a:p>
            <a:r>
              <a:rPr lang="en-IE">
                <a:solidFill>
                  <a:srgbClr val="000000"/>
                </a:solidFill>
                <a:latin typeface="Times New Roman" panose="02020603050405020304" pitchFamily="18" charset="0"/>
              </a:rPr>
              <a:t> </a:t>
            </a:r>
            <a:endParaRPr lang="en-IE"/>
          </a:p>
        </p:txBody>
      </p:sp>
      <p:sp>
        <p:nvSpPr>
          <p:cNvPr id="9" name="Rectangle 8">
            <a:extLst>
              <a:ext uri="{FF2B5EF4-FFF2-40B4-BE49-F238E27FC236}">
                <a16:creationId xmlns:a16="http://schemas.microsoft.com/office/drawing/2014/main" id="{6C0D33F3-B0A4-421C-A26C-FA165FB137D2}"/>
              </a:ext>
            </a:extLst>
          </p:cNvPr>
          <p:cNvSpPr/>
          <p:nvPr/>
        </p:nvSpPr>
        <p:spPr>
          <a:xfrm>
            <a:off x="4441195" y="3198168"/>
            <a:ext cx="261610" cy="461665"/>
          </a:xfrm>
          <a:prstGeom prst="rect">
            <a:avLst/>
          </a:prstGeom>
        </p:spPr>
        <p:txBody>
          <a:bodyPr wrap="none">
            <a:spAutoFit/>
          </a:bodyPr>
          <a:lstStyle/>
          <a:p>
            <a:r>
              <a:rPr lang="en-IE">
                <a:solidFill>
                  <a:srgbClr val="000000"/>
                </a:solidFill>
                <a:latin typeface="Times New Roman" panose="02020603050405020304" pitchFamily="18" charset="0"/>
              </a:rPr>
              <a:t> </a:t>
            </a:r>
            <a:endParaRPr lang="en-IE"/>
          </a:p>
        </p:txBody>
      </p:sp>
    </p:spTree>
    <p:custDataLst>
      <p:tags r:id="rId1"/>
    </p:custDataLst>
    <p:extLst>
      <p:ext uri="{BB962C8B-B14F-4D97-AF65-F5344CB8AC3E}">
        <p14:creationId xmlns:p14="http://schemas.microsoft.com/office/powerpoint/2010/main" val="1728042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765967"/>
          </a:xfrm>
        </p:spPr>
        <p:txBody>
          <a:bodyPr/>
          <a:lstStyle/>
          <a:p>
            <a:pPr>
              <a:defRPr/>
            </a:pPr>
            <a:r>
              <a:rPr lang="en-IE"/>
              <a:t>Trolleys</a:t>
            </a:r>
          </a:p>
        </p:txBody>
      </p:sp>
      <p:sp>
        <p:nvSpPr>
          <p:cNvPr id="71683" name="Text Placeholder 2"/>
          <p:cNvSpPr>
            <a:spLocks noGrp="1"/>
          </p:cNvSpPr>
          <p:nvPr>
            <p:ph type="body" idx="1"/>
          </p:nvPr>
        </p:nvSpPr>
        <p:spPr>
          <a:xfrm>
            <a:off x="855891" y="1359356"/>
            <a:ext cx="3030140" cy="571500"/>
          </a:xfrm>
          <a:ln>
            <a:headEnd/>
            <a:tailEnd/>
          </a:ln>
        </p:spPr>
        <p:txBody>
          <a:bodyPr/>
          <a:lstStyle/>
          <a:p>
            <a:r>
              <a:rPr lang="en-IE" altLang="en-US"/>
              <a:t>Hazards/ Risk Factors</a:t>
            </a:r>
          </a:p>
        </p:txBody>
      </p:sp>
      <p:sp>
        <p:nvSpPr>
          <p:cNvPr id="71685" name="Content Placeholder 4"/>
          <p:cNvSpPr>
            <a:spLocks noGrp="1"/>
          </p:cNvSpPr>
          <p:nvPr>
            <p:ph sz="half" idx="2"/>
          </p:nvPr>
        </p:nvSpPr>
        <p:spPr>
          <a:xfrm>
            <a:off x="889471" y="2034006"/>
            <a:ext cx="3030140" cy="2956322"/>
          </a:xfrm>
          <a:ln>
            <a:prstDash val="solid"/>
          </a:ln>
        </p:spPr>
        <p:txBody>
          <a:bodyPr/>
          <a:lstStyle/>
          <a:p>
            <a:r>
              <a:rPr lang="en-IE" altLang="en-US"/>
              <a:t>Wonky wheels</a:t>
            </a:r>
          </a:p>
          <a:p>
            <a:r>
              <a:rPr lang="en-IE" altLang="en-US"/>
              <a:t>Sharp edges</a:t>
            </a:r>
          </a:p>
          <a:p>
            <a:r>
              <a:rPr lang="en-IE" altLang="en-US"/>
              <a:t>Overloaded</a:t>
            </a:r>
          </a:p>
        </p:txBody>
      </p:sp>
      <p:sp>
        <p:nvSpPr>
          <p:cNvPr id="71684" name="Text Placeholder 3"/>
          <p:cNvSpPr>
            <a:spLocks noGrp="1"/>
          </p:cNvSpPr>
          <p:nvPr>
            <p:ph type="body" sz="quarter" idx="3"/>
          </p:nvPr>
        </p:nvSpPr>
        <p:spPr>
          <a:xfrm>
            <a:off x="4685620" y="1377006"/>
            <a:ext cx="3031331" cy="571500"/>
          </a:xfrm>
          <a:ln>
            <a:headEnd/>
            <a:tailEnd/>
          </a:ln>
        </p:spPr>
        <p:txBody>
          <a:bodyPr/>
          <a:lstStyle/>
          <a:p>
            <a:r>
              <a:rPr lang="en-IE" altLang="en-US"/>
              <a:t>Controls/ Solutions</a:t>
            </a:r>
          </a:p>
        </p:txBody>
      </p:sp>
      <p:sp>
        <p:nvSpPr>
          <p:cNvPr id="71686" name="Content Placeholder 5"/>
          <p:cNvSpPr>
            <a:spLocks noGrp="1"/>
          </p:cNvSpPr>
          <p:nvPr>
            <p:ph sz="quarter" idx="4"/>
          </p:nvPr>
        </p:nvSpPr>
        <p:spPr>
          <a:xfrm>
            <a:off x="4685619" y="2194419"/>
            <a:ext cx="3031331" cy="2956322"/>
          </a:xfrm>
          <a:ln>
            <a:prstDash val="solid"/>
          </a:ln>
        </p:spPr>
        <p:txBody>
          <a:bodyPr/>
          <a:lstStyle/>
          <a:p>
            <a:pPr>
              <a:spcBef>
                <a:spcPct val="0"/>
              </a:spcBef>
            </a:pPr>
            <a:r>
              <a:rPr lang="en-IE" altLang="en-US"/>
              <a:t>Don’t overload</a:t>
            </a:r>
          </a:p>
          <a:p>
            <a:pPr>
              <a:spcBef>
                <a:spcPct val="0"/>
              </a:spcBef>
            </a:pPr>
            <a:r>
              <a:rPr lang="en-IE" altLang="en-US"/>
              <a:t>Check condition</a:t>
            </a:r>
          </a:p>
          <a:p>
            <a:pPr>
              <a:spcBef>
                <a:spcPct val="0"/>
              </a:spcBef>
            </a:pPr>
            <a:r>
              <a:rPr lang="en-IE" altLang="en-US"/>
              <a:t>Report defects</a:t>
            </a:r>
          </a:p>
          <a:p>
            <a:pPr>
              <a:spcBef>
                <a:spcPct val="0"/>
              </a:spcBef>
            </a:pPr>
            <a:r>
              <a:rPr lang="en-IE" altLang="en-US"/>
              <a:t>Use correctly</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68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168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168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168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16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5" grpId="0" animBg="1"/>
      <p:bldP spid="7168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A7657-AC48-4E3F-A59D-284DBCDD8969}"/>
              </a:ext>
            </a:extLst>
          </p:cNvPr>
          <p:cNvSpPr>
            <a:spLocks noGrp="1"/>
          </p:cNvSpPr>
          <p:nvPr>
            <p:ph type="title"/>
          </p:nvPr>
        </p:nvSpPr>
        <p:spPr/>
        <p:txBody>
          <a:bodyPr/>
          <a:lstStyle/>
          <a:p>
            <a:r>
              <a:rPr lang="en-IE"/>
              <a:t>Hoists</a:t>
            </a:r>
          </a:p>
        </p:txBody>
      </p:sp>
      <p:sp>
        <p:nvSpPr>
          <p:cNvPr id="3" name="Text Placeholder 2">
            <a:extLst>
              <a:ext uri="{FF2B5EF4-FFF2-40B4-BE49-F238E27FC236}">
                <a16:creationId xmlns:a16="http://schemas.microsoft.com/office/drawing/2014/main" id="{4970F2E9-5DDE-4EBE-BE6F-C14734A1B4BE}"/>
              </a:ext>
            </a:extLst>
          </p:cNvPr>
          <p:cNvSpPr>
            <a:spLocks noGrp="1"/>
          </p:cNvSpPr>
          <p:nvPr>
            <p:ph type="body" idx="1"/>
          </p:nvPr>
        </p:nvSpPr>
        <p:spPr>
          <a:xfrm>
            <a:off x="514122" y="1364488"/>
            <a:ext cx="3030141" cy="571500"/>
          </a:xfrm>
        </p:spPr>
        <p:txBody>
          <a:bodyPr/>
          <a:lstStyle/>
          <a:p>
            <a:r>
              <a:rPr lang="en-IE"/>
              <a:t>Hazards/Risk factors</a:t>
            </a:r>
          </a:p>
        </p:txBody>
      </p:sp>
      <p:sp>
        <p:nvSpPr>
          <p:cNvPr id="5" name="Content Placeholder 4">
            <a:extLst>
              <a:ext uri="{FF2B5EF4-FFF2-40B4-BE49-F238E27FC236}">
                <a16:creationId xmlns:a16="http://schemas.microsoft.com/office/drawing/2014/main" id="{3A096831-8E3F-4376-90A2-86A2A441357C}"/>
              </a:ext>
            </a:extLst>
          </p:cNvPr>
          <p:cNvSpPr>
            <a:spLocks noGrp="1"/>
          </p:cNvSpPr>
          <p:nvPr>
            <p:ph sz="half" idx="2"/>
          </p:nvPr>
        </p:nvSpPr>
        <p:spPr>
          <a:xfrm>
            <a:off x="107505" y="2082018"/>
            <a:ext cx="4680520" cy="3125744"/>
          </a:xfrm>
        </p:spPr>
        <p:txBody>
          <a:bodyPr/>
          <a:lstStyle/>
          <a:p>
            <a:r>
              <a:rPr lang="en-IE"/>
              <a:t>Faulty equipment</a:t>
            </a:r>
          </a:p>
          <a:p>
            <a:r>
              <a:rPr lang="en-IE"/>
              <a:t>Slings not attached correctly</a:t>
            </a:r>
          </a:p>
          <a:p>
            <a:r>
              <a:rPr lang="en-IE"/>
              <a:t>Wrong sized sling</a:t>
            </a:r>
          </a:p>
        </p:txBody>
      </p:sp>
      <p:sp>
        <p:nvSpPr>
          <p:cNvPr id="4" name="Text Placeholder 3">
            <a:extLst>
              <a:ext uri="{FF2B5EF4-FFF2-40B4-BE49-F238E27FC236}">
                <a16:creationId xmlns:a16="http://schemas.microsoft.com/office/drawing/2014/main" id="{3047EC1F-0376-4E6D-84DC-1DCFB9020971}"/>
              </a:ext>
            </a:extLst>
          </p:cNvPr>
          <p:cNvSpPr>
            <a:spLocks noGrp="1"/>
          </p:cNvSpPr>
          <p:nvPr>
            <p:ph type="body" sz="quarter" idx="3"/>
          </p:nvPr>
        </p:nvSpPr>
        <p:spPr>
          <a:xfrm>
            <a:off x="4865334" y="1364488"/>
            <a:ext cx="3031331" cy="571500"/>
          </a:xfrm>
        </p:spPr>
        <p:txBody>
          <a:bodyPr/>
          <a:lstStyle/>
          <a:p>
            <a:r>
              <a:rPr lang="en-IE"/>
              <a:t>Controls/ Solutions</a:t>
            </a:r>
          </a:p>
        </p:txBody>
      </p:sp>
      <p:sp>
        <p:nvSpPr>
          <p:cNvPr id="6" name="Content Placeholder 5">
            <a:extLst>
              <a:ext uri="{FF2B5EF4-FFF2-40B4-BE49-F238E27FC236}">
                <a16:creationId xmlns:a16="http://schemas.microsoft.com/office/drawing/2014/main" id="{3EB85DC9-EFD6-4A77-8707-7BD5EB3A91E5}"/>
              </a:ext>
            </a:extLst>
          </p:cNvPr>
          <p:cNvSpPr>
            <a:spLocks noGrp="1"/>
          </p:cNvSpPr>
          <p:nvPr>
            <p:ph sz="quarter" idx="4"/>
          </p:nvPr>
        </p:nvSpPr>
        <p:spPr>
          <a:xfrm>
            <a:off x="4572000" y="2082018"/>
            <a:ext cx="4248443" cy="3169233"/>
          </a:xfrm>
        </p:spPr>
        <p:txBody>
          <a:bodyPr/>
          <a:lstStyle/>
          <a:p>
            <a:r>
              <a:rPr lang="en-IE"/>
              <a:t>Only use if trained</a:t>
            </a:r>
          </a:p>
          <a:p>
            <a:r>
              <a:rPr lang="en-IE"/>
              <a:t>Check hoist &amp; slings</a:t>
            </a:r>
          </a:p>
          <a:p>
            <a:r>
              <a:rPr lang="en-IE"/>
              <a:t>Two persons</a:t>
            </a:r>
          </a:p>
          <a:p>
            <a:r>
              <a:rPr lang="en-IE"/>
              <a:t>Consult care plan</a:t>
            </a:r>
          </a:p>
        </p:txBody>
      </p:sp>
      <p:pic>
        <p:nvPicPr>
          <p:cNvPr id="12" name="Picture 11" descr="A picture containing indoor, sport, man, white&#10;&#10;Description automatically generated">
            <a:extLst>
              <a:ext uri="{FF2B5EF4-FFF2-40B4-BE49-F238E27FC236}">
                <a16:creationId xmlns:a16="http://schemas.microsoft.com/office/drawing/2014/main" id="{955A0397-6A55-4F9A-841C-D2599D2B08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9622" y="3995475"/>
            <a:ext cx="2070993" cy="2862525"/>
          </a:xfrm>
          <a:prstGeom prst="rect">
            <a:avLst/>
          </a:prstGeom>
        </p:spPr>
      </p:pic>
      <p:pic>
        <p:nvPicPr>
          <p:cNvPr id="8" name="Picture 7" descr="A close up of a person&#10;&#10;Description automatically generated">
            <a:extLst>
              <a:ext uri="{FF2B5EF4-FFF2-40B4-BE49-F238E27FC236}">
                <a16:creationId xmlns:a16="http://schemas.microsoft.com/office/drawing/2014/main" id="{BE9EF236-305D-4489-A673-E2A1105E72A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5656" y="4038600"/>
            <a:ext cx="1619250" cy="2819400"/>
          </a:xfrm>
          <a:prstGeom prst="rect">
            <a:avLst/>
          </a:prstGeom>
        </p:spPr>
      </p:pic>
    </p:spTree>
    <p:custDataLst>
      <p:tags r:id="rId1"/>
    </p:custDataLst>
    <p:extLst>
      <p:ext uri="{BB962C8B-B14F-4D97-AF65-F5344CB8AC3E}">
        <p14:creationId xmlns:p14="http://schemas.microsoft.com/office/powerpoint/2010/main" val="3592581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A7657-AC48-4E3F-A59D-284DBCDD8969}"/>
              </a:ext>
            </a:extLst>
          </p:cNvPr>
          <p:cNvSpPr>
            <a:spLocks noGrp="1"/>
          </p:cNvSpPr>
          <p:nvPr>
            <p:ph type="title"/>
          </p:nvPr>
        </p:nvSpPr>
        <p:spPr/>
        <p:txBody>
          <a:bodyPr/>
          <a:lstStyle/>
          <a:p>
            <a:r>
              <a:rPr lang="en-IE"/>
              <a:t>Profile beds</a:t>
            </a:r>
          </a:p>
        </p:txBody>
      </p:sp>
      <p:sp>
        <p:nvSpPr>
          <p:cNvPr id="3" name="Text Placeholder 2">
            <a:extLst>
              <a:ext uri="{FF2B5EF4-FFF2-40B4-BE49-F238E27FC236}">
                <a16:creationId xmlns:a16="http://schemas.microsoft.com/office/drawing/2014/main" id="{4970F2E9-5DDE-4EBE-BE6F-C14734A1B4BE}"/>
              </a:ext>
            </a:extLst>
          </p:cNvPr>
          <p:cNvSpPr>
            <a:spLocks noGrp="1"/>
          </p:cNvSpPr>
          <p:nvPr>
            <p:ph type="body" idx="1"/>
          </p:nvPr>
        </p:nvSpPr>
        <p:spPr>
          <a:xfrm>
            <a:off x="627459" y="1561681"/>
            <a:ext cx="3030141" cy="571500"/>
          </a:xfrm>
        </p:spPr>
        <p:txBody>
          <a:bodyPr/>
          <a:lstStyle/>
          <a:p>
            <a:r>
              <a:rPr lang="en-IE"/>
              <a:t>Hazards/ Risk Factors</a:t>
            </a:r>
          </a:p>
        </p:txBody>
      </p:sp>
      <p:sp>
        <p:nvSpPr>
          <p:cNvPr id="5" name="Content Placeholder 4">
            <a:extLst>
              <a:ext uri="{FF2B5EF4-FFF2-40B4-BE49-F238E27FC236}">
                <a16:creationId xmlns:a16="http://schemas.microsoft.com/office/drawing/2014/main" id="{3A096831-8E3F-4376-90A2-86A2A441357C}"/>
              </a:ext>
            </a:extLst>
          </p:cNvPr>
          <p:cNvSpPr>
            <a:spLocks noGrp="1"/>
          </p:cNvSpPr>
          <p:nvPr>
            <p:ph sz="half" idx="2"/>
          </p:nvPr>
        </p:nvSpPr>
        <p:spPr>
          <a:xfrm>
            <a:off x="627459" y="2241575"/>
            <a:ext cx="3030141" cy="2956322"/>
          </a:xfrm>
        </p:spPr>
        <p:txBody>
          <a:bodyPr/>
          <a:lstStyle/>
          <a:p>
            <a:r>
              <a:rPr lang="en-IE"/>
              <a:t>Brakes not on</a:t>
            </a:r>
          </a:p>
          <a:p>
            <a:r>
              <a:rPr lang="en-IE"/>
              <a:t>Bed too low</a:t>
            </a:r>
          </a:p>
        </p:txBody>
      </p:sp>
      <p:sp>
        <p:nvSpPr>
          <p:cNvPr id="4" name="Text Placeholder 3">
            <a:extLst>
              <a:ext uri="{FF2B5EF4-FFF2-40B4-BE49-F238E27FC236}">
                <a16:creationId xmlns:a16="http://schemas.microsoft.com/office/drawing/2014/main" id="{3047EC1F-0376-4E6D-84DC-1DCFB9020971}"/>
              </a:ext>
            </a:extLst>
          </p:cNvPr>
          <p:cNvSpPr>
            <a:spLocks noGrp="1"/>
          </p:cNvSpPr>
          <p:nvPr>
            <p:ph type="body" sz="quarter" idx="3"/>
          </p:nvPr>
        </p:nvSpPr>
        <p:spPr>
          <a:xfrm>
            <a:off x="4626770" y="1753520"/>
            <a:ext cx="3031331" cy="571500"/>
          </a:xfrm>
        </p:spPr>
        <p:txBody>
          <a:bodyPr/>
          <a:lstStyle/>
          <a:p>
            <a:r>
              <a:rPr lang="en-IE"/>
              <a:t>Controls/ Solutions</a:t>
            </a:r>
          </a:p>
        </p:txBody>
      </p:sp>
      <p:sp>
        <p:nvSpPr>
          <p:cNvPr id="6" name="Content Placeholder 5">
            <a:extLst>
              <a:ext uri="{FF2B5EF4-FFF2-40B4-BE49-F238E27FC236}">
                <a16:creationId xmlns:a16="http://schemas.microsoft.com/office/drawing/2014/main" id="{3EB85DC9-EFD6-4A77-8707-7BD5EB3A91E5}"/>
              </a:ext>
            </a:extLst>
          </p:cNvPr>
          <p:cNvSpPr>
            <a:spLocks noGrp="1"/>
          </p:cNvSpPr>
          <p:nvPr>
            <p:ph sz="quarter" idx="4"/>
          </p:nvPr>
        </p:nvSpPr>
        <p:spPr>
          <a:xfrm>
            <a:off x="4626770" y="2387851"/>
            <a:ext cx="4264012" cy="2956322"/>
          </a:xfrm>
        </p:spPr>
        <p:txBody>
          <a:bodyPr/>
          <a:lstStyle/>
          <a:p>
            <a:r>
              <a:rPr lang="en-IE"/>
              <a:t>Adjust to the right height</a:t>
            </a:r>
          </a:p>
          <a:p>
            <a:r>
              <a:rPr lang="en-IE"/>
              <a:t>Ensure that brakes are on</a:t>
            </a:r>
          </a:p>
          <a:p>
            <a:endParaRPr lang="en-IE"/>
          </a:p>
        </p:txBody>
      </p:sp>
      <p:pic>
        <p:nvPicPr>
          <p:cNvPr id="8" name="Picture 7" descr="A picture containing boat, water, plane, ocean&#10;&#10;Description automatically generated">
            <a:extLst>
              <a:ext uri="{FF2B5EF4-FFF2-40B4-BE49-F238E27FC236}">
                <a16:creationId xmlns:a16="http://schemas.microsoft.com/office/drawing/2014/main" id="{7B452426-84A0-412B-8A04-156E69D40C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5382" y="3645025"/>
            <a:ext cx="3604690" cy="3604690"/>
          </a:xfrm>
          <a:prstGeom prst="rect">
            <a:avLst/>
          </a:prstGeom>
        </p:spPr>
      </p:pic>
    </p:spTree>
    <p:custDataLst>
      <p:tags r:id="rId1"/>
    </p:custDataLst>
    <p:extLst>
      <p:ext uri="{BB962C8B-B14F-4D97-AF65-F5344CB8AC3E}">
        <p14:creationId xmlns:p14="http://schemas.microsoft.com/office/powerpoint/2010/main" val="3709210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A7657-AC48-4E3F-A59D-284DBCDD8969}"/>
              </a:ext>
            </a:extLst>
          </p:cNvPr>
          <p:cNvSpPr>
            <a:spLocks noGrp="1"/>
          </p:cNvSpPr>
          <p:nvPr>
            <p:ph type="title"/>
          </p:nvPr>
        </p:nvSpPr>
        <p:spPr/>
        <p:txBody>
          <a:bodyPr/>
          <a:lstStyle/>
          <a:p>
            <a:r>
              <a:rPr lang="en-IE"/>
              <a:t>Sliding Sheets</a:t>
            </a:r>
          </a:p>
        </p:txBody>
      </p:sp>
      <p:sp>
        <p:nvSpPr>
          <p:cNvPr id="3" name="Text Placeholder 2">
            <a:extLst>
              <a:ext uri="{FF2B5EF4-FFF2-40B4-BE49-F238E27FC236}">
                <a16:creationId xmlns:a16="http://schemas.microsoft.com/office/drawing/2014/main" id="{4970F2E9-5DDE-4EBE-BE6F-C14734A1B4BE}"/>
              </a:ext>
            </a:extLst>
          </p:cNvPr>
          <p:cNvSpPr>
            <a:spLocks noGrp="1"/>
          </p:cNvSpPr>
          <p:nvPr>
            <p:ph type="body" idx="1"/>
          </p:nvPr>
        </p:nvSpPr>
        <p:spPr>
          <a:xfrm>
            <a:off x="627459" y="1561681"/>
            <a:ext cx="3030141" cy="571500"/>
          </a:xfrm>
        </p:spPr>
        <p:txBody>
          <a:bodyPr/>
          <a:lstStyle/>
          <a:p>
            <a:r>
              <a:rPr lang="en-IE"/>
              <a:t>Hazards/ Risk Factors</a:t>
            </a:r>
          </a:p>
        </p:txBody>
      </p:sp>
      <p:sp>
        <p:nvSpPr>
          <p:cNvPr id="5" name="Content Placeholder 4">
            <a:extLst>
              <a:ext uri="{FF2B5EF4-FFF2-40B4-BE49-F238E27FC236}">
                <a16:creationId xmlns:a16="http://schemas.microsoft.com/office/drawing/2014/main" id="{3A096831-8E3F-4376-90A2-86A2A441357C}"/>
              </a:ext>
            </a:extLst>
          </p:cNvPr>
          <p:cNvSpPr>
            <a:spLocks noGrp="1"/>
          </p:cNvSpPr>
          <p:nvPr>
            <p:ph sz="half" idx="2"/>
          </p:nvPr>
        </p:nvSpPr>
        <p:spPr>
          <a:xfrm>
            <a:off x="627459" y="2241575"/>
            <a:ext cx="3030141" cy="2956322"/>
          </a:xfrm>
        </p:spPr>
        <p:txBody>
          <a:bodyPr/>
          <a:lstStyle/>
          <a:p>
            <a:r>
              <a:rPr lang="en-IE" err="1"/>
              <a:t>Slippy</a:t>
            </a:r>
            <a:r>
              <a:rPr lang="en-IE"/>
              <a:t>!</a:t>
            </a:r>
          </a:p>
          <a:p>
            <a:r>
              <a:rPr lang="en-IE"/>
              <a:t>Infection</a:t>
            </a:r>
          </a:p>
          <a:p>
            <a:pPr marL="0" indent="0">
              <a:buNone/>
            </a:pPr>
            <a:endParaRPr lang="en-IE"/>
          </a:p>
        </p:txBody>
      </p:sp>
      <p:sp>
        <p:nvSpPr>
          <p:cNvPr id="4" name="Text Placeholder 3">
            <a:extLst>
              <a:ext uri="{FF2B5EF4-FFF2-40B4-BE49-F238E27FC236}">
                <a16:creationId xmlns:a16="http://schemas.microsoft.com/office/drawing/2014/main" id="{3047EC1F-0376-4E6D-84DC-1DCFB9020971}"/>
              </a:ext>
            </a:extLst>
          </p:cNvPr>
          <p:cNvSpPr>
            <a:spLocks noGrp="1"/>
          </p:cNvSpPr>
          <p:nvPr>
            <p:ph type="body" sz="quarter" idx="3"/>
          </p:nvPr>
        </p:nvSpPr>
        <p:spPr>
          <a:xfrm>
            <a:off x="4626770" y="1753520"/>
            <a:ext cx="3031331" cy="571500"/>
          </a:xfrm>
        </p:spPr>
        <p:txBody>
          <a:bodyPr/>
          <a:lstStyle/>
          <a:p>
            <a:r>
              <a:rPr lang="en-IE"/>
              <a:t>Controls/ Solutions</a:t>
            </a:r>
          </a:p>
        </p:txBody>
      </p:sp>
      <p:sp>
        <p:nvSpPr>
          <p:cNvPr id="6" name="Content Placeholder 5">
            <a:extLst>
              <a:ext uri="{FF2B5EF4-FFF2-40B4-BE49-F238E27FC236}">
                <a16:creationId xmlns:a16="http://schemas.microsoft.com/office/drawing/2014/main" id="{3EB85DC9-EFD6-4A77-8707-7BD5EB3A91E5}"/>
              </a:ext>
            </a:extLst>
          </p:cNvPr>
          <p:cNvSpPr>
            <a:spLocks noGrp="1"/>
          </p:cNvSpPr>
          <p:nvPr>
            <p:ph sz="quarter" idx="4"/>
          </p:nvPr>
        </p:nvSpPr>
        <p:spPr>
          <a:xfrm>
            <a:off x="4626770" y="2387851"/>
            <a:ext cx="4517230" cy="2956322"/>
          </a:xfrm>
        </p:spPr>
        <p:txBody>
          <a:bodyPr/>
          <a:lstStyle/>
          <a:p>
            <a:r>
              <a:rPr lang="en-IE"/>
              <a:t>Put away safely afterwards</a:t>
            </a:r>
          </a:p>
          <a:p>
            <a:r>
              <a:rPr lang="en-IE"/>
              <a:t>One set per patient</a:t>
            </a:r>
          </a:p>
          <a:p>
            <a:r>
              <a:rPr lang="en-IE"/>
              <a:t>Keep off ground</a:t>
            </a:r>
          </a:p>
          <a:p>
            <a:r>
              <a:rPr lang="en-IE"/>
              <a:t>Train staff</a:t>
            </a:r>
          </a:p>
        </p:txBody>
      </p:sp>
      <p:pic>
        <p:nvPicPr>
          <p:cNvPr id="9" name="Picture 8" descr="A picture containing indoor, bed, person, man&#10;&#10;Description automatically generated">
            <a:extLst>
              <a:ext uri="{FF2B5EF4-FFF2-40B4-BE49-F238E27FC236}">
                <a16:creationId xmlns:a16="http://schemas.microsoft.com/office/drawing/2014/main" id="{4074414E-CFBA-40FE-B170-63EFFEDF78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32" y="4437112"/>
            <a:ext cx="3232010" cy="2420888"/>
          </a:xfrm>
          <a:prstGeom prst="rect">
            <a:avLst/>
          </a:prstGeom>
        </p:spPr>
      </p:pic>
    </p:spTree>
    <p:custDataLst>
      <p:tags r:id="rId1"/>
    </p:custDataLst>
    <p:extLst>
      <p:ext uri="{BB962C8B-B14F-4D97-AF65-F5344CB8AC3E}">
        <p14:creationId xmlns:p14="http://schemas.microsoft.com/office/powerpoint/2010/main" val="3589920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A7657-AC48-4E3F-A59D-284DBCDD8969}"/>
              </a:ext>
            </a:extLst>
          </p:cNvPr>
          <p:cNvSpPr>
            <a:spLocks noGrp="1"/>
          </p:cNvSpPr>
          <p:nvPr>
            <p:ph type="title"/>
          </p:nvPr>
        </p:nvSpPr>
        <p:spPr/>
        <p:txBody>
          <a:bodyPr/>
          <a:lstStyle/>
          <a:p>
            <a:r>
              <a:rPr lang="en-IE"/>
              <a:t>PAT Slide</a:t>
            </a:r>
          </a:p>
        </p:txBody>
      </p:sp>
      <p:sp>
        <p:nvSpPr>
          <p:cNvPr id="3" name="Text Placeholder 2">
            <a:extLst>
              <a:ext uri="{FF2B5EF4-FFF2-40B4-BE49-F238E27FC236}">
                <a16:creationId xmlns:a16="http://schemas.microsoft.com/office/drawing/2014/main" id="{4970F2E9-5DDE-4EBE-BE6F-C14734A1B4BE}"/>
              </a:ext>
            </a:extLst>
          </p:cNvPr>
          <p:cNvSpPr>
            <a:spLocks noGrp="1"/>
          </p:cNvSpPr>
          <p:nvPr>
            <p:ph type="body" idx="1"/>
          </p:nvPr>
        </p:nvSpPr>
        <p:spPr>
          <a:xfrm>
            <a:off x="627459" y="1561681"/>
            <a:ext cx="3030141" cy="571500"/>
          </a:xfrm>
        </p:spPr>
        <p:txBody>
          <a:bodyPr/>
          <a:lstStyle/>
          <a:p>
            <a:r>
              <a:rPr lang="en-IE"/>
              <a:t>Hazards/ Risk Factors</a:t>
            </a:r>
          </a:p>
        </p:txBody>
      </p:sp>
      <p:sp>
        <p:nvSpPr>
          <p:cNvPr id="5" name="Content Placeholder 4">
            <a:extLst>
              <a:ext uri="{FF2B5EF4-FFF2-40B4-BE49-F238E27FC236}">
                <a16:creationId xmlns:a16="http://schemas.microsoft.com/office/drawing/2014/main" id="{3A096831-8E3F-4376-90A2-86A2A441357C}"/>
              </a:ext>
            </a:extLst>
          </p:cNvPr>
          <p:cNvSpPr>
            <a:spLocks noGrp="1"/>
          </p:cNvSpPr>
          <p:nvPr>
            <p:ph sz="half" idx="2"/>
          </p:nvPr>
        </p:nvSpPr>
        <p:spPr>
          <a:xfrm>
            <a:off x="627459" y="2241575"/>
            <a:ext cx="3030141" cy="2956322"/>
          </a:xfrm>
        </p:spPr>
        <p:txBody>
          <a:bodyPr/>
          <a:lstStyle/>
          <a:p>
            <a:pPr marL="0" indent="0">
              <a:buNone/>
            </a:pPr>
            <a:r>
              <a:rPr lang="en-IE"/>
              <a:t>Brakes not on</a:t>
            </a:r>
          </a:p>
          <a:p>
            <a:pPr marL="0" indent="0">
              <a:buNone/>
            </a:pPr>
            <a:r>
              <a:rPr lang="en-IE"/>
              <a:t>Height of beds</a:t>
            </a:r>
          </a:p>
          <a:p>
            <a:pPr marL="0" indent="0">
              <a:buNone/>
            </a:pPr>
            <a:r>
              <a:rPr lang="en-IE"/>
              <a:t>Hard surfaces</a:t>
            </a:r>
          </a:p>
        </p:txBody>
      </p:sp>
      <p:sp>
        <p:nvSpPr>
          <p:cNvPr id="4" name="Text Placeholder 3">
            <a:extLst>
              <a:ext uri="{FF2B5EF4-FFF2-40B4-BE49-F238E27FC236}">
                <a16:creationId xmlns:a16="http://schemas.microsoft.com/office/drawing/2014/main" id="{3047EC1F-0376-4E6D-84DC-1DCFB9020971}"/>
              </a:ext>
            </a:extLst>
          </p:cNvPr>
          <p:cNvSpPr>
            <a:spLocks noGrp="1"/>
          </p:cNvSpPr>
          <p:nvPr>
            <p:ph type="body" sz="quarter" idx="3"/>
          </p:nvPr>
        </p:nvSpPr>
        <p:spPr>
          <a:xfrm>
            <a:off x="4626770" y="1690690"/>
            <a:ext cx="3031331" cy="550886"/>
          </a:xfrm>
        </p:spPr>
        <p:txBody>
          <a:bodyPr/>
          <a:lstStyle/>
          <a:p>
            <a:r>
              <a:rPr lang="en-IE"/>
              <a:t>Controls/ Solutions</a:t>
            </a:r>
          </a:p>
        </p:txBody>
      </p:sp>
      <p:sp>
        <p:nvSpPr>
          <p:cNvPr id="6" name="Content Placeholder 5">
            <a:extLst>
              <a:ext uri="{FF2B5EF4-FFF2-40B4-BE49-F238E27FC236}">
                <a16:creationId xmlns:a16="http://schemas.microsoft.com/office/drawing/2014/main" id="{3EB85DC9-EFD6-4A77-8707-7BD5EB3A91E5}"/>
              </a:ext>
            </a:extLst>
          </p:cNvPr>
          <p:cNvSpPr>
            <a:spLocks noGrp="1"/>
          </p:cNvSpPr>
          <p:nvPr>
            <p:ph sz="quarter" idx="4"/>
          </p:nvPr>
        </p:nvSpPr>
        <p:spPr>
          <a:xfrm>
            <a:off x="3657600" y="2387851"/>
            <a:ext cx="5486400" cy="2956322"/>
          </a:xfrm>
        </p:spPr>
        <p:txBody>
          <a:bodyPr/>
          <a:lstStyle/>
          <a:p>
            <a:r>
              <a:rPr lang="en-IE"/>
              <a:t>Train staff</a:t>
            </a:r>
          </a:p>
          <a:p>
            <a:r>
              <a:rPr lang="en-IE"/>
              <a:t>Minimise bed height difference</a:t>
            </a:r>
          </a:p>
          <a:p>
            <a:r>
              <a:rPr lang="en-IE"/>
              <a:t>Cover hard surfaces i.e. headboard</a:t>
            </a:r>
          </a:p>
        </p:txBody>
      </p:sp>
      <p:pic>
        <p:nvPicPr>
          <p:cNvPr id="11" name="Picture 10" descr="A close up of text on a white background&#10;&#10;Description automatically generated">
            <a:extLst>
              <a:ext uri="{FF2B5EF4-FFF2-40B4-BE49-F238E27FC236}">
                <a16:creationId xmlns:a16="http://schemas.microsoft.com/office/drawing/2014/main" id="{2CB03275-51F7-4D75-9856-F0FA2B2696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7459" y="4581128"/>
            <a:ext cx="2143125" cy="2143125"/>
          </a:xfrm>
          <a:prstGeom prst="rect">
            <a:avLst/>
          </a:prstGeom>
        </p:spPr>
      </p:pic>
      <p:pic>
        <p:nvPicPr>
          <p:cNvPr id="13" name="Picture 12">
            <a:extLst>
              <a:ext uri="{FF2B5EF4-FFF2-40B4-BE49-F238E27FC236}">
                <a16:creationId xmlns:a16="http://schemas.microsoft.com/office/drawing/2014/main" id="{A7D6A4AC-C76D-4993-B2DF-10B64FB68DB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57600" y="4547473"/>
            <a:ext cx="2419350" cy="1885950"/>
          </a:xfrm>
          <a:prstGeom prst="rect">
            <a:avLst/>
          </a:prstGeom>
        </p:spPr>
      </p:pic>
    </p:spTree>
    <p:custDataLst>
      <p:tags r:id="rId1"/>
    </p:custDataLst>
    <p:extLst>
      <p:ext uri="{BB962C8B-B14F-4D97-AF65-F5344CB8AC3E}">
        <p14:creationId xmlns:p14="http://schemas.microsoft.com/office/powerpoint/2010/main" val="2075366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E"/>
              <a:t>Recap</a:t>
            </a:r>
          </a:p>
        </p:txBody>
      </p:sp>
      <p:sp>
        <p:nvSpPr>
          <p:cNvPr id="2" name="Content Placeholder 1"/>
          <p:cNvSpPr>
            <a:spLocks noGrp="1"/>
          </p:cNvSpPr>
          <p:nvPr>
            <p:ph idx="1"/>
          </p:nvPr>
        </p:nvSpPr>
        <p:spPr/>
        <p:txBody>
          <a:bodyPr/>
          <a:lstStyle/>
          <a:p>
            <a:r>
              <a:rPr lang="en-IE"/>
              <a:t>What equipment do we have available?</a:t>
            </a:r>
          </a:p>
          <a:p>
            <a:r>
              <a:rPr lang="en-IE"/>
              <a:t>What are the benefits of mechanical equipment (ME)?</a:t>
            </a:r>
          </a:p>
          <a:p>
            <a:r>
              <a:rPr lang="en-IE"/>
              <a:t>What are employees responsibilities in relation to ME? </a:t>
            </a:r>
          </a:p>
        </p:txBody>
      </p:sp>
    </p:spTree>
    <p:extLst>
      <p:ext uri="{BB962C8B-B14F-4D97-AF65-F5344CB8AC3E}">
        <p14:creationId xmlns:p14="http://schemas.microsoft.com/office/powerpoint/2010/main" val="334821334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2B80A-3A95-4723-9164-58B3DDA92D18}"/>
              </a:ext>
            </a:extLst>
          </p:cNvPr>
          <p:cNvSpPr>
            <a:spLocks noGrp="1"/>
          </p:cNvSpPr>
          <p:nvPr>
            <p:ph type="title"/>
          </p:nvPr>
        </p:nvSpPr>
        <p:spPr/>
        <p:txBody>
          <a:bodyPr/>
          <a:lstStyle/>
          <a:p>
            <a:r>
              <a:rPr lang="en-GB">
                <a:cs typeface="Calibri Light"/>
              </a:rPr>
              <a:t>Infection Prevention &amp; Control</a:t>
            </a:r>
            <a:endParaRPr lang="en-GB"/>
          </a:p>
        </p:txBody>
      </p:sp>
      <p:sp>
        <p:nvSpPr>
          <p:cNvPr id="3" name="Content Placeholder 2">
            <a:extLst>
              <a:ext uri="{FF2B5EF4-FFF2-40B4-BE49-F238E27FC236}">
                <a16:creationId xmlns:a16="http://schemas.microsoft.com/office/drawing/2014/main" id="{1486D7E2-64B5-47E4-813F-694FB7D3FBCE}"/>
              </a:ext>
            </a:extLst>
          </p:cNvPr>
          <p:cNvSpPr>
            <a:spLocks noGrp="1"/>
          </p:cNvSpPr>
          <p:nvPr>
            <p:ph idx="1"/>
          </p:nvPr>
        </p:nvSpPr>
        <p:spPr>
          <a:xfrm>
            <a:off x="262028" y="2226469"/>
            <a:ext cx="8881972" cy="3263504"/>
          </a:xfrm>
        </p:spPr>
        <p:txBody>
          <a:bodyPr vert="horz" lIns="68580" tIns="34290" rIns="68580" bIns="34290" rtlCol="0" anchor="t">
            <a:normAutofit fontScale="92500"/>
          </a:bodyPr>
          <a:lstStyle/>
          <a:p>
            <a:pPr marL="0" indent="0">
              <a:buNone/>
            </a:pPr>
            <a:r>
              <a:rPr lang="en-GB" b="1">
                <a:cs typeface="Calibri"/>
              </a:rPr>
              <a:t>What is Infection</a:t>
            </a:r>
            <a:r>
              <a:rPr lang="en-GB" b="1"/>
              <a:t> prevention and control?</a:t>
            </a:r>
            <a:endParaRPr lang="en-GB"/>
          </a:p>
          <a:p>
            <a:pPr marL="0" indent="0">
              <a:buNone/>
            </a:pPr>
            <a:r>
              <a:rPr lang="en-GB"/>
              <a:t>Infection</a:t>
            </a:r>
            <a:r>
              <a:rPr lang="en-GB">
                <a:ea typeface="+mn-lt"/>
                <a:cs typeface="+mn-lt"/>
              </a:rPr>
              <a:t> prevention and control (IPC) is a scientific approach and practical solution designed to prevent harm caused by infection </a:t>
            </a:r>
            <a:endParaRPr lang="en-GB">
              <a:cs typeface="Calibri"/>
            </a:endParaRPr>
          </a:p>
          <a:p>
            <a:pPr marL="0" indent="0">
              <a:buNone/>
            </a:pPr>
            <a:endParaRPr lang="en-GB" b="1">
              <a:cs typeface="Calibri"/>
            </a:endParaRPr>
          </a:p>
          <a:p>
            <a:pPr marL="0" indent="0">
              <a:buNone/>
            </a:pPr>
            <a:r>
              <a:rPr lang="en-GB" b="1">
                <a:cs typeface="Calibri"/>
              </a:rPr>
              <a:t>Why?</a:t>
            </a:r>
          </a:p>
          <a:p>
            <a:pPr marL="0" indent="0">
              <a:buNone/>
            </a:pPr>
            <a:r>
              <a:rPr lang="en-GB">
                <a:cs typeface="Calibri"/>
              </a:rPr>
              <a:t>To protect patients &amp; ourselves from infection and cross contamination</a:t>
            </a:r>
            <a:endParaRPr lang="en-GB"/>
          </a:p>
        </p:txBody>
      </p:sp>
    </p:spTree>
    <p:extLst>
      <p:ext uri="{BB962C8B-B14F-4D97-AF65-F5344CB8AC3E}">
        <p14:creationId xmlns:p14="http://schemas.microsoft.com/office/powerpoint/2010/main" val="1147845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E"/>
              <a:t>Principles of infection control</a:t>
            </a:r>
          </a:p>
        </p:txBody>
      </p:sp>
      <p:sp>
        <p:nvSpPr>
          <p:cNvPr id="3" name="Content Placeholder 2"/>
          <p:cNvSpPr>
            <a:spLocks noGrp="1"/>
          </p:cNvSpPr>
          <p:nvPr>
            <p:ph idx="1"/>
          </p:nvPr>
        </p:nvSpPr>
        <p:spPr>
          <a:xfrm>
            <a:off x="318053" y="2125267"/>
            <a:ext cx="8507895" cy="3394472"/>
          </a:xfrm>
        </p:spPr>
        <p:txBody>
          <a:bodyPr>
            <a:normAutofit lnSpcReduction="10000"/>
          </a:bodyPr>
          <a:lstStyle/>
          <a:p>
            <a:r>
              <a:rPr lang="en-IE" sz="2475"/>
              <a:t>Wash your hands before touching a wound, blood/body fluids.</a:t>
            </a:r>
          </a:p>
          <a:p>
            <a:r>
              <a:rPr lang="en-IE" sz="2475"/>
              <a:t>Avoid direct contact with wounds and fluids </a:t>
            </a:r>
            <a:endParaRPr lang="en-IE" sz="2475">
              <a:cs typeface="Calibri"/>
            </a:endParaRPr>
          </a:p>
          <a:p>
            <a:r>
              <a:rPr lang="en-IE" sz="2475"/>
              <a:t>Cover your mouth/nose during any treatment of patient with an infection</a:t>
            </a:r>
            <a:endParaRPr lang="en-IE" sz="2475">
              <a:cs typeface="Calibri"/>
            </a:endParaRPr>
          </a:p>
          <a:p>
            <a:r>
              <a:rPr lang="en-IE" sz="2475"/>
              <a:t>If splashed with fluids wash thoroughly &amp; seek medical advice.</a:t>
            </a:r>
            <a:endParaRPr lang="en-IE" sz="2475">
              <a:cs typeface="Calibri"/>
            </a:endParaRPr>
          </a:p>
          <a:p>
            <a:r>
              <a:rPr lang="en-IE" sz="2475"/>
              <a:t>Wash any contaminated clothes thoroughly with bleach.</a:t>
            </a:r>
            <a:endParaRPr lang="en-IE" sz="2475">
              <a:cs typeface="Calibri"/>
            </a:endParaRPr>
          </a:p>
          <a:p>
            <a:r>
              <a:rPr lang="en-IE" sz="2475"/>
              <a:t>Dispose of gloves, bandages, dressing safely.</a:t>
            </a:r>
            <a:endParaRPr lang="en-IE" sz="2475">
              <a:cs typeface="Calibri"/>
            </a:endParaRPr>
          </a:p>
          <a:p>
            <a:r>
              <a:rPr lang="en-IE" sz="2475"/>
              <a:t>Wash used instruments, such as scissors with warm water.</a:t>
            </a:r>
            <a:endParaRPr lang="en-IE" sz="2475">
              <a:cs typeface="Calibri"/>
            </a:endParaRPr>
          </a:p>
          <a:p>
            <a:endParaRPr lang="en-IE"/>
          </a:p>
        </p:txBody>
      </p:sp>
      <p:pic>
        <p:nvPicPr>
          <p:cNvPr id="4" name="Picture 4" descr="qualtec logo.jpg">
            <a:extLst>
              <a:ext uri="{FF2B5EF4-FFF2-40B4-BE49-F238E27FC236}">
                <a16:creationId xmlns:a16="http://schemas.microsoft.com/office/drawing/2014/main" id="{AA0233B6-8F9B-4B66-B4BE-3DC73210777A}"/>
              </a:ext>
            </a:extLst>
          </p:cNvPr>
          <p:cNvPicPr>
            <a:picLocks noChangeAspect="1"/>
          </p:cNvPicPr>
          <p:nvPr/>
        </p:nvPicPr>
        <p:blipFill>
          <a:blip r:embed="rId2" cstate="print"/>
          <a:srcRect/>
          <a:stretch>
            <a:fillRect/>
          </a:stretch>
        </p:blipFill>
        <p:spPr bwMode="auto">
          <a:xfrm>
            <a:off x="8351044" y="0"/>
            <a:ext cx="792956" cy="951310"/>
          </a:xfrm>
          <a:prstGeom prst="rect">
            <a:avLst/>
          </a:prstGeom>
          <a:noFill/>
          <a:ln w="9525">
            <a:noFill/>
            <a:miter lim="800000"/>
            <a:headEnd/>
            <a:tailEnd/>
          </a:ln>
        </p:spPr>
      </p:pic>
    </p:spTree>
    <p:extLst>
      <p:ext uri="{BB962C8B-B14F-4D97-AF65-F5344CB8AC3E}">
        <p14:creationId xmlns:p14="http://schemas.microsoft.com/office/powerpoint/2010/main" val="224393917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2C193-9512-4A6C-A7C4-5DB3F66DF7FC}"/>
              </a:ext>
            </a:extLst>
          </p:cNvPr>
          <p:cNvSpPr>
            <a:spLocks noGrp="1"/>
          </p:cNvSpPr>
          <p:nvPr>
            <p:ph type="title"/>
          </p:nvPr>
        </p:nvSpPr>
        <p:spPr/>
        <p:txBody>
          <a:bodyPr>
            <a:normAutofit/>
          </a:bodyPr>
          <a:lstStyle/>
          <a:p>
            <a:r>
              <a:rPr lang="en-US"/>
              <a:t>Standard Precautions:</a:t>
            </a:r>
            <a:endParaRPr lang="en-IE"/>
          </a:p>
        </p:txBody>
      </p:sp>
      <p:sp>
        <p:nvSpPr>
          <p:cNvPr id="3" name="Content Placeholder 2">
            <a:extLst>
              <a:ext uri="{FF2B5EF4-FFF2-40B4-BE49-F238E27FC236}">
                <a16:creationId xmlns:a16="http://schemas.microsoft.com/office/drawing/2014/main" id="{7F8667E6-5661-4036-9F89-33D047E51A4D}"/>
              </a:ext>
            </a:extLst>
          </p:cNvPr>
          <p:cNvSpPr>
            <a:spLocks noGrp="1"/>
          </p:cNvSpPr>
          <p:nvPr>
            <p:ph idx="1"/>
          </p:nvPr>
        </p:nvSpPr>
        <p:spPr>
          <a:xfrm>
            <a:off x="129886" y="2327671"/>
            <a:ext cx="9014114" cy="3263504"/>
          </a:xfrm>
        </p:spPr>
        <p:txBody>
          <a:bodyPr vert="horz" lIns="68580" tIns="34290" rIns="68580" bIns="34290" rtlCol="0" anchor="t">
            <a:normAutofit fontScale="92500" lnSpcReduction="20000"/>
          </a:bodyPr>
          <a:lstStyle/>
          <a:p>
            <a:pPr marL="0" indent="0">
              <a:buNone/>
            </a:pPr>
            <a:r>
              <a:rPr lang="en-GB" b="1"/>
              <a:t>What are Standard Precautions? </a:t>
            </a:r>
          </a:p>
          <a:p>
            <a:pPr marL="0" indent="0">
              <a:buNone/>
            </a:pPr>
            <a:r>
              <a:rPr lang="en-GB" altLang="en-US"/>
              <a:t>These precautions apply to the care of all patients regardless of their diagnosis or presumed infection status. </a:t>
            </a:r>
            <a:endParaRPr lang="en-GB" altLang="en-US">
              <a:cs typeface="Calibri"/>
            </a:endParaRPr>
          </a:p>
          <a:p>
            <a:pPr marL="0" indent="0">
              <a:buNone/>
            </a:pPr>
            <a:r>
              <a:rPr lang="en-GB" altLang="en-US" b="1">
                <a:cs typeface="Calibri"/>
              </a:rPr>
              <a:t>Why? </a:t>
            </a:r>
            <a:r>
              <a:rPr lang="en-GB"/>
              <a:t> </a:t>
            </a:r>
            <a:endParaRPr lang="en-GB">
              <a:cs typeface="Calibri"/>
            </a:endParaRPr>
          </a:p>
          <a:p>
            <a:pPr marL="0" indent="0">
              <a:buNone/>
            </a:pPr>
            <a:r>
              <a:rPr lang="en-GB">
                <a:cs typeface="Calibri"/>
              </a:rPr>
              <a:t>1 in 10 patients have some sort of infection.</a:t>
            </a:r>
          </a:p>
          <a:p>
            <a:pPr marL="0" indent="0">
              <a:buNone/>
            </a:pPr>
            <a:r>
              <a:rPr lang="en-IE" b="1">
                <a:ea typeface="+mn-lt"/>
                <a:cs typeface="+mn-lt"/>
              </a:rPr>
              <a:t>Transmission based precautions</a:t>
            </a:r>
            <a:endParaRPr lang="en-GB" b="1"/>
          </a:p>
          <a:p>
            <a:pPr>
              <a:buNone/>
            </a:pPr>
            <a:r>
              <a:rPr lang="en-GB">
                <a:ea typeface="+mn-lt"/>
                <a:cs typeface="+mn-lt"/>
              </a:rPr>
              <a:t>TBPs are extra precautions and are categorised according to the route of transmission of the infectious agent such as contact, airborne and droplet.</a:t>
            </a:r>
          </a:p>
          <a:p>
            <a:pPr marL="0" indent="0">
              <a:buNone/>
            </a:pPr>
            <a:endParaRPr lang="en-GB">
              <a:cs typeface="Calibri"/>
            </a:endParaRPr>
          </a:p>
        </p:txBody>
      </p:sp>
      <p:sp>
        <p:nvSpPr>
          <p:cNvPr id="4" name="Rectangle 3">
            <a:extLst>
              <a:ext uri="{FF2B5EF4-FFF2-40B4-BE49-F238E27FC236}">
                <a16:creationId xmlns:a16="http://schemas.microsoft.com/office/drawing/2014/main" id="{CCC5AA0C-A9FB-46DB-9EFD-25067A4D1DC9}"/>
              </a:ext>
            </a:extLst>
          </p:cNvPr>
          <p:cNvSpPr/>
          <p:nvPr/>
        </p:nvSpPr>
        <p:spPr>
          <a:xfrm>
            <a:off x="379268" y="5591176"/>
            <a:ext cx="9014114" cy="923330"/>
          </a:xfrm>
          <a:prstGeom prst="rect">
            <a:avLst/>
          </a:prstGeom>
        </p:spPr>
        <p:txBody>
          <a:bodyPr wrap="square">
            <a:spAutoFit/>
          </a:bodyPr>
          <a:lstStyle/>
          <a:p>
            <a:r>
              <a:rPr lang="en-IE" sz="1800">
                <a:hlinkClick r:id="rId3"/>
              </a:rPr>
              <a:t>https://www.hpsc.ie/a-z/microbiologyantimicrobialresistance/infectioncontrolandhai/standardprecautions/File,3600,en.pdf</a:t>
            </a:r>
            <a:endParaRPr lang="en-IE" sz="1800"/>
          </a:p>
        </p:txBody>
      </p:sp>
      <p:pic>
        <p:nvPicPr>
          <p:cNvPr id="5" name="Picture 4">
            <a:extLst>
              <a:ext uri="{FF2B5EF4-FFF2-40B4-BE49-F238E27FC236}">
                <a16:creationId xmlns:a16="http://schemas.microsoft.com/office/drawing/2014/main" id="{5C946931-D8FF-4965-A521-509D2BCFF8A1}"/>
              </a:ext>
            </a:extLst>
          </p:cNvPr>
          <p:cNvPicPr>
            <a:picLocks noChangeAspect="1"/>
          </p:cNvPicPr>
          <p:nvPr/>
        </p:nvPicPr>
        <p:blipFill>
          <a:blip r:embed="rId4"/>
          <a:stretch>
            <a:fillRect/>
          </a:stretch>
        </p:blipFill>
        <p:spPr>
          <a:xfrm>
            <a:off x="8307252" y="857250"/>
            <a:ext cx="836749" cy="1051652"/>
          </a:xfrm>
          <a:prstGeom prst="rect">
            <a:avLst/>
          </a:prstGeom>
        </p:spPr>
      </p:pic>
    </p:spTree>
    <p:extLst>
      <p:ext uri="{BB962C8B-B14F-4D97-AF65-F5344CB8AC3E}">
        <p14:creationId xmlns:p14="http://schemas.microsoft.com/office/powerpoint/2010/main" val="4029960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85800" y="609600"/>
            <a:ext cx="8243888" cy="1143000"/>
          </a:xfrm>
        </p:spPr>
        <p:txBody>
          <a:bodyPr/>
          <a:lstStyle/>
          <a:p>
            <a:pPr eaLnBrk="1" fontAlgn="auto" hangingPunct="1">
              <a:spcAft>
                <a:spcPts val="0"/>
              </a:spcAft>
              <a:defRPr/>
            </a:pPr>
            <a:r>
              <a:rPr lang="en-GB">
                <a:latin typeface="Arial" pitchFamily="34" charset="0"/>
              </a:rPr>
              <a:t>People Handling</a:t>
            </a:r>
          </a:p>
        </p:txBody>
      </p:sp>
      <p:sp>
        <p:nvSpPr>
          <p:cNvPr id="6147" name="Rectangle 3"/>
          <p:cNvSpPr>
            <a:spLocks noGrp="1" noChangeArrowheads="1"/>
          </p:cNvSpPr>
          <p:nvPr>
            <p:ph idx="1"/>
          </p:nvPr>
        </p:nvSpPr>
        <p:spPr>
          <a:xfrm>
            <a:off x="214312" y="1500188"/>
            <a:ext cx="8929687" cy="5357812"/>
          </a:xfrm>
        </p:spPr>
        <p:txBody>
          <a:bodyPr/>
          <a:lstStyle/>
          <a:p>
            <a:pPr>
              <a:buNone/>
            </a:pPr>
            <a:r>
              <a:rPr lang="en-GB">
                <a:latin typeface="Arial" panose="020B0604020202020204" pitchFamily="34" charset="0"/>
                <a:cs typeface="Arial" panose="020B0604020202020204" pitchFamily="34" charset="0"/>
              </a:rPr>
              <a:t>The manual handling / moving and handling of people</a:t>
            </a:r>
            <a:endParaRPr lang="en-IE" altLang="en-GB">
              <a:latin typeface="Arial" panose="020B0604020202020204" pitchFamily="34" charset="0"/>
              <a:cs typeface="Arial" panose="020B0604020202020204" pitchFamily="34" charset="0"/>
            </a:endParaRPr>
          </a:p>
          <a:p>
            <a:pPr marL="0" indent="0">
              <a:buNone/>
            </a:pPr>
            <a:endParaRPr lang="en-GB" altLang="en-US">
              <a:solidFill>
                <a:srgbClr val="C00000"/>
              </a:solidFill>
              <a:latin typeface="Arial" panose="020B0604020202020204" pitchFamily="34" charset="0"/>
              <a:cs typeface="Arial" panose="020B0604020202020204" pitchFamily="34" charset="0"/>
            </a:endParaRPr>
          </a:p>
          <a:p>
            <a:pPr marL="0" indent="0">
              <a:buNone/>
            </a:pPr>
            <a:r>
              <a:rPr lang="en-GB" altLang="en-US">
                <a:latin typeface="Arial" panose="020B0604020202020204" pitchFamily="34" charset="0"/>
                <a:cs typeface="Arial" panose="020B0604020202020204" pitchFamily="34" charset="0"/>
              </a:rPr>
              <a:t>Examples?</a:t>
            </a:r>
          </a:p>
          <a:p>
            <a:r>
              <a:rPr lang="en-GB" altLang="en-US">
                <a:latin typeface="Arial" panose="020B0604020202020204" pitchFamily="34" charset="0"/>
                <a:cs typeface="Arial" panose="020B0604020202020204" pitchFamily="34" charset="0"/>
              </a:rPr>
              <a:t>Pushing/ Pulling beds, hoists</a:t>
            </a:r>
          </a:p>
          <a:p>
            <a:r>
              <a:rPr lang="en-GB" altLang="en-US">
                <a:latin typeface="Arial" panose="020B0604020202020204" pitchFamily="34" charset="0"/>
                <a:cs typeface="Arial" panose="020B0604020202020204" pitchFamily="34" charset="0"/>
              </a:rPr>
              <a:t>Turning in bed, moving up the bed,  </a:t>
            </a:r>
          </a:p>
          <a:p>
            <a:r>
              <a:rPr lang="en-GB" altLang="en-US">
                <a:latin typeface="Arial" panose="020B0604020202020204" pitchFamily="34" charset="0"/>
                <a:cs typeface="Arial" panose="020B0604020202020204" pitchFamily="34" charset="0"/>
              </a:rPr>
              <a:t>Lying to sitting</a:t>
            </a:r>
          </a:p>
          <a:p>
            <a:r>
              <a:rPr lang="en-GB" altLang="en-US">
                <a:latin typeface="Arial" panose="020B0604020202020204" pitchFamily="34" charset="0"/>
                <a:cs typeface="Arial" panose="020B0604020202020204" pitchFamily="34" charset="0"/>
              </a:rPr>
              <a:t>Transferring from bed to chair, sitting to standing</a:t>
            </a:r>
          </a:p>
          <a:p>
            <a:r>
              <a:rPr lang="en-GB" altLang="en-US">
                <a:latin typeface="Arial" panose="020B0604020202020204" pitchFamily="34" charset="0"/>
                <a:cs typeface="Arial" panose="020B0604020202020204" pitchFamily="34" charset="0"/>
              </a:rPr>
              <a:t>Walking, </a:t>
            </a:r>
          </a:p>
          <a:p>
            <a:r>
              <a:rPr lang="en-GB" altLang="en-US">
                <a:latin typeface="Arial" panose="020B0604020202020204" pitchFamily="34" charset="0"/>
                <a:cs typeface="Arial" panose="020B0604020202020204" pitchFamily="34" charset="0"/>
              </a:rPr>
              <a:t>bed to bed transfers</a:t>
            </a:r>
          </a:p>
          <a:p>
            <a:r>
              <a:rPr lang="en-GB" altLang="en-US">
                <a:latin typeface="Arial" panose="020B0604020202020204" pitchFamily="34" charset="0"/>
                <a:cs typeface="Arial" panose="020B0604020202020204" pitchFamily="34" charset="0"/>
              </a:rPr>
              <a:t>Lifting!</a:t>
            </a:r>
          </a:p>
        </p:txBody>
      </p:sp>
      <p:pic>
        <p:nvPicPr>
          <p:cNvPr id="28676" name="Picture 4" descr="qualtec logo.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171437" y="923982"/>
            <a:ext cx="1057275" cy="126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33A3B4F0-7645-4355-8455-7FA1D0344092}"/>
              </a:ext>
            </a:extLst>
          </p:cNvPr>
          <p:cNvPicPr>
            <a:picLocks noChangeAspect="1"/>
          </p:cNvPicPr>
          <p:nvPr/>
        </p:nvPicPr>
        <p:blipFill>
          <a:blip r:embed="rId5"/>
          <a:stretch>
            <a:fillRect/>
          </a:stretch>
        </p:blipFill>
        <p:spPr>
          <a:xfrm>
            <a:off x="8086725" y="0"/>
            <a:ext cx="1054699" cy="1268078"/>
          </a:xfrm>
          <a:prstGeom prst="rect">
            <a:avLst/>
          </a:prstGeom>
        </p:spPr>
      </p:pic>
    </p:spTree>
    <p:custDataLst>
      <p:tags r:id="rId1"/>
    </p:custDataLst>
    <p:extLst>
      <p:ext uri="{BB962C8B-B14F-4D97-AF65-F5344CB8AC3E}">
        <p14:creationId xmlns:p14="http://schemas.microsoft.com/office/powerpoint/2010/main" val="12871491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additive="base">
                                        <p:cTn id="7" dur="500" fill="hold"/>
                                        <p:tgtEl>
                                          <p:spTgt spid="6146"/>
                                        </p:tgtEl>
                                        <p:attrNameLst>
                                          <p:attrName>ppt_x</p:attrName>
                                        </p:attrNameLst>
                                      </p:cBhvr>
                                      <p:tavLst>
                                        <p:tav tm="0">
                                          <p:val>
                                            <p:strVal val="0-#ppt_w/2"/>
                                          </p:val>
                                        </p:tav>
                                        <p:tav tm="100000">
                                          <p:val>
                                            <p:strVal val="#ppt_x"/>
                                          </p:val>
                                        </p:tav>
                                      </p:tavLst>
                                    </p:anim>
                                    <p:anim calcmode="lin" valueType="num">
                                      <p:cBhvr additive="base">
                                        <p:cTn id="8" dur="500" fill="hold"/>
                                        <p:tgtEl>
                                          <p:spTgt spid="614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147">
                                            <p:txEl>
                                              <p:pRg st="0" end="0"/>
                                            </p:txEl>
                                          </p:spTgt>
                                        </p:tgtEl>
                                        <p:attrNameLst>
                                          <p:attrName>style.visibility</p:attrName>
                                        </p:attrNameLst>
                                      </p:cBhvr>
                                      <p:to>
                                        <p:strVal val="visible"/>
                                      </p:to>
                                    </p:set>
                                    <p:anim calcmode="lin" valueType="num">
                                      <p:cBhvr additive="base">
                                        <p:cTn id="13" dur="500" fill="hold"/>
                                        <p:tgtEl>
                                          <p:spTgt spid="6147">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14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147">
                                            <p:txEl>
                                              <p:pRg st="2" end="2"/>
                                            </p:txEl>
                                          </p:spTgt>
                                        </p:tgtEl>
                                        <p:attrNameLst>
                                          <p:attrName>style.visibility</p:attrName>
                                        </p:attrNameLst>
                                      </p:cBhvr>
                                      <p:to>
                                        <p:strVal val="visible"/>
                                      </p:to>
                                    </p:set>
                                    <p:anim calcmode="lin" valueType="num">
                                      <p:cBhvr additive="base">
                                        <p:cTn id="19" dur="500" fill="hold"/>
                                        <p:tgtEl>
                                          <p:spTgt spid="614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14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147">
                                            <p:txEl>
                                              <p:pRg st="3" end="3"/>
                                            </p:txEl>
                                          </p:spTgt>
                                        </p:tgtEl>
                                        <p:attrNameLst>
                                          <p:attrName>style.visibility</p:attrName>
                                        </p:attrNameLst>
                                      </p:cBhvr>
                                      <p:to>
                                        <p:strVal val="visible"/>
                                      </p:to>
                                    </p:set>
                                    <p:anim calcmode="lin" valueType="num">
                                      <p:cBhvr additive="base">
                                        <p:cTn id="25" dur="500" fill="hold"/>
                                        <p:tgtEl>
                                          <p:spTgt spid="6147">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614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6147">
                                            <p:txEl>
                                              <p:pRg st="4" end="4"/>
                                            </p:txEl>
                                          </p:spTgt>
                                        </p:tgtEl>
                                        <p:attrNameLst>
                                          <p:attrName>style.visibility</p:attrName>
                                        </p:attrNameLst>
                                      </p:cBhvr>
                                      <p:to>
                                        <p:strVal val="visible"/>
                                      </p:to>
                                    </p:set>
                                    <p:anim calcmode="lin" valueType="num">
                                      <p:cBhvr additive="base">
                                        <p:cTn id="31" dur="500" fill="hold"/>
                                        <p:tgtEl>
                                          <p:spTgt spid="6147">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614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6147">
                                            <p:txEl>
                                              <p:pRg st="5" end="5"/>
                                            </p:txEl>
                                          </p:spTgt>
                                        </p:tgtEl>
                                        <p:attrNameLst>
                                          <p:attrName>style.visibility</p:attrName>
                                        </p:attrNameLst>
                                      </p:cBhvr>
                                      <p:to>
                                        <p:strVal val="visible"/>
                                      </p:to>
                                    </p:set>
                                    <p:anim calcmode="lin" valueType="num">
                                      <p:cBhvr additive="base">
                                        <p:cTn id="37" dur="500" fill="hold"/>
                                        <p:tgtEl>
                                          <p:spTgt spid="6147">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6147">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6147">
                                            <p:txEl>
                                              <p:pRg st="6" end="6"/>
                                            </p:txEl>
                                          </p:spTgt>
                                        </p:tgtEl>
                                        <p:attrNameLst>
                                          <p:attrName>style.visibility</p:attrName>
                                        </p:attrNameLst>
                                      </p:cBhvr>
                                      <p:to>
                                        <p:strVal val="visible"/>
                                      </p:to>
                                    </p:set>
                                    <p:anim calcmode="lin" valueType="num">
                                      <p:cBhvr additive="base">
                                        <p:cTn id="43" dur="500" fill="hold"/>
                                        <p:tgtEl>
                                          <p:spTgt spid="6147">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6147">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6147">
                                            <p:txEl>
                                              <p:pRg st="7" end="7"/>
                                            </p:txEl>
                                          </p:spTgt>
                                        </p:tgtEl>
                                        <p:attrNameLst>
                                          <p:attrName>style.visibility</p:attrName>
                                        </p:attrNameLst>
                                      </p:cBhvr>
                                      <p:to>
                                        <p:strVal val="visible"/>
                                      </p:to>
                                    </p:set>
                                    <p:anim calcmode="lin" valueType="num">
                                      <p:cBhvr additive="base">
                                        <p:cTn id="49" dur="500" fill="hold"/>
                                        <p:tgtEl>
                                          <p:spTgt spid="6147">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6147">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6147">
                                            <p:txEl>
                                              <p:pRg st="8" end="8"/>
                                            </p:txEl>
                                          </p:spTgt>
                                        </p:tgtEl>
                                        <p:attrNameLst>
                                          <p:attrName>style.visibility</p:attrName>
                                        </p:attrNameLst>
                                      </p:cBhvr>
                                      <p:to>
                                        <p:strVal val="visible"/>
                                      </p:to>
                                    </p:set>
                                    <p:anim calcmode="lin" valueType="num">
                                      <p:cBhvr additive="base">
                                        <p:cTn id="55" dur="500" fill="hold"/>
                                        <p:tgtEl>
                                          <p:spTgt spid="6147">
                                            <p:txEl>
                                              <p:pRg st="8" end="8"/>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6147">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6147">
                                            <p:txEl>
                                              <p:pRg st="9" end="9"/>
                                            </p:txEl>
                                          </p:spTgt>
                                        </p:tgtEl>
                                        <p:attrNameLst>
                                          <p:attrName>style.visibility</p:attrName>
                                        </p:attrNameLst>
                                      </p:cBhvr>
                                      <p:to>
                                        <p:strVal val="visible"/>
                                      </p:to>
                                    </p:set>
                                    <p:anim calcmode="lin" valueType="num">
                                      <p:cBhvr additive="base">
                                        <p:cTn id="61" dur="500" fill="hold"/>
                                        <p:tgtEl>
                                          <p:spTgt spid="6147">
                                            <p:txEl>
                                              <p:pRg st="9" end="9"/>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6147">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308F7-789C-440A-98DC-A0B203185FCC}"/>
              </a:ext>
            </a:extLst>
          </p:cNvPr>
          <p:cNvSpPr>
            <a:spLocks noGrp="1"/>
          </p:cNvSpPr>
          <p:nvPr>
            <p:ph type="title"/>
          </p:nvPr>
        </p:nvSpPr>
        <p:spPr>
          <a:xfrm>
            <a:off x="228600" y="1131094"/>
            <a:ext cx="8915400" cy="994172"/>
          </a:xfrm>
        </p:spPr>
        <p:txBody>
          <a:bodyPr>
            <a:normAutofit/>
          </a:bodyPr>
          <a:lstStyle/>
          <a:p>
            <a:r>
              <a:rPr lang="en-US">
                <a:ea typeface="+mj-lt"/>
                <a:cs typeface="+mj-lt"/>
              </a:rPr>
              <a:t>Effectiveness of Hand Hygiene</a:t>
            </a:r>
            <a:endParaRPr lang="en-US"/>
          </a:p>
        </p:txBody>
      </p:sp>
      <p:sp>
        <p:nvSpPr>
          <p:cNvPr id="3" name="Content Placeholder 2">
            <a:extLst>
              <a:ext uri="{FF2B5EF4-FFF2-40B4-BE49-F238E27FC236}">
                <a16:creationId xmlns:a16="http://schemas.microsoft.com/office/drawing/2014/main" id="{669F104F-4CFE-4838-AB1C-16F567D3CDF4}"/>
              </a:ext>
            </a:extLst>
          </p:cNvPr>
          <p:cNvSpPr>
            <a:spLocks noGrp="1"/>
          </p:cNvSpPr>
          <p:nvPr>
            <p:ph idx="1"/>
          </p:nvPr>
        </p:nvSpPr>
        <p:spPr>
          <a:xfrm>
            <a:off x="67934" y="2226469"/>
            <a:ext cx="9062048" cy="3263504"/>
          </a:xfrm>
        </p:spPr>
        <p:txBody>
          <a:bodyPr vert="horz" lIns="68580" tIns="34290" rIns="68580" bIns="34290" rtlCol="0" anchor="t">
            <a:normAutofit fontScale="85000" lnSpcReduction="20000"/>
          </a:bodyPr>
          <a:lstStyle/>
          <a:p>
            <a:r>
              <a:rPr lang="en-GB">
                <a:ea typeface="+mn-lt"/>
                <a:cs typeface="+mn-lt"/>
              </a:rPr>
              <a:t>Hand hygiene is the simplest, most effective measure for preventing infections </a:t>
            </a:r>
          </a:p>
          <a:p>
            <a:endParaRPr lang="en-GB">
              <a:ea typeface="+mn-lt"/>
              <a:cs typeface="+mn-lt"/>
            </a:endParaRPr>
          </a:p>
          <a:p>
            <a:pPr marL="0" indent="0">
              <a:buNone/>
            </a:pPr>
            <a:r>
              <a:rPr lang="en-GB" b="1">
                <a:cs typeface="Calibri Light"/>
              </a:rPr>
              <a:t>Hand Hygiene Products</a:t>
            </a:r>
            <a:endParaRPr lang="en-GB">
              <a:ea typeface="+mn-lt"/>
              <a:cs typeface="+mn-lt"/>
            </a:endParaRPr>
          </a:p>
          <a:p>
            <a:r>
              <a:rPr lang="en-GB">
                <a:ea typeface="+mn-lt"/>
                <a:cs typeface="+mn-lt"/>
              </a:rPr>
              <a:t>Soap with water can physically remove a certain level of microbes</a:t>
            </a:r>
          </a:p>
          <a:p>
            <a:r>
              <a:rPr lang="en-GB">
                <a:ea typeface="+mn-lt"/>
                <a:cs typeface="+mn-lt"/>
              </a:rPr>
              <a:t>However, antiseptic agents are necessary to kill microorganisms </a:t>
            </a:r>
          </a:p>
          <a:p>
            <a:r>
              <a:rPr lang="en-GB">
                <a:ea typeface="+mn-lt"/>
                <a:cs typeface="+mn-lt"/>
              </a:rPr>
              <a:t>Alcohol-based preparations have more rapid action than products containing other antiseptics</a:t>
            </a:r>
          </a:p>
          <a:p>
            <a:r>
              <a:rPr lang="en-GB">
                <a:ea typeface="+mn-lt"/>
                <a:cs typeface="+mn-lt"/>
              </a:rPr>
              <a:t>Must used approved products</a:t>
            </a:r>
          </a:p>
        </p:txBody>
      </p:sp>
      <p:sp>
        <p:nvSpPr>
          <p:cNvPr id="4" name="TextBox 3">
            <a:extLst>
              <a:ext uri="{FF2B5EF4-FFF2-40B4-BE49-F238E27FC236}">
                <a16:creationId xmlns:a16="http://schemas.microsoft.com/office/drawing/2014/main" id="{3BD5D95F-3EA6-4460-9D25-DEFA378CEDEB}"/>
              </a:ext>
            </a:extLst>
          </p:cNvPr>
          <p:cNvSpPr txBox="1"/>
          <p:nvPr/>
        </p:nvSpPr>
        <p:spPr>
          <a:xfrm>
            <a:off x="437791" y="5672946"/>
            <a:ext cx="8516428" cy="346249"/>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US" sz="1800">
                <a:hlinkClick r:id="rId2"/>
              </a:rPr>
              <a:t>https://wwwnc.cdc.gov/eid/article/7/2/70-0234_article</a:t>
            </a:r>
            <a:endParaRPr lang="en-US" sz="1800"/>
          </a:p>
        </p:txBody>
      </p:sp>
      <p:pic>
        <p:nvPicPr>
          <p:cNvPr id="6" name="Picture 5" descr="A picture containing brush&#10;&#10;Description automatically generated">
            <a:extLst>
              <a:ext uri="{FF2B5EF4-FFF2-40B4-BE49-F238E27FC236}">
                <a16:creationId xmlns:a16="http://schemas.microsoft.com/office/drawing/2014/main" id="{8D7797BA-3992-4841-B7B5-B88EA1297A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1" y="2509769"/>
            <a:ext cx="1922298" cy="1066524"/>
          </a:xfrm>
          <a:prstGeom prst="rect">
            <a:avLst/>
          </a:prstGeom>
        </p:spPr>
      </p:pic>
      <p:pic>
        <p:nvPicPr>
          <p:cNvPr id="7" name="Picture 6">
            <a:extLst>
              <a:ext uri="{FF2B5EF4-FFF2-40B4-BE49-F238E27FC236}">
                <a16:creationId xmlns:a16="http://schemas.microsoft.com/office/drawing/2014/main" id="{28C46B73-AF39-48E9-B21F-451EB3BD5BB3}"/>
              </a:ext>
            </a:extLst>
          </p:cNvPr>
          <p:cNvPicPr>
            <a:picLocks noChangeAspect="1"/>
          </p:cNvPicPr>
          <p:nvPr/>
        </p:nvPicPr>
        <p:blipFill>
          <a:blip r:embed="rId4"/>
          <a:stretch>
            <a:fillRect/>
          </a:stretch>
        </p:blipFill>
        <p:spPr>
          <a:xfrm>
            <a:off x="8293233" y="0"/>
            <a:ext cx="836749" cy="1051652"/>
          </a:xfrm>
          <a:prstGeom prst="rect">
            <a:avLst/>
          </a:prstGeom>
        </p:spPr>
      </p:pic>
    </p:spTree>
    <p:extLst>
      <p:ext uri="{BB962C8B-B14F-4D97-AF65-F5344CB8AC3E}">
        <p14:creationId xmlns:p14="http://schemas.microsoft.com/office/powerpoint/2010/main" val="162967649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63C46-BC6E-49BE-8719-E590098E2097}"/>
              </a:ext>
            </a:extLst>
          </p:cNvPr>
          <p:cNvSpPr>
            <a:spLocks noGrp="1"/>
          </p:cNvSpPr>
          <p:nvPr>
            <p:ph type="title"/>
          </p:nvPr>
        </p:nvSpPr>
        <p:spPr/>
        <p:txBody>
          <a:bodyPr/>
          <a:lstStyle/>
          <a:p>
            <a:r>
              <a:rPr lang="en-GB">
                <a:ea typeface="+mj-lt"/>
                <a:cs typeface="+mj-lt"/>
              </a:rPr>
              <a:t>When is hand hygiene is required?</a:t>
            </a:r>
            <a:endParaRPr lang="en-US"/>
          </a:p>
        </p:txBody>
      </p:sp>
      <p:sp>
        <p:nvSpPr>
          <p:cNvPr id="5" name="Content Placeholder 4">
            <a:extLst>
              <a:ext uri="{FF2B5EF4-FFF2-40B4-BE49-F238E27FC236}">
                <a16:creationId xmlns:a16="http://schemas.microsoft.com/office/drawing/2014/main" id="{2D29426E-545F-426D-9159-DC0B53546B34}"/>
              </a:ext>
            </a:extLst>
          </p:cNvPr>
          <p:cNvSpPr>
            <a:spLocks noGrp="1"/>
          </p:cNvSpPr>
          <p:nvPr>
            <p:ph idx="1"/>
          </p:nvPr>
        </p:nvSpPr>
        <p:spPr/>
        <p:txBody>
          <a:bodyPr vert="horz" lIns="68580" tIns="34290" rIns="68580" bIns="34290" rtlCol="0" anchor="t">
            <a:normAutofit/>
          </a:bodyPr>
          <a:lstStyle/>
          <a:p>
            <a:pPr marL="0" indent="0">
              <a:buNone/>
            </a:pPr>
            <a:endParaRPr lang="en-GB" b="1">
              <a:cs typeface="Calibri" panose="020F0502020204030204"/>
            </a:endParaRPr>
          </a:p>
          <a:p>
            <a:pPr marL="0" indent="0">
              <a:buNone/>
            </a:pPr>
            <a:r>
              <a:rPr lang="en-GB">
                <a:ea typeface="+mn-lt"/>
                <a:cs typeface="+mn-lt"/>
              </a:rPr>
              <a:t>1 Before touching a patient,</a:t>
            </a:r>
          </a:p>
          <a:p>
            <a:pPr marL="0" indent="0">
              <a:buNone/>
            </a:pPr>
            <a:r>
              <a:rPr lang="en-GB">
                <a:ea typeface="+mn-lt"/>
                <a:cs typeface="+mn-lt"/>
              </a:rPr>
              <a:t>2. Before clean/aseptic procedures,</a:t>
            </a:r>
          </a:p>
          <a:p>
            <a:pPr marL="0" indent="0">
              <a:buNone/>
            </a:pPr>
            <a:r>
              <a:rPr lang="en-GB">
                <a:ea typeface="+mn-lt"/>
                <a:cs typeface="+mn-lt"/>
              </a:rPr>
              <a:t>3. After body fluid exposure/risk,</a:t>
            </a:r>
          </a:p>
          <a:p>
            <a:pPr marL="0" indent="0">
              <a:buNone/>
            </a:pPr>
            <a:r>
              <a:rPr lang="en-GB">
                <a:ea typeface="+mn-lt"/>
                <a:cs typeface="+mn-lt"/>
              </a:rPr>
              <a:t>4. After touching a patient, and.</a:t>
            </a:r>
            <a:endParaRPr lang="en-GB">
              <a:cs typeface="Calibri" panose="020F0502020204030204"/>
            </a:endParaRPr>
          </a:p>
          <a:p>
            <a:pPr marL="0" indent="0">
              <a:buNone/>
            </a:pPr>
            <a:r>
              <a:rPr lang="en-GB">
                <a:ea typeface="+mn-lt"/>
                <a:cs typeface="+mn-lt"/>
              </a:rPr>
              <a:t>5. After touching patient surroundings.</a:t>
            </a:r>
            <a:endParaRPr lang="en-GB">
              <a:cs typeface="Calibri" panose="020F0502020204030204"/>
            </a:endParaRPr>
          </a:p>
          <a:p>
            <a:endParaRPr lang="en-GB">
              <a:cs typeface="Calibri" panose="020F0502020204030204"/>
            </a:endParaRPr>
          </a:p>
        </p:txBody>
      </p:sp>
      <p:pic>
        <p:nvPicPr>
          <p:cNvPr id="8" name="Picture 8" descr="A close up of a map&#10;&#10;Description generated with high confidence">
            <a:extLst>
              <a:ext uri="{FF2B5EF4-FFF2-40B4-BE49-F238E27FC236}">
                <a16:creationId xmlns:a16="http://schemas.microsoft.com/office/drawing/2014/main" id="{8692E2AA-07FA-43B1-B18A-7DE5A9A2C0E6}"/>
              </a:ext>
            </a:extLst>
          </p:cNvPr>
          <p:cNvPicPr>
            <a:picLocks noChangeAspect="1"/>
          </p:cNvPicPr>
          <p:nvPr/>
        </p:nvPicPr>
        <p:blipFill>
          <a:blip r:embed="rId2"/>
          <a:stretch>
            <a:fillRect/>
          </a:stretch>
        </p:blipFill>
        <p:spPr>
          <a:xfrm>
            <a:off x="6379236" y="2010653"/>
            <a:ext cx="2769078" cy="2042345"/>
          </a:xfrm>
          <a:prstGeom prst="rect">
            <a:avLst/>
          </a:prstGeom>
        </p:spPr>
      </p:pic>
      <p:sp>
        <p:nvSpPr>
          <p:cNvPr id="10" name="TextBox 9">
            <a:extLst>
              <a:ext uri="{FF2B5EF4-FFF2-40B4-BE49-F238E27FC236}">
                <a16:creationId xmlns:a16="http://schemas.microsoft.com/office/drawing/2014/main" id="{F3797416-AE87-4186-9477-F4CFD89EF2F3}"/>
              </a:ext>
            </a:extLst>
          </p:cNvPr>
          <p:cNvSpPr txBox="1"/>
          <p:nvPr/>
        </p:nvSpPr>
        <p:spPr>
          <a:xfrm>
            <a:off x="405442" y="5586683"/>
            <a:ext cx="7254815" cy="346249"/>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US" sz="1800">
                <a:hlinkClick r:id="rId3"/>
              </a:rPr>
              <a:t>https://www.who.int/gpsc/5may/background/5moments/en/</a:t>
            </a:r>
            <a:endParaRPr lang="en-US" sz="1800"/>
          </a:p>
        </p:txBody>
      </p:sp>
      <p:pic>
        <p:nvPicPr>
          <p:cNvPr id="3" name="Picture 2">
            <a:extLst>
              <a:ext uri="{FF2B5EF4-FFF2-40B4-BE49-F238E27FC236}">
                <a16:creationId xmlns:a16="http://schemas.microsoft.com/office/drawing/2014/main" id="{6F4456D1-3E11-4605-A2C0-CF0630CA2515}"/>
              </a:ext>
            </a:extLst>
          </p:cNvPr>
          <p:cNvPicPr>
            <a:picLocks noChangeAspect="1"/>
          </p:cNvPicPr>
          <p:nvPr/>
        </p:nvPicPr>
        <p:blipFill>
          <a:blip r:embed="rId4"/>
          <a:stretch>
            <a:fillRect/>
          </a:stretch>
        </p:blipFill>
        <p:spPr>
          <a:xfrm>
            <a:off x="8308530" y="9303"/>
            <a:ext cx="836749" cy="1051652"/>
          </a:xfrm>
          <a:prstGeom prst="rect">
            <a:avLst/>
          </a:prstGeom>
        </p:spPr>
      </p:pic>
    </p:spTree>
    <p:extLst>
      <p:ext uri="{BB962C8B-B14F-4D97-AF65-F5344CB8AC3E}">
        <p14:creationId xmlns:p14="http://schemas.microsoft.com/office/powerpoint/2010/main" val="814261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 picture containing text&#10;&#10;Description generated with very high confidence">
            <a:extLst>
              <a:ext uri="{FF2B5EF4-FFF2-40B4-BE49-F238E27FC236}">
                <a16:creationId xmlns:a16="http://schemas.microsoft.com/office/drawing/2014/main" id="{395DD9DC-FE47-45F5-921B-7D1D8C8F2A4A}"/>
              </a:ext>
            </a:extLst>
          </p:cNvPr>
          <p:cNvPicPr>
            <a:picLocks noGrp="1" noChangeAspect="1"/>
          </p:cNvPicPr>
          <p:nvPr>
            <p:ph idx="1"/>
          </p:nvPr>
        </p:nvPicPr>
        <p:blipFill>
          <a:blip r:embed="rId3"/>
          <a:stretch>
            <a:fillRect/>
          </a:stretch>
        </p:blipFill>
        <p:spPr>
          <a:xfrm>
            <a:off x="230417" y="601892"/>
            <a:ext cx="3653273" cy="5064267"/>
          </a:xfrm>
        </p:spPr>
      </p:pic>
      <p:sp>
        <p:nvSpPr>
          <p:cNvPr id="6" name="TextBox 5">
            <a:extLst>
              <a:ext uri="{FF2B5EF4-FFF2-40B4-BE49-F238E27FC236}">
                <a16:creationId xmlns:a16="http://schemas.microsoft.com/office/drawing/2014/main" id="{81D1D55C-E1D6-4AC5-B668-F0BBDBF8FB11}"/>
              </a:ext>
            </a:extLst>
          </p:cNvPr>
          <p:cNvSpPr txBox="1"/>
          <p:nvPr/>
        </p:nvSpPr>
        <p:spPr>
          <a:xfrm>
            <a:off x="3737394" y="5489635"/>
            <a:ext cx="5346221" cy="623248"/>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US" sz="1800">
                <a:hlinkClick r:id="rId4"/>
              </a:rPr>
              <a:t>https://www.hey.nhs.uk/patient-leaflet/hand-hygiene-information/</a:t>
            </a:r>
            <a:endParaRPr lang="en-US" sz="1800"/>
          </a:p>
        </p:txBody>
      </p:sp>
      <p:pic>
        <p:nvPicPr>
          <p:cNvPr id="3" name="Picture 2">
            <a:extLst>
              <a:ext uri="{FF2B5EF4-FFF2-40B4-BE49-F238E27FC236}">
                <a16:creationId xmlns:a16="http://schemas.microsoft.com/office/drawing/2014/main" id="{065D3D9D-686A-4802-A477-4D2426F36CCC}"/>
              </a:ext>
            </a:extLst>
          </p:cNvPr>
          <p:cNvPicPr>
            <a:picLocks noChangeAspect="1"/>
          </p:cNvPicPr>
          <p:nvPr/>
        </p:nvPicPr>
        <p:blipFill>
          <a:blip r:embed="rId5"/>
          <a:stretch>
            <a:fillRect/>
          </a:stretch>
        </p:blipFill>
        <p:spPr>
          <a:xfrm>
            <a:off x="8307252" y="857250"/>
            <a:ext cx="836749" cy="1051652"/>
          </a:xfrm>
          <a:prstGeom prst="rect">
            <a:avLst/>
          </a:prstGeom>
        </p:spPr>
      </p:pic>
    </p:spTree>
    <p:custDataLst>
      <p:tags r:id="rId1"/>
    </p:custDataLst>
    <p:extLst>
      <p:ext uri="{BB962C8B-B14F-4D97-AF65-F5344CB8AC3E}">
        <p14:creationId xmlns:p14="http://schemas.microsoft.com/office/powerpoint/2010/main" val="277492442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85737" y="2029418"/>
            <a:ext cx="8958263" cy="3482789"/>
          </a:xfrm>
        </p:spPr>
        <p:txBody>
          <a:bodyPr vert="horz" anchor="t">
            <a:normAutofit fontScale="85000" lnSpcReduction="20000"/>
          </a:bodyPr>
          <a:lstStyle/>
          <a:p>
            <a:pPr marL="81915" indent="0">
              <a:buNone/>
            </a:pPr>
            <a:r>
              <a:rPr lang="en-IE" b="1"/>
              <a:t>Types?</a:t>
            </a:r>
            <a:endParaRPr lang="en-IE" b="1">
              <a:cs typeface="Lucida Sans Unicode"/>
            </a:endParaRPr>
          </a:p>
          <a:p>
            <a:pPr marL="424815" indent="-342900"/>
            <a:r>
              <a:rPr lang="en-IE" b="1"/>
              <a:t>Gloves</a:t>
            </a:r>
            <a:r>
              <a:rPr lang="en-IE"/>
              <a:t> (Latex, Nitryl)</a:t>
            </a:r>
            <a:endParaRPr lang="en-IE">
              <a:cs typeface="Lucida Sans Unicode"/>
            </a:endParaRPr>
          </a:p>
          <a:p>
            <a:pPr marL="424815" indent="-342900"/>
            <a:r>
              <a:rPr lang="en-IE" b="1"/>
              <a:t>Clothing</a:t>
            </a:r>
            <a:r>
              <a:rPr lang="en-IE"/>
              <a:t> (gowns/ Aprons)</a:t>
            </a:r>
            <a:endParaRPr lang="en-IE">
              <a:cs typeface="Lucida Sans Unicode"/>
            </a:endParaRPr>
          </a:p>
          <a:p>
            <a:pPr marL="424815" indent="-342900"/>
            <a:r>
              <a:rPr lang="en-IE" b="1"/>
              <a:t>Face/ Eye protection: </a:t>
            </a:r>
            <a:r>
              <a:rPr lang="en-IE"/>
              <a:t>(visor/goggles/face shield) </a:t>
            </a:r>
          </a:p>
          <a:p>
            <a:pPr marL="81915" indent="0">
              <a:buNone/>
            </a:pPr>
            <a:r>
              <a:rPr lang="en-IE"/>
              <a:t>Risk of splashes to eyes of blood/body fluids, respiratory secretions</a:t>
            </a:r>
            <a:endParaRPr lang="en-IE">
              <a:cs typeface="Calibri"/>
            </a:endParaRPr>
          </a:p>
          <a:p>
            <a:pPr marL="81915" indent="0">
              <a:buNone/>
            </a:pPr>
            <a:endParaRPr lang="en-US">
              <a:ea typeface="+mn-lt"/>
              <a:cs typeface="+mn-lt"/>
            </a:endParaRPr>
          </a:p>
          <a:p>
            <a:pPr marL="81915" indent="0">
              <a:buNone/>
            </a:pPr>
            <a:r>
              <a:rPr lang="en-US">
                <a:ea typeface="+mn-lt"/>
                <a:cs typeface="+mn-lt"/>
              </a:rPr>
              <a:t>PPE used is based on risk assessment on type of activity</a:t>
            </a:r>
            <a:endParaRPr lang="en-GB">
              <a:ea typeface="+mn-lt"/>
              <a:cs typeface="+mn-lt"/>
            </a:endParaRPr>
          </a:p>
          <a:p>
            <a:pPr marL="81915" indent="0">
              <a:buNone/>
            </a:pPr>
            <a:endParaRPr lang="en-US">
              <a:ea typeface="+mn-lt"/>
              <a:cs typeface="+mn-lt"/>
            </a:endParaRPr>
          </a:p>
          <a:p>
            <a:pPr marL="81915" indent="0">
              <a:buNone/>
            </a:pPr>
            <a:r>
              <a:rPr lang="en-US">
                <a:ea typeface="+mn-lt"/>
                <a:cs typeface="+mn-lt"/>
              </a:rPr>
              <a:t>PPE is generally single use only. </a:t>
            </a:r>
            <a:endParaRPr lang="en-GB">
              <a:cs typeface="Calibri" panose="020F0502020204030204"/>
            </a:endParaRPr>
          </a:p>
        </p:txBody>
      </p:sp>
      <p:sp>
        <p:nvSpPr>
          <p:cNvPr id="3" name="Title 2"/>
          <p:cNvSpPr>
            <a:spLocks noGrp="1"/>
          </p:cNvSpPr>
          <p:nvPr>
            <p:ph type="title"/>
          </p:nvPr>
        </p:nvSpPr>
        <p:spPr/>
        <p:txBody>
          <a:bodyPr/>
          <a:lstStyle/>
          <a:p>
            <a:r>
              <a:rPr lang="en-IE"/>
              <a:t>Personal Protective Protection</a:t>
            </a:r>
            <a:r>
              <a:rPr lang="en-IE">
                <a:cs typeface="Lucida Sans Unicode"/>
              </a:rPr>
              <a:t> (</a:t>
            </a:r>
            <a:r>
              <a:rPr lang="en-IE"/>
              <a:t>PPE)</a:t>
            </a:r>
          </a:p>
        </p:txBody>
      </p:sp>
      <p:pic>
        <p:nvPicPr>
          <p:cNvPr id="5" name="Picture 4" descr="A person wearing a blue hat&#10;&#10;Description automatically generated">
            <a:extLst>
              <a:ext uri="{FF2B5EF4-FFF2-40B4-BE49-F238E27FC236}">
                <a16:creationId xmlns:a16="http://schemas.microsoft.com/office/drawing/2014/main" id="{A02DB075-F34A-4E20-8367-45243A5E16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54178" y="1193428"/>
            <a:ext cx="2614613" cy="1674841"/>
          </a:xfrm>
          <a:prstGeom prst="rect">
            <a:avLst/>
          </a:prstGeom>
        </p:spPr>
      </p:pic>
      <p:pic>
        <p:nvPicPr>
          <p:cNvPr id="4" name="Picture 3">
            <a:extLst>
              <a:ext uri="{FF2B5EF4-FFF2-40B4-BE49-F238E27FC236}">
                <a16:creationId xmlns:a16="http://schemas.microsoft.com/office/drawing/2014/main" id="{47115E0A-E213-4293-9F3B-065F5F1962A3}"/>
              </a:ext>
            </a:extLst>
          </p:cNvPr>
          <p:cNvPicPr>
            <a:picLocks noChangeAspect="1"/>
          </p:cNvPicPr>
          <p:nvPr/>
        </p:nvPicPr>
        <p:blipFill>
          <a:blip r:embed="rId4"/>
          <a:stretch>
            <a:fillRect/>
          </a:stretch>
        </p:blipFill>
        <p:spPr>
          <a:xfrm>
            <a:off x="8307251" y="-7795"/>
            <a:ext cx="836749" cy="1051652"/>
          </a:xfrm>
          <a:prstGeom prst="rect">
            <a:avLst/>
          </a:prstGeom>
        </p:spPr>
      </p:pic>
      <p:sp>
        <p:nvSpPr>
          <p:cNvPr id="6" name="Rectangle 5">
            <a:extLst>
              <a:ext uri="{FF2B5EF4-FFF2-40B4-BE49-F238E27FC236}">
                <a16:creationId xmlns:a16="http://schemas.microsoft.com/office/drawing/2014/main" id="{985E5F06-B918-4CBC-A76B-70EE47B022D6}"/>
              </a:ext>
            </a:extLst>
          </p:cNvPr>
          <p:cNvSpPr/>
          <p:nvPr/>
        </p:nvSpPr>
        <p:spPr>
          <a:xfrm>
            <a:off x="0" y="5723751"/>
            <a:ext cx="6175088" cy="369332"/>
          </a:xfrm>
          <a:prstGeom prst="rect">
            <a:avLst/>
          </a:prstGeom>
        </p:spPr>
        <p:txBody>
          <a:bodyPr wrap="none">
            <a:spAutoFit/>
          </a:bodyPr>
          <a:lstStyle/>
          <a:p>
            <a:pPr marL="81915"/>
            <a:r>
              <a:rPr lang="en-IE" sz="1800">
                <a:hlinkClick r:id="rId5"/>
              </a:rPr>
              <a:t>https://fastlifehacks.com/n95-vs-ffp/#N95_vs_FFP3_FFP2</a:t>
            </a:r>
            <a:endParaRPr lang="en-IE" sz="1800">
              <a:cs typeface="Lucida Sans Unicode"/>
            </a:endParaRPr>
          </a:p>
        </p:txBody>
      </p:sp>
    </p:spTree>
    <p:extLst>
      <p:ext uri="{BB962C8B-B14F-4D97-AF65-F5344CB8AC3E}">
        <p14:creationId xmlns:p14="http://schemas.microsoft.com/office/powerpoint/2010/main" val="3868889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E7DC2F-B6EA-4753-9353-37D02E416CBE}"/>
              </a:ext>
            </a:extLst>
          </p:cNvPr>
          <p:cNvSpPr>
            <a:spLocks noGrp="1"/>
          </p:cNvSpPr>
          <p:nvPr>
            <p:ph type="title"/>
          </p:nvPr>
        </p:nvSpPr>
        <p:spPr/>
        <p:txBody>
          <a:bodyPr/>
          <a:lstStyle/>
          <a:p>
            <a:r>
              <a:rPr lang="en-IE"/>
              <a:t>How to put on and take off PPE</a:t>
            </a:r>
          </a:p>
        </p:txBody>
      </p:sp>
      <p:sp>
        <p:nvSpPr>
          <p:cNvPr id="3" name="Content Placeholder 2">
            <a:extLst>
              <a:ext uri="{FF2B5EF4-FFF2-40B4-BE49-F238E27FC236}">
                <a16:creationId xmlns:a16="http://schemas.microsoft.com/office/drawing/2014/main" id="{A9ED03B5-C55A-42D7-8D0D-D74DE6073A80}"/>
              </a:ext>
            </a:extLst>
          </p:cNvPr>
          <p:cNvSpPr>
            <a:spLocks noGrp="1"/>
          </p:cNvSpPr>
          <p:nvPr>
            <p:ph sz="half" idx="1"/>
          </p:nvPr>
        </p:nvSpPr>
        <p:spPr>
          <a:xfrm>
            <a:off x="442912" y="2226469"/>
            <a:ext cx="4071938" cy="3263504"/>
          </a:xfrm>
        </p:spPr>
        <p:txBody>
          <a:bodyPr>
            <a:normAutofit fontScale="70000" lnSpcReduction="20000"/>
          </a:bodyPr>
          <a:lstStyle/>
          <a:p>
            <a:pPr marL="0" indent="0">
              <a:buNone/>
            </a:pPr>
            <a:r>
              <a:rPr lang="en-US" b="1"/>
              <a:t>Donning</a:t>
            </a:r>
          </a:p>
          <a:p>
            <a:pPr marL="0" indent="0">
              <a:buNone/>
            </a:pPr>
            <a:r>
              <a:rPr lang="en-US"/>
              <a:t>1. Decontaminate hands </a:t>
            </a:r>
          </a:p>
          <a:p>
            <a:pPr marL="0" indent="0">
              <a:buNone/>
            </a:pPr>
            <a:r>
              <a:rPr lang="en-US"/>
              <a:t>2. Put on disposable apron/gown </a:t>
            </a:r>
          </a:p>
          <a:p>
            <a:pPr marL="0" indent="0">
              <a:buNone/>
            </a:pPr>
            <a:r>
              <a:rPr lang="en-US"/>
              <a:t>3. Put on mask (Fit check)</a:t>
            </a:r>
          </a:p>
          <a:p>
            <a:pPr marL="0" indent="0">
              <a:buNone/>
            </a:pPr>
            <a:r>
              <a:rPr lang="en-US"/>
              <a:t>4. Put on goggles if required </a:t>
            </a:r>
          </a:p>
          <a:p>
            <a:pPr marL="0" indent="0">
              <a:buNone/>
            </a:pPr>
            <a:r>
              <a:rPr lang="en-US"/>
              <a:t>5. Put on gloves </a:t>
            </a:r>
            <a:endParaRPr lang="en-IE"/>
          </a:p>
        </p:txBody>
      </p:sp>
      <p:sp>
        <p:nvSpPr>
          <p:cNvPr id="4" name="Content Placeholder 3">
            <a:extLst>
              <a:ext uri="{FF2B5EF4-FFF2-40B4-BE49-F238E27FC236}">
                <a16:creationId xmlns:a16="http://schemas.microsoft.com/office/drawing/2014/main" id="{B4BFF839-1D4B-4F61-BD46-30D171C45913}"/>
              </a:ext>
            </a:extLst>
          </p:cNvPr>
          <p:cNvSpPr>
            <a:spLocks noGrp="1"/>
          </p:cNvSpPr>
          <p:nvPr>
            <p:ph sz="half" idx="2"/>
          </p:nvPr>
        </p:nvSpPr>
        <p:spPr>
          <a:xfrm>
            <a:off x="4016829" y="2226469"/>
            <a:ext cx="5027159" cy="3263504"/>
          </a:xfrm>
        </p:spPr>
        <p:txBody>
          <a:bodyPr>
            <a:normAutofit fontScale="70000" lnSpcReduction="20000"/>
          </a:bodyPr>
          <a:lstStyle/>
          <a:p>
            <a:pPr marL="0" indent="0">
              <a:buNone/>
            </a:pPr>
            <a:r>
              <a:rPr lang="en-GB" b="1">
                <a:ea typeface="+mn-lt"/>
                <a:cs typeface="+mn-lt"/>
              </a:rPr>
              <a:t>Doffing</a:t>
            </a:r>
          </a:p>
          <a:p>
            <a:pPr lvl="0"/>
            <a:r>
              <a:rPr lang="en-IE"/>
              <a:t>Remove Gloves</a:t>
            </a:r>
          </a:p>
          <a:p>
            <a:pPr lvl="0"/>
            <a:r>
              <a:rPr lang="en-IE"/>
              <a:t>Decontaminate Hands </a:t>
            </a:r>
          </a:p>
          <a:p>
            <a:pPr lvl="0"/>
            <a:r>
              <a:rPr lang="en-IE"/>
              <a:t>Remove goggles </a:t>
            </a:r>
          </a:p>
          <a:p>
            <a:pPr lvl="0"/>
            <a:r>
              <a:rPr lang="en-IE"/>
              <a:t>Remove apron/ gown (Avoid touching front)  </a:t>
            </a:r>
          </a:p>
          <a:p>
            <a:pPr lvl="0"/>
            <a:r>
              <a:rPr lang="en-IE"/>
              <a:t>Remove mask  </a:t>
            </a:r>
          </a:p>
          <a:p>
            <a:pPr lvl="0"/>
            <a:r>
              <a:rPr lang="en-IE"/>
              <a:t>Discard all mask etc as healthcare risk waste </a:t>
            </a:r>
          </a:p>
          <a:p>
            <a:r>
              <a:rPr lang="en-IE"/>
              <a:t>Decontaminate Hands</a:t>
            </a:r>
            <a:r>
              <a:rPr lang="en-IE" b="1"/>
              <a:t> </a:t>
            </a:r>
            <a:endParaRPr lang="en-IE"/>
          </a:p>
        </p:txBody>
      </p:sp>
      <p:pic>
        <p:nvPicPr>
          <p:cNvPr id="5" name="Picture 4">
            <a:extLst>
              <a:ext uri="{FF2B5EF4-FFF2-40B4-BE49-F238E27FC236}">
                <a16:creationId xmlns:a16="http://schemas.microsoft.com/office/drawing/2014/main" id="{4506DBD7-B0E9-47B8-9479-8BAAD4EE2F0D}"/>
              </a:ext>
            </a:extLst>
          </p:cNvPr>
          <p:cNvPicPr>
            <a:picLocks noChangeAspect="1"/>
          </p:cNvPicPr>
          <p:nvPr/>
        </p:nvPicPr>
        <p:blipFill>
          <a:blip r:embed="rId3"/>
          <a:stretch>
            <a:fillRect/>
          </a:stretch>
        </p:blipFill>
        <p:spPr>
          <a:xfrm>
            <a:off x="8282450" y="0"/>
            <a:ext cx="836749" cy="1051652"/>
          </a:xfrm>
          <a:prstGeom prst="rect">
            <a:avLst/>
          </a:prstGeom>
        </p:spPr>
      </p:pic>
    </p:spTree>
    <p:extLst>
      <p:ext uri="{BB962C8B-B14F-4D97-AF65-F5344CB8AC3E}">
        <p14:creationId xmlns:p14="http://schemas.microsoft.com/office/powerpoint/2010/main" val="38917870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D2309-EDCF-45E0-977C-4A79787EC145}"/>
              </a:ext>
            </a:extLst>
          </p:cNvPr>
          <p:cNvSpPr>
            <a:spLocks noGrp="1"/>
          </p:cNvSpPr>
          <p:nvPr>
            <p:ph type="title"/>
          </p:nvPr>
        </p:nvSpPr>
        <p:spPr/>
        <p:txBody>
          <a:bodyPr/>
          <a:lstStyle/>
          <a:p>
            <a:r>
              <a:rPr lang="en-GB" err="1">
                <a:cs typeface="Calibri Light"/>
              </a:rPr>
              <a:t>Covid</a:t>
            </a:r>
            <a:r>
              <a:rPr lang="en-GB">
                <a:cs typeface="Calibri Light"/>
              </a:rPr>
              <a:t> 19</a:t>
            </a:r>
            <a:endParaRPr lang="en-GB"/>
          </a:p>
        </p:txBody>
      </p:sp>
      <p:sp>
        <p:nvSpPr>
          <p:cNvPr id="3" name="Content Placeholder 2">
            <a:extLst>
              <a:ext uri="{FF2B5EF4-FFF2-40B4-BE49-F238E27FC236}">
                <a16:creationId xmlns:a16="http://schemas.microsoft.com/office/drawing/2014/main" id="{2BAA1E7A-6701-4EB0-AF97-51AB2F733494}"/>
              </a:ext>
            </a:extLst>
          </p:cNvPr>
          <p:cNvSpPr>
            <a:spLocks noGrp="1"/>
          </p:cNvSpPr>
          <p:nvPr>
            <p:ph idx="1"/>
          </p:nvPr>
        </p:nvSpPr>
        <p:spPr>
          <a:xfrm>
            <a:off x="251520" y="1690689"/>
            <a:ext cx="8889245" cy="3799284"/>
          </a:xfrm>
        </p:spPr>
        <p:txBody>
          <a:bodyPr vert="horz" lIns="68580" tIns="34290" rIns="68580" bIns="34290" rtlCol="0" anchor="t">
            <a:normAutofit fontScale="77500" lnSpcReduction="20000"/>
          </a:bodyPr>
          <a:lstStyle/>
          <a:p>
            <a:pPr marL="0" indent="0">
              <a:buNone/>
            </a:pPr>
            <a:r>
              <a:rPr lang="en-GB" b="1">
                <a:cs typeface="Calibri"/>
              </a:rPr>
              <a:t>What is </a:t>
            </a:r>
            <a:r>
              <a:rPr lang="en-GB" b="1" err="1">
                <a:cs typeface="Calibri"/>
              </a:rPr>
              <a:t>Covid</a:t>
            </a:r>
            <a:r>
              <a:rPr lang="en-GB" b="1">
                <a:cs typeface="Calibri"/>
              </a:rPr>
              <a:t> 19?</a:t>
            </a:r>
            <a:endParaRPr lang="en-US" b="1"/>
          </a:p>
          <a:p>
            <a:pPr marL="0" indent="0">
              <a:buNone/>
            </a:pPr>
            <a:r>
              <a:rPr lang="en-GB">
                <a:ea typeface="+mn-lt"/>
                <a:cs typeface="+mn-lt"/>
              </a:rPr>
              <a:t>COVID-19 is a new illness that can affect your lungs and airways. It's caused by a virus called coronavirus.</a:t>
            </a:r>
            <a:endParaRPr lang="en-GB"/>
          </a:p>
          <a:p>
            <a:endParaRPr lang="en-GB">
              <a:cs typeface="Calibri"/>
            </a:endParaRPr>
          </a:p>
          <a:p>
            <a:endParaRPr lang="en-GB">
              <a:cs typeface="Calibri"/>
            </a:endParaRPr>
          </a:p>
          <a:p>
            <a:endParaRPr lang="en-GB">
              <a:cs typeface="Calibri"/>
            </a:endParaRPr>
          </a:p>
          <a:p>
            <a:pPr marL="0" indent="0">
              <a:buNone/>
            </a:pPr>
            <a:r>
              <a:rPr lang="en-GB" b="1">
                <a:cs typeface="Calibri"/>
              </a:rPr>
              <a:t>Signs &amp; symptoms</a:t>
            </a:r>
          </a:p>
          <a:p>
            <a:r>
              <a:rPr lang="en-GB" u="sng">
                <a:ea typeface="+mn-lt"/>
                <a:cs typeface="+mn-lt"/>
                <a:hlinkClick r:id="rId2"/>
              </a:rPr>
              <a:t>a fever (high temperature - 38 degrees Celsius or above)</a:t>
            </a:r>
            <a:endParaRPr lang="en-GB">
              <a:cs typeface="Calibri"/>
            </a:endParaRPr>
          </a:p>
          <a:p>
            <a:r>
              <a:rPr lang="en-GB" u="sng">
                <a:ea typeface="+mn-lt"/>
                <a:cs typeface="+mn-lt"/>
                <a:hlinkClick r:id="rId3"/>
              </a:rPr>
              <a:t>a cough</a:t>
            </a:r>
            <a:r>
              <a:rPr lang="en-GB">
                <a:ea typeface="+mn-lt"/>
                <a:cs typeface="+mn-lt"/>
              </a:rPr>
              <a:t> - this can be any kind of cough, not just dry</a:t>
            </a:r>
            <a:endParaRPr lang="en-GB"/>
          </a:p>
          <a:p>
            <a:r>
              <a:rPr lang="en-GB" u="sng">
                <a:ea typeface="+mn-lt"/>
                <a:cs typeface="+mn-lt"/>
                <a:hlinkClick r:id="rId4"/>
              </a:rPr>
              <a:t>shortness of breath</a:t>
            </a:r>
            <a:r>
              <a:rPr lang="en-GB">
                <a:ea typeface="+mn-lt"/>
                <a:cs typeface="+mn-lt"/>
              </a:rPr>
              <a:t> or breathing difficulties</a:t>
            </a:r>
            <a:endParaRPr lang="en-GB"/>
          </a:p>
          <a:p>
            <a:r>
              <a:rPr lang="en-GB" u="sng">
                <a:ea typeface="+mn-lt"/>
                <a:cs typeface="+mn-lt"/>
                <a:hlinkClick r:id="rId5"/>
              </a:rPr>
              <a:t>loss or change to your sense of smell or taste</a:t>
            </a:r>
            <a:r>
              <a:rPr lang="en-GB">
                <a:ea typeface="+mn-lt"/>
                <a:cs typeface="+mn-lt"/>
              </a:rPr>
              <a:t> </a:t>
            </a:r>
            <a:endParaRPr lang="en-GB"/>
          </a:p>
          <a:p>
            <a:endParaRPr lang="en-GB">
              <a:cs typeface="Calibri"/>
            </a:endParaRPr>
          </a:p>
        </p:txBody>
      </p:sp>
      <p:pic>
        <p:nvPicPr>
          <p:cNvPr id="5" name="Picture 4" descr="A picture containing building, window&#10;&#10;Description generated with very high confidence">
            <a:extLst>
              <a:ext uri="{FF2B5EF4-FFF2-40B4-BE49-F238E27FC236}">
                <a16:creationId xmlns:a16="http://schemas.microsoft.com/office/drawing/2014/main" id="{FD008582-25A2-47E6-85B6-2F6FDC4E2149}"/>
              </a:ext>
            </a:extLst>
          </p:cNvPr>
          <p:cNvPicPr>
            <a:picLocks noChangeAspect="1"/>
          </p:cNvPicPr>
          <p:nvPr/>
        </p:nvPicPr>
        <p:blipFill>
          <a:blip r:embed="rId6"/>
          <a:stretch>
            <a:fillRect/>
          </a:stretch>
        </p:blipFill>
        <p:spPr>
          <a:xfrm>
            <a:off x="8307251" y="-23744"/>
            <a:ext cx="836749" cy="1051652"/>
          </a:xfrm>
          <a:prstGeom prst="rect">
            <a:avLst/>
          </a:prstGeom>
        </p:spPr>
      </p:pic>
    </p:spTree>
    <p:extLst>
      <p:ext uri="{BB962C8B-B14F-4D97-AF65-F5344CB8AC3E}">
        <p14:creationId xmlns:p14="http://schemas.microsoft.com/office/powerpoint/2010/main" val="117951464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3DC7C-A021-4D9E-94EE-D250D07E62D9}"/>
              </a:ext>
            </a:extLst>
          </p:cNvPr>
          <p:cNvSpPr>
            <a:spLocks noGrp="1"/>
          </p:cNvSpPr>
          <p:nvPr>
            <p:ph type="title"/>
          </p:nvPr>
        </p:nvSpPr>
        <p:spPr/>
        <p:txBody>
          <a:bodyPr/>
          <a:lstStyle/>
          <a:p>
            <a:r>
              <a:rPr lang="en-IE"/>
              <a:t>PHECC Guidelines for </a:t>
            </a:r>
            <a:r>
              <a:rPr lang="en-IE" err="1"/>
              <a:t>Covid</a:t>
            </a:r>
            <a:r>
              <a:rPr lang="en-IE"/>
              <a:t> 19 PPE</a:t>
            </a:r>
          </a:p>
        </p:txBody>
      </p:sp>
      <p:pic>
        <p:nvPicPr>
          <p:cNvPr id="3" name="Picture 2">
            <a:extLst>
              <a:ext uri="{FF2B5EF4-FFF2-40B4-BE49-F238E27FC236}">
                <a16:creationId xmlns:a16="http://schemas.microsoft.com/office/drawing/2014/main" id="{3FCD8225-4BF8-4207-AEE5-7E22DC261370}"/>
              </a:ext>
            </a:extLst>
          </p:cNvPr>
          <p:cNvPicPr>
            <a:picLocks noChangeAspect="1"/>
          </p:cNvPicPr>
          <p:nvPr/>
        </p:nvPicPr>
        <p:blipFill>
          <a:blip r:embed="rId2"/>
          <a:stretch>
            <a:fillRect/>
          </a:stretch>
        </p:blipFill>
        <p:spPr>
          <a:xfrm>
            <a:off x="8307252" y="857250"/>
            <a:ext cx="836749" cy="1051652"/>
          </a:xfrm>
          <a:prstGeom prst="rect">
            <a:avLst/>
          </a:prstGeom>
        </p:spPr>
      </p:pic>
      <p:graphicFrame>
        <p:nvGraphicFramePr>
          <p:cNvPr id="7" name="Content Placeholder 6">
            <a:extLst>
              <a:ext uri="{FF2B5EF4-FFF2-40B4-BE49-F238E27FC236}">
                <a16:creationId xmlns:a16="http://schemas.microsoft.com/office/drawing/2014/main" id="{1DB85B76-D1E5-4987-8CF2-C9EE5CDE24BB}"/>
              </a:ext>
            </a:extLst>
          </p:cNvPr>
          <p:cNvGraphicFramePr>
            <a:graphicFrameLocks noGrp="1"/>
          </p:cNvGraphicFramePr>
          <p:nvPr>
            <p:ph idx="1"/>
          </p:nvPr>
        </p:nvGraphicFramePr>
        <p:xfrm>
          <a:off x="628650" y="2182745"/>
          <a:ext cx="8515350" cy="3732652"/>
        </p:xfrm>
        <a:graphic>
          <a:graphicData uri="http://schemas.openxmlformats.org/drawingml/2006/table">
            <a:tbl>
              <a:tblPr firstRow="1" firstCol="1" bandRow="1"/>
              <a:tblGrid>
                <a:gridCol w="2838450">
                  <a:extLst>
                    <a:ext uri="{9D8B030D-6E8A-4147-A177-3AD203B41FA5}">
                      <a16:colId xmlns:a16="http://schemas.microsoft.com/office/drawing/2014/main" val="2932469514"/>
                    </a:ext>
                  </a:extLst>
                </a:gridCol>
                <a:gridCol w="2838450">
                  <a:extLst>
                    <a:ext uri="{9D8B030D-6E8A-4147-A177-3AD203B41FA5}">
                      <a16:colId xmlns:a16="http://schemas.microsoft.com/office/drawing/2014/main" val="1425936670"/>
                    </a:ext>
                  </a:extLst>
                </a:gridCol>
                <a:gridCol w="2838450">
                  <a:extLst>
                    <a:ext uri="{9D8B030D-6E8A-4147-A177-3AD203B41FA5}">
                      <a16:colId xmlns:a16="http://schemas.microsoft.com/office/drawing/2014/main" val="62568234"/>
                    </a:ext>
                  </a:extLst>
                </a:gridCol>
              </a:tblGrid>
              <a:tr h="572215">
                <a:tc>
                  <a:txBody>
                    <a:bodyPr/>
                    <a:lstStyle/>
                    <a:p>
                      <a:pPr>
                        <a:lnSpc>
                          <a:spcPct val="107000"/>
                        </a:lnSpc>
                        <a:spcAft>
                          <a:spcPts val="0"/>
                        </a:spcAft>
                      </a:pPr>
                      <a:r>
                        <a:rPr lang="en-IE" sz="1800" b="1">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PPE should match the route of transmission</a:t>
                      </a:r>
                      <a:endParaRPr lang="en-IE" sz="1800" b="1">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FDFD"/>
                    </a:solidFill>
                  </a:tcPr>
                </a:tc>
                <a:tc>
                  <a:txBody>
                    <a:bodyPr/>
                    <a:lstStyle/>
                    <a:p>
                      <a:pPr>
                        <a:lnSpc>
                          <a:spcPct val="107000"/>
                        </a:lnSpc>
                        <a:spcAft>
                          <a:spcPts val="0"/>
                        </a:spcAft>
                      </a:pPr>
                      <a:r>
                        <a:rPr lang="en-IE" sz="1800" b="1">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When to use in a patient being treated as COVID </a:t>
                      </a:r>
                      <a:endParaRPr lang="en-IE" sz="1800" b="1">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FDFD"/>
                    </a:solidFill>
                  </a:tcPr>
                </a:tc>
                <a:tc>
                  <a:txBody>
                    <a:bodyPr/>
                    <a:lstStyle/>
                    <a:p>
                      <a:pPr>
                        <a:lnSpc>
                          <a:spcPct val="107000"/>
                        </a:lnSpc>
                        <a:spcAft>
                          <a:spcPts val="0"/>
                        </a:spcAft>
                      </a:pPr>
                      <a:r>
                        <a:rPr lang="en-IE" sz="1800" b="1">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Recommended PPE </a:t>
                      </a:r>
                      <a:endParaRPr lang="en-IE" sz="1800" b="1">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FDFD"/>
                    </a:solidFill>
                  </a:tcPr>
                </a:tc>
                <a:extLst>
                  <a:ext uri="{0D108BD9-81ED-4DB2-BD59-A6C34878D82A}">
                    <a16:rowId xmlns:a16="http://schemas.microsoft.com/office/drawing/2014/main" val="597304934"/>
                  </a:ext>
                </a:extLst>
              </a:tr>
              <a:tr h="975929">
                <a:tc>
                  <a:txBody>
                    <a:bodyPr/>
                    <a:lstStyle/>
                    <a:p>
                      <a:pPr>
                        <a:lnSpc>
                          <a:spcPct val="107000"/>
                        </a:lnSpc>
                        <a:spcAft>
                          <a:spcPts val="0"/>
                        </a:spcAft>
                      </a:pPr>
                      <a:r>
                        <a:rPr lang="en-IE" sz="1800" b="1">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Contact precautions </a:t>
                      </a:r>
                      <a:endParaRPr lang="en-IE" sz="1800" b="1">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nSpc>
                          <a:spcPct val="107000"/>
                        </a:lnSpc>
                        <a:spcAft>
                          <a:spcPts val="0"/>
                        </a:spcAft>
                      </a:pPr>
                      <a:r>
                        <a:rPr lang="en-IE" sz="1800" b="1">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&gt; 2m away from patient</a:t>
                      </a:r>
                      <a:endParaRPr lang="en-IE" sz="1800" b="1">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nSpc>
                          <a:spcPct val="107000"/>
                        </a:lnSpc>
                        <a:spcAft>
                          <a:spcPts val="0"/>
                        </a:spcAft>
                      </a:pPr>
                      <a:r>
                        <a:rPr lang="en-IE" sz="1800" b="1">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Hand hygiene</a:t>
                      </a:r>
                      <a:br>
                        <a:rPr lang="en-IE" sz="1800" b="1">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br>
                      <a:r>
                        <a:rPr lang="en-IE" sz="1800" b="1">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Gloves</a:t>
                      </a:r>
                      <a:br>
                        <a:rPr lang="en-IE" sz="1800" b="1">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br>
                      <a:r>
                        <a:rPr lang="en-IE" sz="1800" b="1">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Apron</a:t>
                      </a:r>
                      <a:endParaRPr lang="en-IE" sz="1800" b="1">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2244425339"/>
                  </a:ext>
                </a:extLst>
              </a:tr>
              <a:tr h="1870364">
                <a:tc>
                  <a:txBody>
                    <a:bodyPr/>
                    <a:lstStyle/>
                    <a:p>
                      <a:pPr>
                        <a:lnSpc>
                          <a:spcPct val="107000"/>
                        </a:lnSpc>
                        <a:spcAft>
                          <a:spcPts val="0"/>
                        </a:spcAft>
                      </a:pPr>
                      <a:r>
                        <a:rPr lang="en-IE" sz="1800" b="1">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Droplet precautions</a:t>
                      </a:r>
                      <a:endParaRPr lang="en-IE" sz="1800" b="1">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nSpc>
                          <a:spcPct val="107000"/>
                        </a:lnSpc>
                        <a:spcAft>
                          <a:spcPts val="0"/>
                        </a:spcAft>
                      </a:pPr>
                      <a:r>
                        <a:rPr lang="en-IE" sz="1800" b="1">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Within 2m of patient</a:t>
                      </a:r>
                      <a:endParaRPr lang="en-IE" sz="1800" b="1">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nSpc>
                          <a:spcPct val="107000"/>
                        </a:lnSpc>
                        <a:spcAft>
                          <a:spcPts val="0"/>
                        </a:spcAft>
                      </a:pPr>
                      <a:r>
                        <a:rPr lang="en-IE" sz="1800" b="1">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Hand hygiene</a:t>
                      </a:r>
                      <a:br>
                        <a:rPr lang="en-IE" sz="1800" b="1">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br>
                      <a:r>
                        <a:rPr lang="en-IE" sz="1800" b="1">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Gloves</a:t>
                      </a:r>
                      <a:br>
                        <a:rPr lang="en-IE" sz="1800" b="1">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br>
                      <a:r>
                        <a:rPr lang="en-IE" sz="1800" b="1">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Apron</a:t>
                      </a:r>
                      <a:br>
                        <a:rPr lang="en-IE" sz="1800" b="1">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br>
                      <a:r>
                        <a:rPr lang="en-IE" sz="1800" b="1">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Surgical facemask</a:t>
                      </a:r>
                      <a:br>
                        <a:rPr lang="en-IE" sz="1800" b="1">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br>
                      <a:r>
                        <a:rPr lang="en-IE" sz="1800" b="1">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 Eye protection* (risk assess)</a:t>
                      </a:r>
                      <a:endParaRPr lang="en-IE" sz="1800" b="1">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328400090"/>
                  </a:ext>
                </a:extLst>
              </a:tr>
              <a:tr h="314144">
                <a:tc gridSpan="3">
                  <a:txBody>
                    <a:bodyPr/>
                    <a:lstStyle/>
                    <a:p>
                      <a:pPr>
                        <a:lnSpc>
                          <a:spcPct val="107000"/>
                        </a:lnSpc>
                        <a:spcAft>
                          <a:spcPts val="0"/>
                        </a:spcAft>
                      </a:pPr>
                      <a:r>
                        <a:rPr lang="en-IE" sz="80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*Eye protection may be goggles or a visor. Personal spectacles are insufficient. </a:t>
                      </a:r>
                      <a:endParaRPr lang="en-IE"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FDFD"/>
                    </a:solidFill>
                  </a:tcPr>
                </a:tc>
                <a:tc hMerge="1">
                  <a:txBody>
                    <a:bodyPr/>
                    <a:lstStyle/>
                    <a:p>
                      <a:endParaRPr lang="en-IE"/>
                    </a:p>
                  </a:txBody>
                  <a:tcPr/>
                </a:tc>
                <a:tc hMerge="1">
                  <a:txBody>
                    <a:bodyPr/>
                    <a:lstStyle/>
                    <a:p>
                      <a:endParaRPr lang="en-IE"/>
                    </a:p>
                  </a:txBody>
                  <a:tcPr/>
                </a:tc>
                <a:extLst>
                  <a:ext uri="{0D108BD9-81ED-4DB2-BD59-A6C34878D82A}">
                    <a16:rowId xmlns:a16="http://schemas.microsoft.com/office/drawing/2014/main" val="3285722063"/>
                  </a:ext>
                </a:extLst>
              </a:tr>
            </a:tbl>
          </a:graphicData>
        </a:graphic>
      </p:graphicFrame>
    </p:spTree>
    <p:extLst>
      <p:ext uri="{BB962C8B-B14F-4D97-AF65-F5344CB8AC3E}">
        <p14:creationId xmlns:p14="http://schemas.microsoft.com/office/powerpoint/2010/main" val="20740508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E"/>
              <a:t>Removing contaminated gloves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71700" y="2402887"/>
            <a:ext cx="5069486" cy="2106233"/>
          </a:xfrm>
        </p:spPr>
      </p:pic>
      <p:pic>
        <p:nvPicPr>
          <p:cNvPr id="5" name="Picture 4" descr="qualtec logo.jpg">
            <a:extLst>
              <a:ext uri="{FF2B5EF4-FFF2-40B4-BE49-F238E27FC236}">
                <a16:creationId xmlns:a16="http://schemas.microsoft.com/office/drawing/2014/main" id="{17926617-2B54-49F5-9181-461C697BFF71}"/>
              </a:ext>
            </a:extLst>
          </p:cNvPr>
          <p:cNvPicPr>
            <a:picLocks noChangeAspect="1"/>
          </p:cNvPicPr>
          <p:nvPr/>
        </p:nvPicPr>
        <p:blipFill>
          <a:blip r:embed="rId3" cstate="print"/>
          <a:srcRect/>
          <a:stretch>
            <a:fillRect/>
          </a:stretch>
        </p:blipFill>
        <p:spPr bwMode="auto">
          <a:xfrm>
            <a:off x="8290322" y="866061"/>
            <a:ext cx="792956" cy="951310"/>
          </a:xfrm>
          <a:prstGeom prst="rect">
            <a:avLst/>
          </a:prstGeom>
          <a:noFill/>
          <a:ln w="9525">
            <a:noFill/>
            <a:miter lim="800000"/>
            <a:headEnd/>
            <a:tailEnd/>
          </a:ln>
        </p:spPr>
      </p:pic>
    </p:spTree>
    <p:extLst>
      <p:ext uri="{BB962C8B-B14F-4D97-AF65-F5344CB8AC3E}">
        <p14:creationId xmlns:p14="http://schemas.microsoft.com/office/powerpoint/2010/main" val="296298650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94618-81CC-43CF-ABEE-08DE1DE09967}"/>
              </a:ext>
            </a:extLst>
          </p:cNvPr>
          <p:cNvSpPr>
            <a:spLocks noGrp="1"/>
          </p:cNvSpPr>
          <p:nvPr>
            <p:ph type="title"/>
          </p:nvPr>
        </p:nvSpPr>
        <p:spPr/>
        <p:txBody>
          <a:bodyPr/>
          <a:lstStyle/>
          <a:p>
            <a:r>
              <a:rPr lang="en-US"/>
              <a:t>Surgical masks during Covid-19 </a:t>
            </a:r>
            <a:endParaRPr lang="en-IE"/>
          </a:p>
        </p:txBody>
      </p:sp>
      <p:sp>
        <p:nvSpPr>
          <p:cNvPr id="3" name="Content Placeholder 2">
            <a:extLst>
              <a:ext uri="{FF2B5EF4-FFF2-40B4-BE49-F238E27FC236}">
                <a16:creationId xmlns:a16="http://schemas.microsoft.com/office/drawing/2014/main" id="{839B7D32-DD02-4A7B-BF2B-6E43811B5B67}"/>
              </a:ext>
            </a:extLst>
          </p:cNvPr>
          <p:cNvSpPr>
            <a:spLocks noGrp="1"/>
          </p:cNvSpPr>
          <p:nvPr>
            <p:ph idx="1"/>
          </p:nvPr>
        </p:nvSpPr>
        <p:spPr>
          <a:xfrm>
            <a:off x="171450" y="2226469"/>
            <a:ext cx="8972550" cy="3774281"/>
          </a:xfrm>
        </p:spPr>
        <p:txBody>
          <a:bodyPr>
            <a:normAutofit fontScale="85000" lnSpcReduction="20000"/>
          </a:bodyPr>
          <a:lstStyle/>
          <a:p>
            <a:r>
              <a:rPr lang="en-US"/>
              <a:t> Wearing masks reduce the risk of droplet transmission of infection for workers and others</a:t>
            </a:r>
          </a:p>
          <a:p>
            <a:pPr marL="0" indent="0">
              <a:buNone/>
            </a:pPr>
            <a:endParaRPr lang="en-US"/>
          </a:p>
          <a:p>
            <a:r>
              <a:rPr lang="en-US"/>
              <a:t>Surgical masks should be worn by healthcare workers when providing care to patients within 2m of a patient, regardless of the COVID-19 status of the patient </a:t>
            </a:r>
          </a:p>
          <a:p>
            <a:pPr marL="0" indent="0">
              <a:buNone/>
            </a:pPr>
            <a:endParaRPr lang="en-US"/>
          </a:p>
          <a:p>
            <a:r>
              <a:rPr lang="en-US"/>
              <a:t>Surgical masks should be worn by all healthcare workers for all encounters of with colleagues in the workplace closer that 2m and &gt;15 mins </a:t>
            </a:r>
          </a:p>
          <a:p>
            <a:pPr marL="0" indent="0">
              <a:buNone/>
            </a:pPr>
            <a:r>
              <a:rPr lang="en-US"/>
              <a:t> </a:t>
            </a:r>
          </a:p>
        </p:txBody>
      </p:sp>
      <p:pic>
        <p:nvPicPr>
          <p:cNvPr id="4" name="Picture 3">
            <a:extLst>
              <a:ext uri="{FF2B5EF4-FFF2-40B4-BE49-F238E27FC236}">
                <a16:creationId xmlns:a16="http://schemas.microsoft.com/office/drawing/2014/main" id="{A513C38C-48F5-45EB-8104-2636270C654B}"/>
              </a:ext>
            </a:extLst>
          </p:cNvPr>
          <p:cNvPicPr>
            <a:picLocks noChangeAspect="1"/>
          </p:cNvPicPr>
          <p:nvPr/>
        </p:nvPicPr>
        <p:blipFill>
          <a:blip r:embed="rId3"/>
          <a:stretch>
            <a:fillRect/>
          </a:stretch>
        </p:blipFill>
        <p:spPr>
          <a:xfrm>
            <a:off x="8307252" y="857250"/>
            <a:ext cx="836749" cy="1051652"/>
          </a:xfrm>
          <a:prstGeom prst="rect">
            <a:avLst/>
          </a:prstGeom>
        </p:spPr>
      </p:pic>
    </p:spTree>
    <p:extLst>
      <p:ext uri="{BB962C8B-B14F-4D97-AF65-F5344CB8AC3E}">
        <p14:creationId xmlns:p14="http://schemas.microsoft.com/office/powerpoint/2010/main" val="328682749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7747" y="1968247"/>
            <a:ext cx="8776253" cy="4030670"/>
          </a:xfrm>
        </p:spPr>
        <p:txBody>
          <a:bodyPr vert="horz" anchor="t">
            <a:normAutofit/>
          </a:bodyPr>
          <a:lstStyle/>
          <a:p>
            <a:pPr indent="-191770"/>
            <a:r>
              <a:rPr lang="en-US">
                <a:ea typeface="+mn-lt"/>
                <a:cs typeface="+mn-lt"/>
              </a:rPr>
              <a:t>What is Infection Control?</a:t>
            </a:r>
            <a:endParaRPr lang="en-US"/>
          </a:p>
          <a:p>
            <a:pPr indent="-191770"/>
            <a:r>
              <a:rPr lang="en-US">
                <a:ea typeface="+mn-lt"/>
                <a:cs typeface="+mn-lt"/>
              </a:rPr>
              <a:t>Why is hand hygiene important?</a:t>
            </a:r>
          </a:p>
          <a:p>
            <a:pPr indent="-191770">
              <a:spcBef>
                <a:spcPts val="750"/>
              </a:spcBef>
            </a:pPr>
            <a:r>
              <a:rPr lang="en-US">
                <a:ea typeface="+mn-lt"/>
                <a:cs typeface="+mn-lt"/>
              </a:rPr>
              <a:t>What are the different types of PPE. </a:t>
            </a:r>
          </a:p>
          <a:p>
            <a:pPr indent="-191770">
              <a:spcBef>
                <a:spcPts val="750"/>
              </a:spcBef>
            </a:pPr>
            <a:r>
              <a:rPr lang="en-US">
                <a:ea typeface="+mn-lt"/>
                <a:cs typeface="+mn-lt"/>
              </a:rPr>
              <a:t>What are the steps to Donning and Duffing PPE. </a:t>
            </a:r>
          </a:p>
          <a:p>
            <a:pPr indent="-191770">
              <a:spcBef>
                <a:spcPts val="750"/>
              </a:spcBef>
            </a:pPr>
            <a:r>
              <a:rPr lang="en-US">
                <a:ea typeface="+mn-lt"/>
                <a:cs typeface="+mn-lt"/>
              </a:rPr>
              <a:t>What is the rationale for preventing self-contamination when removing PPE?</a:t>
            </a:r>
          </a:p>
          <a:p>
            <a:pPr indent="-191770">
              <a:spcBef>
                <a:spcPts val="750"/>
              </a:spcBef>
            </a:pPr>
            <a:r>
              <a:rPr lang="en-US">
                <a:ea typeface="+mn-lt"/>
                <a:cs typeface="+mn-lt"/>
              </a:rPr>
              <a:t>Why is hand hygiene required after removing PPE?</a:t>
            </a:r>
          </a:p>
          <a:p>
            <a:pPr indent="-191770">
              <a:spcBef>
                <a:spcPts val="750"/>
              </a:spcBef>
            </a:pPr>
            <a:r>
              <a:rPr lang="en-US">
                <a:ea typeface="+mn-lt"/>
                <a:cs typeface="+mn-lt"/>
              </a:rPr>
              <a:t>Why so gloves do not replace the need for hand hygiene. </a:t>
            </a:r>
          </a:p>
          <a:p>
            <a:pPr indent="-191770"/>
            <a:endParaRPr lang="en-IE">
              <a:cs typeface="Lucida Sans Unicode"/>
            </a:endParaRPr>
          </a:p>
        </p:txBody>
      </p:sp>
      <p:sp>
        <p:nvSpPr>
          <p:cNvPr id="3" name="Title 2"/>
          <p:cNvSpPr>
            <a:spLocks noGrp="1"/>
          </p:cNvSpPr>
          <p:nvPr>
            <p:ph type="title"/>
          </p:nvPr>
        </p:nvSpPr>
        <p:spPr/>
        <p:txBody>
          <a:bodyPr/>
          <a:lstStyle/>
          <a:p>
            <a:r>
              <a:rPr lang="en-IE"/>
              <a:t>Recap</a:t>
            </a:r>
          </a:p>
        </p:txBody>
      </p:sp>
      <p:pic>
        <p:nvPicPr>
          <p:cNvPr id="4" name="Picture 3">
            <a:extLst>
              <a:ext uri="{FF2B5EF4-FFF2-40B4-BE49-F238E27FC236}">
                <a16:creationId xmlns:a16="http://schemas.microsoft.com/office/drawing/2014/main" id="{66CAD081-2C52-4CF2-9EBB-5933BC3A4B2F}"/>
              </a:ext>
            </a:extLst>
          </p:cNvPr>
          <p:cNvPicPr>
            <a:picLocks noChangeAspect="1"/>
          </p:cNvPicPr>
          <p:nvPr/>
        </p:nvPicPr>
        <p:blipFill>
          <a:blip r:embed="rId3"/>
          <a:stretch>
            <a:fillRect/>
          </a:stretch>
        </p:blipFill>
        <p:spPr>
          <a:xfrm>
            <a:off x="8302680" y="828675"/>
            <a:ext cx="841321" cy="1051652"/>
          </a:xfrm>
          <a:prstGeom prst="rect">
            <a:avLst/>
          </a:prstGeom>
        </p:spPr>
      </p:pic>
      <p:pic>
        <p:nvPicPr>
          <p:cNvPr id="6" name="Picture 5">
            <a:extLst>
              <a:ext uri="{FF2B5EF4-FFF2-40B4-BE49-F238E27FC236}">
                <a16:creationId xmlns:a16="http://schemas.microsoft.com/office/drawing/2014/main" id="{BBCB0721-371F-4CD3-B87B-139AAB2CBD6F}"/>
              </a:ext>
            </a:extLst>
          </p:cNvPr>
          <p:cNvPicPr>
            <a:picLocks noChangeAspect="1"/>
          </p:cNvPicPr>
          <p:nvPr/>
        </p:nvPicPr>
        <p:blipFill>
          <a:blip r:embed="rId3"/>
          <a:stretch>
            <a:fillRect/>
          </a:stretch>
        </p:blipFill>
        <p:spPr>
          <a:xfrm>
            <a:off x="8302680" y="857250"/>
            <a:ext cx="841321" cy="1051652"/>
          </a:xfrm>
          <a:prstGeom prst="rect">
            <a:avLst/>
          </a:prstGeom>
        </p:spPr>
      </p:pic>
    </p:spTree>
    <p:extLst>
      <p:ext uri="{BB962C8B-B14F-4D97-AF65-F5344CB8AC3E}">
        <p14:creationId xmlns:p14="http://schemas.microsoft.com/office/powerpoint/2010/main" val="31945109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fontAlgn="auto" hangingPunct="1">
              <a:spcAft>
                <a:spcPts val="0"/>
              </a:spcAft>
              <a:defRPr/>
            </a:pPr>
            <a:r>
              <a:rPr lang="en-GB" sz="4000">
                <a:latin typeface="Arial" pitchFamily="34" charset="0"/>
              </a:rPr>
              <a:t>Anyone Hurt?</a:t>
            </a:r>
          </a:p>
        </p:txBody>
      </p:sp>
      <p:pic>
        <p:nvPicPr>
          <p:cNvPr id="29698" name="Picture 3" descr="C:\My Documents\AchingSpine2860C.gif"/>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2660650" y="1643063"/>
            <a:ext cx="3330575" cy="3929062"/>
          </a:xfrm>
        </p:spPr>
      </p:pic>
      <p:pic>
        <p:nvPicPr>
          <p:cNvPr id="29700" name="Picture 3" descr="qualtec logo.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086725" y="0"/>
            <a:ext cx="1057275" cy="126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610006152"/>
      </p:ext>
    </p:extLst>
  </p:cSld>
  <p:clrMapOvr>
    <a:masterClrMapping/>
  </p:clrMapOvr>
  <p:transition spd="slow"/>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GB"/>
              <a:t>Unit 10 Safe People Moving</a:t>
            </a:r>
          </a:p>
        </p:txBody>
      </p:sp>
      <p:sp>
        <p:nvSpPr>
          <p:cNvPr id="82946" name="Content Placeholder 1"/>
          <p:cNvSpPr>
            <a:spLocks noGrp="1"/>
          </p:cNvSpPr>
          <p:nvPr>
            <p:ph idx="1"/>
          </p:nvPr>
        </p:nvSpPr>
        <p:spPr/>
        <p:txBody>
          <a:bodyPr>
            <a:normAutofit lnSpcReduction="10000"/>
          </a:bodyPr>
          <a:lstStyle/>
          <a:p>
            <a:pPr>
              <a:buFont typeface="Wingdings 3" panose="05040102010807070707" pitchFamily="18" charset="2"/>
              <a:buNone/>
            </a:pPr>
            <a:r>
              <a:rPr lang="en-GB" altLang="en-US"/>
              <a:t>The aim of this module is to provide you with a set of principles  for safe moving of people</a:t>
            </a:r>
          </a:p>
          <a:p>
            <a:pPr>
              <a:buFont typeface="Wingdings 3" panose="05040102010807070707" pitchFamily="18" charset="2"/>
              <a:buNone/>
            </a:pPr>
            <a:r>
              <a:rPr lang="en-GB" altLang="en-US"/>
              <a:t>On completion of this module you will be able to:</a:t>
            </a:r>
          </a:p>
          <a:p>
            <a:r>
              <a:rPr lang="en-GB" altLang="en-US"/>
              <a:t>Push and pull a load correctly.</a:t>
            </a:r>
          </a:p>
          <a:p>
            <a:r>
              <a:rPr lang="en-GB" altLang="en-US"/>
              <a:t>Sit up</a:t>
            </a:r>
          </a:p>
          <a:p>
            <a:r>
              <a:rPr lang="en-GB" altLang="en-US"/>
              <a:t>Turn</a:t>
            </a:r>
          </a:p>
          <a:p>
            <a:r>
              <a:rPr lang="en-GB" altLang="en-US"/>
              <a:t>Stand up</a:t>
            </a:r>
          </a:p>
          <a:p>
            <a:r>
              <a:rPr lang="en-GB" altLang="en-US"/>
              <a:t>Walk &amp; Sit down </a:t>
            </a:r>
          </a:p>
          <a:p>
            <a:r>
              <a:rPr lang="en-GB" altLang="en-US"/>
              <a:t>Roll &amp; Slide a patient correctly</a:t>
            </a:r>
          </a:p>
          <a:p>
            <a:pPr>
              <a:buFont typeface="Wingdings 3" panose="05040102010807070707" pitchFamily="18" charset="2"/>
              <a:buNone/>
            </a:pPr>
            <a:endParaRPr lang="en-GB" altLang="en-US"/>
          </a:p>
        </p:txBody>
      </p:sp>
    </p:spTree>
    <p:custDataLst>
      <p:tags r:id="rId1"/>
    </p:custData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pPr eaLnBrk="1" fontAlgn="auto" hangingPunct="1">
              <a:spcAft>
                <a:spcPts val="0"/>
              </a:spcAft>
              <a:defRPr/>
            </a:pPr>
            <a:r>
              <a:rPr lang="en-GB" sz="4000">
                <a:latin typeface="Arial" pitchFamily="34" charset="0"/>
              </a:rPr>
              <a:t>Principles of Manual Handling</a:t>
            </a:r>
          </a:p>
        </p:txBody>
      </p:sp>
      <p:sp>
        <p:nvSpPr>
          <p:cNvPr id="88067" name="Rectangle 3"/>
          <p:cNvSpPr>
            <a:spLocks noGrp="1" noChangeArrowheads="1"/>
          </p:cNvSpPr>
          <p:nvPr>
            <p:ph idx="1"/>
          </p:nvPr>
        </p:nvSpPr>
        <p:spPr>
          <a:xfrm>
            <a:off x="285750" y="1285875"/>
            <a:ext cx="7165975" cy="5572125"/>
          </a:xfrm>
        </p:spPr>
        <p:txBody>
          <a:bodyPr/>
          <a:lstStyle/>
          <a:p>
            <a:pPr eaLnBrk="1" hangingPunct="1">
              <a:lnSpc>
                <a:spcPct val="90000"/>
              </a:lnSpc>
            </a:pPr>
            <a:r>
              <a:rPr lang="en-GB" altLang="en-US" sz="2800">
                <a:latin typeface="Arial" panose="020B0604020202020204" pitchFamily="34" charset="0"/>
              </a:rPr>
              <a:t>Assess</a:t>
            </a:r>
            <a:r>
              <a:rPr lang="en-IE" altLang="en-US" sz="2800">
                <a:latin typeface="Arial" panose="020B0604020202020204" pitchFamily="34" charset="0"/>
              </a:rPr>
              <a:t>- TILE</a:t>
            </a:r>
            <a:endParaRPr lang="en-GB" altLang="en-US" sz="2800">
              <a:latin typeface="Arial" panose="020B0604020202020204" pitchFamily="34" charset="0"/>
            </a:endParaRPr>
          </a:p>
          <a:p>
            <a:pPr eaLnBrk="1" hangingPunct="1">
              <a:lnSpc>
                <a:spcPct val="90000"/>
              </a:lnSpc>
            </a:pPr>
            <a:r>
              <a:rPr lang="en-GB" altLang="en-US" sz="2800">
                <a:latin typeface="Arial" panose="020B0604020202020204" pitchFamily="34" charset="0"/>
              </a:rPr>
              <a:t>Stand close to load</a:t>
            </a:r>
          </a:p>
          <a:p>
            <a:pPr eaLnBrk="1" hangingPunct="1">
              <a:lnSpc>
                <a:spcPct val="90000"/>
              </a:lnSpc>
            </a:pPr>
            <a:r>
              <a:rPr lang="en-GB" altLang="en-US" sz="2800">
                <a:latin typeface="Arial" panose="020B0604020202020204" pitchFamily="34" charset="0"/>
              </a:rPr>
              <a:t>Broad Stable Base, feet in direction of travel</a:t>
            </a:r>
          </a:p>
          <a:p>
            <a:pPr eaLnBrk="1" hangingPunct="1">
              <a:lnSpc>
                <a:spcPct val="90000"/>
              </a:lnSpc>
            </a:pPr>
            <a:r>
              <a:rPr lang="en-IE" altLang="en-US" sz="2800">
                <a:latin typeface="Arial" panose="020B0604020202020204" pitchFamily="34" charset="0"/>
              </a:rPr>
              <a:t>Look forward to align spine</a:t>
            </a:r>
            <a:endParaRPr lang="en-GB" altLang="en-US" sz="2800">
              <a:latin typeface="Arial" panose="020B0604020202020204" pitchFamily="34" charset="0"/>
            </a:endParaRPr>
          </a:p>
          <a:p>
            <a:pPr eaLnBrk="1" hangingPunct="1">
              <a:lnSpc>
                <a:spcPct val="90000"/>
              </a:lnSpc>
            </a:pPr>
            <a:r>
              <a:rPr lang="ga-IE" altLang="en-US" sz="2800">
                <a:latin typeface="Arial" panose="020B0604020202020204" pitchFamily="34" charset="0"/>
              </a:rPr>
              <a:t>Bend Knees</a:t>
            </a:r>
            <a:endParaRPr lang="en-IE" altLang="en-US" sz="2800">
              <a:latin typeface="Arial" panose="020B0604020202020204" pitchFamily="34" charset="0"/>
            </a:endParaRPr>
          </a:p>
          <a:p>
            <a:pPr eaLnBrk="1" hangingPunct="1">
              <a:lnSpc>
                <a:spcPct val="90000"/>
              </a:lnSpc>
            </a:pPr>
            <a:r>
              <a:rPr lang="en-IE" altLang="en-US" sz="2800">
                <a:latin typeface="Arial" panose="020B0604020202020204" pitchFamily="34" charset="0"/>
              </a:rPr>
              <a:t>Firm Palm </a:t>
            </a:r>
            <a:r>
              <a:rPr lang="en-GB" altLang="en-US" sz="2800">
                <a:latin typeface="Arial" panose="020B0604020202020204" pitchFamily="34" charset="0"/>
              </a:rPr>
              <a:t>grip/ </a:t>
            </a:r>
            <a:r>
              <a:rPr lang="en-IE" altLang="en-US" sz="2800">
                <a:latin typeface="Arial" panose="020B0604020202020204" pitchFamily="34" charset="0"/>
              </a:rPr>
              <a:t>Arms in line with trunk</a:t>
            </a:r>
            <a:endParaRPr lang="en-GB" altLang="en-US" sz="2800">
              <a:latin typeface="Arial" panose="020B0604020202020204" pitchFamily="34" charset="0"/>
            </a:endParaRPr>
          </a:p>
          <a:p>
            <a:pPr eaLnBrk="1" hangingPunct="1">
              <a:lnSpc>
                <a:spcPct val="90000"/>
              </a:lnSpc>
            </a:pPr>
            <a:r>
              <a:rPr lang="en-GB" altLang="en-US" sz="2800">
                <a:latin typeface="Arial" panose="020B0604020202020204" pitchFamily="34" charset="0"/>
              </a:rPr>
              <a:t>Move smoothly using the power the legs</a:t>
            </a:r>
          </a:p>
        </p:txBody>
      </p:sp>
      <p:pic>
        <p:nvPicPr>
          <p:cNvPr id="7" name="Picture 6" descr="animan"/>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413489" y="1468438"/>
            <a:ext cx="1522412" cy="321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88066"/>
                                        </p:tgtEl>
                                        <p:attrNameLst>
                                          <p:attrName>style.visibility</p:attrName>
                                        </p:attrNameLst>
                                      </p:cBhvr>
                                      <p:to>
                                        <p:strVal val="visible"/>
                                      </p:to>
                                    </p:set>
                                    <p:anim calcmode="lin" valueType="num">
                                      <p:cBhvr additive="base">
                                        <p:cTn id="7" dur="500" fill="hold"/>
                                        <p:tgtEl>
                                          <p:spTgt spid="88066"/>
                                        </p:tgtEl>
                                        <p:attrNameLst>
                                          <p:attrName>ppt_x</p:attrName>
                                        </p:attrNameLst>
                                      </p:cBhvr>
                                      <p:tavLst>
                                        <p:tav tm="0">
                                          <p:val>
                                            <p:strVal val="0-#ppt_w/2"/>
                                          </p:val>
                                        </p:tav>
                                        <p:tav tm="100000">
                                          <p:val>
                                            <p:strVal val="#ppt_x"/>
                                          </p:val>
                                        </p:tav>
                                      </p:tavLst>
                                    </p:anim>
                                    <p:anim calcmode="lin" valueType="num">
                                      <p:cBhvr additive="base">
                                        <p:cTn id="8" dur="500" fill="hold"/>
                                        <p:tgtEl>
                                          <p:spTgt spid="8806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8067">
                                            <p:txEl>
                                              <p:pRg st="0" end="0"/>
                                            </p:txEl>
                                          </p:spTgt>
                                        </p:tgtEl>
                                        <p:attrNameLst>
                                          <p:attrName>style.visibility</p:attrName>
                                        </p:attrNameLst>
                                      </p:cBhvr>
                                      <p:to>
                                        <p:strVal val="visible"/>
                                      </p:to>
                                    </p:set>
                                    <p:anim calcmode="lin" valueType="num">
                                      <p:cBhvr additive="base">
                                        <p:cTn id="13" dur="500" fill="hold"/>
                                        <p:tgtEl>
                                          <p:spTgt spid="88067">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8806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8067">
                                            <p:txEl>
                                              <p:pRg st="1" end="1"/>
                                            </p:txEl>
                                          </p:spTgt>
                                        </p:tgtEl>
                                        <p:attrNameLst>
                                          <p:attrName>style.visibility</p:attrName>
                                        </p:attrNameLst>
                                      </p:cBhvr>
                                      <p:to>
                                        <p:strVal val="visible"/>
                                      </p:to>
                                    </p:set>
                                    <p:anim calcmode="lin" valueType="num">
                                      <p:cBhvr additive="base">
                                        <p:cTn id="19" dur="500" fill="hold"/>
                                        <p:tgtEl>
                                          <p:spTgt spid="88067">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8806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88067">
                                            <p:txEl>
                                              <p:pRg st="2" end="2"/>
                                            </p:txEl>
                                          </p:spTgt>
                                        </p:tgtEl>
                                        <p:attrNameLst>
                                          <p:attrName>style.visibility</p:attrName>
                                        </p:attrNameLst>
                                      </p:cBhvr>
                                      <p:to>
                                        <p:strVal val="visible"/>
                                      </p:to>
                                    </p:set>
                                    <p:anim calcmode="lin" valueType="num">
                                      <p:cBhvr additive="base">
                                        <p:cTn id="25" dur="500" fill="hold"/>
                                        <p:tgtEl>
                                          <p:spTgt spid="88067">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8806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88067">
                                            <p:txEl>
                                              <p:pRg st="3" end="3"/>
                                            </p:txEl>
                                          </p:spTgt>
                                        </p:tgtEl>
                                        <p:attrNameLst>
                                          <p:attrName>style.visibility</p:attrName>
                                        </p:attrNameLst>
                                      </p:cBhvr>
                                      <p:to>
                                        <p:strVal val="visible"/>
                                      </p:to>
                                    </p:set>
                                    <p:anim calcmode="lin" valueType="num">
                                      <p:cBhvr additive="base">
                                        <p:cTn id="31" dur="500" fill="hold"/>
                                        <p:tgtEl>
                                          <p:spTgt spid="88067">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8806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88067">
                                            <p:txEl>
                                              <p:pRg st="4" end="4"/>
                                            </p:txEl>
                                          </p:spTgt>
                                        </p:tgtEl>
                                        <p:attrNameLst>
                                          <p:attrName>style.visibility</p:attrName>
                                        </p:attrNameLst>
                                      </p:cBhvr>
                                      <p:to>
                                        <p:strVal val="visible"/>
                                      </p:to>
                                    </p:set>
                                    <p:anim calcmode="lin" valueType="num">
                                      <p:cBhvr additive="base">
                                        <p:cTn id="37" dur="500" fill="hold"/>
                                        <p:tgtEl>
                                          <p:spTgt spid="88067">
                                            <p:txEl>
                                              <p:pRg st="4" end="4"/>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8806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88067">
                                            <p:txEl>
                                              <p:pRg st="5" end="5"/>
                                            </p:txEl>
                                          </p:spTgt>
                                        </p:tgtEl>
                                        <p:attrNameLst>
                                          <p:attrName>style.visibility</p:attrName>
                                        </p:attrNameLst>
                                      </p:cBhvr>
                                      <p:to>
                                        <p:strVal val="visible"/>
                                      </p:to>
                                    </p:set>
                                    <p:anim calcmode="lin" valueType="num">
                                      <p:cBhvr additive="base">
                                        <p:cTn id="43" dur="500" fill="hold"/>
                                        <p:tgtEl>
                                          <p:spTgt spid="88067">
                                            <p:txEl>
                                              <p:pRg st="5" end="5"/>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88067">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88067">
                                            <p:txEl>
                                              <p:pRg st="6" end="6"/>
                                            </p:txEl>
                                          </p:spTgt>
                                        </p:tgtEl>
                                        <p:attrNameLst>
                                          <p:attrName>style.visibility</p:attrName>
                                        </p:attrNameLst>
                                      </p:cBhvr>
                                      <p:to>
                                        <p:strVal val="visible"/>
                                      </p:to>
                                    </p:set>
                                    <p:anim calcmode="lin" valueType="num">
                                      <p:cBhvr additive="base">
                                        <p:cTn id="49" dur="500" fill="hold"/>
                                        <p:tgtEl>
                                          <p:spTgt spid="88067">
                                            <p:txEl>
                                              <p:pRg st="6" end="6"/>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88067">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nodeType="clickEffect">
                                  <p:stCondLst>
                                    <p:cond delay="0"/>
                                  </p:stCondLst>
                                  <p:childTnLst>
                                    <p:set>
                                      <p:cBhvr>
                                        <p:cTn id="54" dur="1" fill="hold">
                                          <p:stCondLst>
                                            <p:cond delay="0"/>
                                          </p:stCondLst>
                                        </p:cTn>
                                        <p:tgtEl>
                                          <p:spTgt spid="7"/>
                                        </p:tgtEl>
                                        <p:attrNameLst>
                                          <p:attrName>style.visibility</p:attrName>
                                        </p:attrNameLst>
                                      </p:cBhvr>
                                      <p:to>
                                        <p:strVal val="visible"/>
                                      </p:to>
                                    </p:set>
                                    <p:anim calcmode="lin" valueType="num">
                                      <p:cBhvr additive="base">
                                        <p:cTn id="55" dur="500" fill="hold"/>
                                        <p:tgtEl>
                                          <p:spTgt spid="7"/>
                                        </p:tgtEl>
                                        <p:attrNameLst>
                                          <p:attrName>ppt_x</p:attrName>
                                        </p:attrNameLst>
                                      </p:cBhvr>
                                      <p:tavLst>
                                        <p:tav tm="0">
                                          <p:val>
                                            <p:strVal val="0-#ppt_w/2"/>
                                          </p:val>
                                        </p:tav>
                                        <p:tav tm="100000">
                                          <p:val>
                                            <p:strVal val="#ppt_x"/>
                                          </p:val>
                                        </p:tav>
                                      </p:tavLst>
                                    </p:anim>
                                    <p:anim calcmode="lin" valueType="num">
                                      <p:cBhvr additive="base">
                                        <p:cTn id="56"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7" grpId="0" build="p" autoUpdateAnimBg="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BF6CAC-4771-4D8E-99BB-324B7FE4DE07}"/>
              </a:ext>
            </a:extLst>
          </p:cNvPr>
          <p:cNvSpPr>
            <a:spLocks noGrp="1"/>
          </p:cNvSpPr>
          <p:nvPr>
            <p:ph type="title"/>
          </p:nvPr>
        </p:nvSpPr>
        <p:spPr/>
        <p:txBody>
          <a:bodyPr/>
          <a:lstStyle/>
          <a:p>
            <a:r>
              <a:rPr lang="en-IE"/>
              <a:t>People Moving</a:t>
            </a:r>
          </a:p>
        </p:txBody>
      </p:sp>
      <p:sp>
        <p:nvSpPr>
          <p:cNvPr id="3" name="Content Placeholder 2">
            <a:extLst>
              <a:ext uri="{FF2B5EF4-FFF2-40B4-BE49-F238E27FC236}">
                <a16:creationId xmlns:a16="http://schemas.microsoft.com/office/drawing/2014/main" id="{5DD16FC0-F2C6-40F9-8187-6B2F1818861B}"/>
              </a:ext>
            </a:extLst>
          </p:cNvPr>
          <p:cNvSpPr>
            <a:spLocks noGrp="1"/>
          </p:cNvSpPr>
          <p:nvPr>
            <p:ph idx="1"/>
          </p:nvPr>
        </p:nvSpPr>
        <p:spPr/>
        <p:txBody>
          <a:bodyPr/>
          <a:lstStyle/>
          <a:p>
            <a:r>
              <a:rPr lang="en-IE"/>
              <a:t>Team work</a:t>
            </a:r>
          </a:p>
          <a:p>
            <a:r>
              <a:rPr lang="en-IE"/>
              <a:t>Agree commands</a:t>
            </a:r>
          </a:p>
          <a:p>
            <a:r>
              <a:rPr lang="en-IE"/>
              <a:t>Seek consent</a:t>
            </a:r>
          </a:p>
          <a:p>
            <a:r>
              <a:rPr lang="en-IE"/>
              <a:t>Risk Assess</a:t>
            </a:r>
          </a:p>
        </p:txBody>
      </p:sp>
    </p:spTree>
    <p:extLst>
      <p:ext uri="{BB962C8B-B14F-4D97-AF65-F5344CB8AC3E}">
        <p14:creationId xmlns:p14="http://schemas.microsoft.com/office/powerpoint/2010/main" val="23835808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589A4-2AB0-459B-A49C-4A7B3B919EA8}"/>
              </a:ext>
            </a:extLst>
          </p:cNvPr>
          <p:cNvSpPr>
            <a:spLocks noGrp="1"/>
          </p:cNvSpPr>
          <p:nvPr>
            <p:ph type="title"/>
          </p:nvPr>
        </p:nvSpPr>
        <p:spPr/>
        <p:txBody>
          <a:bodyPr/>
          <a:lstStyle/>
          <a:p>
            <a:r>
              <a:rPr lang="en-IE"/>
              <a:t>Demonstration of ski sheets</a:t>
            </a:r>
          </a:p>
        </p:txBody>
      </p:sp>
      <p:sp>
        <p:nvSpPr>
          <p:cNvPr id="3" name="Content Placeholder 2">
            <a:extLst>
              <a:ext uri="{FF2B5EF4-FFF2-40B4-BE49-F238E27FC236}">
                <a16:creationId xmlns:a16="http://schemas.microsoft.com/office/drawing/2014/main" id="{CC84B835-D8DB-412A-9BCC-356E3164A678}"/>
              </a:ext>
            </a:extLst>
          </p:cNvPr>
          <p:cNvSpPr>
            <a:spLocks noGrp="1"/>
          </p:cNvSpPr>
          <p:nvPr>
            <p:ph idx="1"/>
          </p:nvPr>
        </p:nvSpPr>
        <p:spPr/>
        <p:txBody>
          <a:bodyPr/>
          <a:lstStyle/>
          <a:p>
            <a:pPr marL="0" indent="0">
              <a:buNone/>
            </a:pPr>
            <a:r>
              <a:rPr lang="en-IE">
                <a:hlinkClick r:id="rId3"/>
              </a:rPr>
              <a:t>https://www.facebook.com/Qualtec/videos/1418974851556704</a:t>
            </a:r>
            <a:endParaRPr lang="en-IE"/>
          </a:p>
          <a:p>
            <a:pPr marL="0" indent="0">
              <a:buNone/>
            </a:pPr>
            <a:endParaRPr lang="en-IE"/>
          </a:p>
        </p:txBody>
      </p:sp>
    </p:spTree>
    <p:custDataLst>
      <p:tags r:id="rId1"/>
    </p:custDataLst>
    <p:extLst>
      <p:ext uri="{BB962C8B-B14F-4D97-AF65-F5344CB8AC3E}">
        <p14:creationId xmlns:p14="http://schemas.microsoft.com/office/powerpoint/2010/main" val="212112511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8EDBF20-8279-45EA-A565-521F83C02547}"/>
              </a:ext>
            </a:extLst>
          </p:cNvPr>
          <p:cNvSpPr>
            <a:spLocks noGrp="1"/>
          </p:cNvSpPr>
          <p:nvPr>
            <p:ph idx="1"/>
          </p:nvPr>
        </p:nvSpPr>
        <p:spPr>
          <a:xfrm>
            <a:off x="0" y="1627846"/>
            <a:ext cx="9144000" cy="5230154"/>
          </a:xfrm>
        </p:spPr>
        <p:txBody>
          <a:bodyPr vert="horz" lIns="91440" tIns="45720" rIns="91440" bIns="45720" rtlCol="0" anchor="t">
            <a:normAutofit/>
          </a:bodyPr>
          <a:lstStyle/>
          <a:p>
            <a:pPr marL="109220" indent="0" eaLnBrk="1" hangingPunct="1">
              <a:buFont typeface="Wingdings 3" panose="05040102010807070707" pitchFamily="18" charset="2"/>
              <a:buNone/>
              <a:defRPr/>
            </a:pPr>
            <a:r>
              <a:rPr lang="en-IE"/>
              <a:t>The aim of this module is to provide you with the skills to plan and develop an effective training session</a:t>
            </a:r>
            <a:endParaRPr lang="en-US"/>
          </a:p>
          <a:p>
            <a:pPr marL="109220" indent="0" eaLnBrk="1" hangingPunct="1">
              <a:buFont typeface="Wingdings 3" panose="05040102010807070707" pitchFamily="18" charset="2"/>
              <a:buNone/>
              <a:defRPr/>
            </a:pPr>
            <a:endParaRPr lang="en-IE">
              <a:cs typeface="Calibri" panose="020F0502020204030204"/>
            </a:endParaRPr>
          </a:p>
          <a:p>
            <a:pPr marL="109220" indent="0" eaLnBrk="1" hangingPunct="1">
              <a:buFont typeface="Wingdings 3" panose="05040102010807070707" pitchFamily="18" charset="2"/>
              <a:buNone/>
              <a:defRPr/>
            </a:pPr>
            <a:r>
              <a:rPr lang="en-IE"/>
              <a:t>At the end of this module you will be able to:</a:t>
            </a:r>
            <a:endParaRPr lang="en-IE">
              <a:cs typeface="Calibri"/>
            </a:endParaRPr>
          </a:p>
          <a:p>
            <a:pPr eaLnBrk="1" hangingPunct="1">
              <a:defRPr/>
            </a:pPr>
            <a:r>
              <a:rPr lang="en-IE"/>
              <a:t>Set clear aims and learning outcomes</a:t>
            </a:r>
            <a:endParaRPr lang="en-IE">
              <a:cs typeface="Calibri"/>
            </a:endParaRPr>
          </a:p>
          <a:p>
            <a:pPr>
              <a:defRPr/>
            </a:pPr>
            <a:r>
              <a:rPr lang="en-IE"/>
              <a:t>Develop a lesson plan for People moving</a:t>
            </a:r>
          </a:p>
        </p:txBody>
      </p:sp>
      <p:sp>
        <p:nvSpPr>
          <p:cNvPr id="40962" name="Title 1">
            <a:extLst>
              <a:ext uri="{FF2B5EF4-FFF2-40B4-BE49-F238E27FC236}">
                <a16:creationId xmlns:a16="http://schemas.microsoft.com/office/drawing/2014/main" id="{F5066A83-8451-4387-A273-0C6F9D3CF41A}"/>
              </a:ext>
            </a:extLst>
          </p:cNvPr>
          <p:cNvSpPr>
            <a:spLocks noGrp="1"/>
          </p:cNvSpPr>
          <p:nvPr>
            <p:ph type="title"/>
          </p:nvPr>
        </p:nvSpPr>
        <p:spPr>
          <a:xfrm>
            <a:off x="457200" y="274638"/>
            <a:ext cx="7499176" cy="1143000"/>
          </a:xfrm>
        </p:spPr>
        <p:txBody>
          <a:bodyPr>
            <a:normAutofit fontScale="90000"/>
          </a:bodyPr>
          <a:lstStyle/>
          <a:p>
            <a:pPr>
              <a:defRPr/>
            </a:pPr>
            <a:r>
              <a:rPr lang="en-GB"/>
              <a:t>Planning and design of People Handling Training</a:t>
            </a:r>
            <a:endParaRPr lang="ga-IE">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069AAD0-EEFB-4099-AED6-225F02E143CF}"/>
              </a:ext>
            </a:extLst>
          </p:cNvPr>
          <p:cNvSpPr>
            <a:spLocks noGrp="1"/>
          </p:cNvSpPr>
          <p:nvPr>
            <p:ph idx="1"/>
          </p:nvPr>
        </p:nvSpPr>
        <p:spPr/>
        <p:txBody>
          <a:bodyPr>
            <a:normAutofit fontScale="92500" lnSpcReduction="10000"/>
          </a:bodyPr>
          <a:lstStyle/>
          <a:p>
            <a:pPr marL="109537" indent="0">
              <a:buFont typeface="Wingdings 3" panose="05040102010807070707" pitchFamily="18" charset="2"/>
              <a:buNone/>
              <a:defRPr/>
            </a:pPr>
            <a:r>
              <a:rPr lang="en-IE"/>
              <a:t>What?</a:t>
            </a:r>
          </a:p>
          <a:p>
            <a:pPr>
              <a:defRPr/>
            </a:pPr>
            <a:r>
              <a:rPr lang="en-IE"/>
              <a:t>Statement of the overall activity the learners will be able to perform.</a:t>
            </a:r>
          </a:p>
          <a:p>
            <a:pPr>
              <a:defRPr/>
            </a:pPr>
            <a:endParaRPr lang="en-IE"/>
          </a:p>
          <a:p>
            <a:pPr marL="109537" indent="0">
              <a:buFont typeface="Wingdings 3" panose="05040102010807070707" pitchFamily="18" charset="2"/>
              <a:buNone/>
              <a:defRPr/>
            </a:pPr>
            <a:r>
              <a:rPr lang="en-IE"/>
              <a:t>How?</a:t>
            </a:r>
          </a:p>
          <a:p>
            <a:pPr marL="109537" indent="0">
              <a:buFont typeface="Wingdings 3" panose="05040102010807070707" pitchFamily="18" charset="2"/>
              <a:buNone/>
              <a:defRPr/>
            </a:pPr>
            <a:r>
              <a:rPr lang="en-IE"/>
              <a:t>The aim of this session is to provide you with the knowledge, skills and attitude to……….</a:t>
            </a:r>
          </a:p>
          <a:p>
            <a:pPr marL="109537" indent="0">
              <a:buFont typeface="Wingdings 3" panose="05040102010807070707" pitchFamily="18" charset="2"/>
              <a:buNone/>
              <a:defRPr/>
            </a:pPr>
            <a:endParaRPr lang="en-IE"/>
          </a:p>
          <a:p>
            <a:pPr marL="109537" indent="0">
              <a:buFont typeface="Wingdings 3" panose="05040102010807070707" pitchFamily="18" charset="2"/>
              <a:buNone/>
              <a:defRPr/>
            </a:pPr>
            <a:r>
              <a:rPr lang="en-IE"/>
              <a:t>Why?</a:t>
            </a:r>
          </a:p>
          <a:p>
            <a:pPr marL="109537" indent="0">
              <a:buFont typeface="Wingdings 3" panose="05040102010807070707" pitchFamily="18" charset="2"/>
              <a:buNone/>
              <a:defRPr/>
            </a:pPr>
            <a:r>
              <a:rPr lang="en-IE"/>
              <a:t>Give an overall direction and focus for the course</a:t>
            </a:r>
          </a:p>
          <a:p>
            <a:pPr marL="109537" indent="0">
              <a:buFont typeface="Wingdings 3" panose="05040102010807070707" pitchFamily="18" charset="2"/>
              <a:buNone/>
              <a:defRPr/>
            </a:pPr>
            <a:endParaRPr lang="en-IE"/>
          </a:p>
          <a:p>
            <a:pPr>
              <a:defRPr/>
            </a:pPr>
            <a:endParaRPr lang="en-IE"/>
          </a:p>
        </p:txBody>
      </p:sp>
      <p:sp>
        <p:nvSpPr>
          <p:cNvPr id="3" name="Title 2">
            <a:extLst>
              <a:ext uri="{FF2B5EF4-FFF2-40B4-BE49-F238E27FC236}">
                <a16:creationId xmlns:a16="http://schemas.microsoft.com/office/drawing/2014/main" id="{A1CC8D1C-D474-4758-8477-100942AFB1AC}"/>
              </a:ext>
            </a:extLst>
          </p:cNvPr>
          <p:cNvSpPr>
            <a:spLocks noGrp="1"/>
          </p:cNvSpPr>
          <p:nvPr>
            <p:ph type="title"/>
          </p:nvPr>
        </p:nvSpPr>
        <p:spPr/>
        <p:txBody>
          <a:bodyPr/>
          <a:lstStyle/>
          <a:p>
            <a:pPr>
              <a:defRPr/>
            </a:pPr>
            <a:r>
              <a:rPr lang="en-IE"/>
              <a:t>Aim</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C69793-7FCE-4976-B0D1-993F3F4401C7}"/>
              </a:ext>
            </a:extLst>
          </p:cNvPr>
          <p:cNvSpPr>
            <a:spLocks noGrp="1"/>
          </p:cNvSpPr>
          <p:nvPr>
            <p:ph type="title"/>
          </p:nvPr>
        </p:nvSpPr>
        <p:spPr/>
        <p:txBody>
          <a:bodyPr/>
          <a:lstStyle/>
          <a:p>
            <a:endParaRPr lang="en-GB"/>
          </a:p>
        </p:txBody>
      </p:sp>
      <p:graphicFrame>
        <p:nvGraphicFramePr>
          <p:cNvPr id="5" name="Content Placeholder 4">
            <a:extLst>
              <a:ext uri="{FF2B5EF4-FFF2-40B4-BE49-F238E27FC236}">
                <a16:creationId xmlns:a16="http://schemas.microsoft.com/office/drawing/2014/main" id="{3D59DB01-0D05-498A-97A4-64F2F7269833}"/>
              </a:ext>
            </a:extLst>
          </p:cNvPr>
          <p:cNvGraphicFramePr>
            <a:graphicFrameLocks noGrp="1"/>
          </p:cNvGraphicFramePr>
          <p:nvPr>
            <p:ph idx="1"/>
            <p:extLst>
              <p:ext uri="{D42A27DB-BD31-4B8C-83A1-F6EECF244321}">
                <p14:modId xmlns:p14="http://schemas.microsoft.com/office/powerpoint/2010/main" val="1851204819"/>
              </p:ext>
            </p:extLst>
          </p:nvPr>
        </p:nvGraphicFramePr>
        <p:xfrm>
          <a:off x="-47086" y="57210"/>
          <a:ext cx="9203998" cy="6035040"/>
        </p:xfrm>
        <a:graphic>
          <a:graphicData uri="http://schemas.openxmlformats.org/drawingml/2006/table">
            <a:tbl>
              <a:tblPr firstRow="1" firstCol="1" bandRow="1">
                <a:tableStyleId>{5C22544A-7EE6-4342-B048-85BDC9FD1C3A}</a:tableStyleId>
              </a:tblPr>
              <a:tblGrid>
                <a:gridCol w="1264462">
                  <a:extLst>
                    <a:ext uri="{9D8B030D-6E8A-4147-A177-3AD203B41FA5}">
                      <a16:colId xmlns:a16="http://schemas.microsoft.com/office/drawing/2014/main" val="625905678"/>
                    </a:ext>
                  </a:extLst>
                </a:gridCol>
                <a:gridCol w="2891221">
                  <a:extLst>
                    <a:ext uri="{9D8B030D-6E8A-4147-A177-3AD203B41FA5}">
                      <a16:colId xmlns:a16="http://schemas.microsoft.com/office/drawing/2014/main" val="1767657325"/>
                    </a:ext>
                  </a:extLst>
                </a:gridCol>
                <a:gridCol w="2077841">
                  <a:extLst>
                    <a:ext uri="{9D8B030D-6E8A-4147-A177-3AD203B41FA5}">
                      <a16:colId xmlns:a16="http://schemas.microsoft.com/office/drawing/2014/main" val="4079305461"/>
                    </a:ext>
                  </a:extLst>
                </a:gridCol>
                <a:gridCol w="2970474">
                  <a:extLst>
                    <a:ext uri="{9D8B030D-6E8A-4147-A177-3AD203B41FA5}">
                      <a16:colId xmlns:a16="http://schemas.microsoft.com/office/drawing/2014/main" val="2056801101"/>
                    </a:ext>
                  </a:extLst>
                </a:gridCol>
              </a:tblGrid>
              <a:tr h="0">
                <a:tc>
                  <a:txBody>
                    <a:bodyPr/>
                    <a:lstStyle/>
                    <a:p>
                      <a:pPr algn="l"/>
                      <a:r>
                        <a:rPr lang="ga-IE">
                          <a:effectLst/>
                        </a:rPr>
                        <a:t>Time</a:t>
                      </a:r>
                    </a:p>
                  </a:txBody>
                  <a:tcPr marL="68580" marR="68580" marT="0" marB="0"/>
                </a:tc>
                <a:tc>
                  <a:txBody>
                    <a:bodyPr/>
                    <a:lstStyle/>
                    <a:p>
                      <a:pPr algn="l"/>
                      <a:r>
                        <a:rPr lang="ga-IE">
                          <a:effectLst/>
                        </a:rPr>
                        <a:t>Topic</a:t>
                      </a:r>
                    </a:p>
                  </a:txBody>
                  <a:tcPr marL="68580" marR="68580" marT="0" marB="0"/>
                </a:tc>
                <a:tc>
                  <a:txBody>
                    <a:bodyPr/>
                    <a:lstStyle/>
                    <a:p>
                      <a:pPr algn="l"/>
                      <a:r>
                        <a:rPr lang="ga-IE">
                          <a:effectLst/>
                        </a:rPr>
                        <a:t>Respnsibility of trainers</a:t>
                      </a:r>
                    </a:p>
                  </a:txBody>
                  <a:tcPr marL="68580" marR="68580" marT="0" marB="0"/>
                </a:tc>
                <a:tc>
                  <a:txBody>
                    <a:bodyPr/>
                    <a:lstStyle/>
                    <a:p>
                      <a:pPr algn="l"/>
                      <a:r>
                        <a:rPr lang="ga-IE">
                          <a:effectLst/>
                        </a:rPr>
                        <a:t>Responsibility of Hospital</a:t>
                      </a:r>
                    </a:p>
                  </a:txBody>
                  <a:tcPr marL="68580" marR="68580" marT="0" marB="0"/>
                </a:tc>
                <a:extLst>
                  <a:ext uri="{0D108BD9-81ED-4DB2-BD59-A6C34878D82A}">
                    <a16:rowId xmlns:a16="http://schemas.microsoft.com/office/drawing/2014/main" val="216161636"/>
                  </a:ext>
                </a:extLst>
              </a:tr>
              <a:tr h="0">
                <a:tc>
                  <a:txBody>
                    <a:bodyPr/>
                    <a:lstStyle/>
                    <a:p>
                      <a:pPr algn="l"/>
                      <a:r>
                        <a:rPr lang="en-GB">
                          <a:effectLst/>
                        </a:rPr>
                        <a:t>7.30-8.00</a:t>
                      </a:r>
                    </a:p>
                  </a:txBody>
                  <a:tcPr marL="68580" marR="68580" marT="0" marB="0"/>
                </a:tc>
                <a:tc>
                  <a:txBody>
                    <a:bodyPr/>
                    <a:lstStyle/>
                    <a:p>
                      <a:pPr algn="l"/>
                      <a:r>
                        <a:rPr lang="en-GB">
                          <a:effectLst/>
                        </a:rPr>
                        <a:t>Trainer arrives</a:t>
                      </a:r>
                    </a:p>
                  </a:txBody>
                  <a:tcPr marL="68580" marR="68580" marT="0" marB="0"/>
                </a:tc>
                <a:tc>
                  <a:txBody>
                    <a:bodyPr/>
                    <a:lstStyle/>
                    <a:p>
                      <a:pPr algn="l"/>
                      <a:r>
                        <a:rPr lang="en-GB">
                          <a:effectLst/>
                        </a:rPr>
                        <a:t>Room set up, projector, laptop,leads</a:t>
                      </a:r>
                    </a:p>
                  </a:txBody>
                  <a:tcPr marL="68580" marR="68580" marT="0" marB="0"/>
                </a:tc>
                <a:tc>
                  <a:txBody>
                    <a:bodyPr/>
                    <a:lstStyle/>
                    <a:p>
                      <a:pPr algn="l"/>
                      <a:r>
                        <a:rPr lang="en-GB">
                          <a:effectLst/>
                        </a:rPr>
                        <a:t>Provide access</a:t>
                      </a:r>
                    </a:p>
                  </a:txBody>
                  <a:tcPr marL="68580" marR="68580" marT="0" marB="0"/>
                </a:tc>
                <a:extLst>
                  <a:ext uri="{0D108BD9-81ED-4DB2-BD59-A6C34878D82A}">
                    <a16:rowId xmlns:a16="http://schemas.microsoft.com/office/drawing/2014/main" val="3656255382"/>
                  </a:ext>
                </a:extLst>
              </a:tr>
              <a:tr h="0">
                <a:tc>
                  <a:txBody>
                    <a:bodyPr/>
                    <a:lstStyle/>
                    <a:p>
                      <a:pPr algn="l"/>
                      <a:r>
                        <a:rPr lang="ga-IE">
                          <a:effectLst/>
                        </a:rPr>
                        <a:t>8.00</a:t>
                      </a:r>
                    </a:p>
                  </a:txBody>
                  <a:tcPr marL="68580" marR="68580" marT="0" marB="0"/>
                </a:tc>
                <a:tc>
                  <a:txBody>
                    <a:bodyPr/>
                    <a:lstStyle/>
                    <a:p>
                      <a:pPr algn="l"/>
                      <a:r>
                        <a:rPr lang="en-GB">
                          <a:effectLst/>
                        </a:rPr>
                        <a:t>Arrival of students </a:t>
                      </a:r>
                    </a:p>
                  </a:txBody>
                  <a:tcPr marL="68580" marR="68580" marT="0" marB="0"/>
                </a:tc>
                <a:tc>
                  <a:txBody>
                    <a:bodyPr/>
                    <a:lstStyle/>
                    <a:p>
                      <a:pPr algn="l"/>
                      <a:r>
                        <a:rPr lang="en-GB">
                          <a:effectLst/>
                        </a:rPr>
                        <a:t>Supervise social distancing</a:t>
                      </a:r>
                    </a:p>
                    <a:p>
                      <a:pPr algn="l"/>
                      <a:r>
                        <a:rPr lang="en-GB">
                          <a:effectLst/>
                        </a:rPr>
                        <a:t>Check pre screening</a:t>
                      </a:r>
                    </a:p>
                  </a:txBody>
                  <a:tcPr marL="68580" marR="68580" marT="0" marB="0"/>
                </a:tc>
                <a:tc>
                  <a:txBody>
                    <a:bodyPr/>
                    <a:lstStyle/>
                    <a:p>
                      <a:pPr algn="l"/>
                      <a:r>
                        <a:rPr lang="ga-IE">
                          <a:effectLst/>
                        </a:rPr>
                        <a:t>Provide room with Training room with enough space, flipchart, pens</a:t>
                      </a:r>
                    </a:p>
                    <a:p>
                      <a:pPr algn="l"/>
                      <a:r>
                        <a:rPr lang="ga-IE">
                          <a:effectLst/>
                        </a:rPr>
                        <a:t>Set up room as required with chairs for 4 persons 2 m apart</a:t>
                      </a:r>
                    </a:p>
                  </a:txBody>
                  <a:tcPr marL="68580" marR="68580" marT="0" marB="0"/>
                </a:tc>
                <a:extLst>
                  <a:ext uri="{0D108BD9-81ED-4DB2-BD59-A6C34878D82A}">
                    <a16:rowId xmlns:a16="http://schemas.microsoft.com/office/drawing/2014/main" val="3007491735"/>
                  </a:ext>
                </a:extLst>
              </a:tr>
              <a:tr h="0">
                <a:tc>
                  <a:txBody>
                    <a:bodyPr/>
                    <a:lstStyle/>
                    <a:p>
                      <a:pPr algn="l"/>
                      <a:r>
                        <a:rPr lang="ga-IE">
                          <a:effectLst/>
                        </a:rPr>
                        <a:t>8.00-10.30</a:t>
                      </a:r>
                    </a:p>
                  </a:txBody>
                  <a:tcPr marL="68580" marR="68580" marT="0" marB="0"/>
                </a:tc>
                <a:tc>
                  <a:txBody>
                    <a:bodyPr/>
                    <a:lstStyle/>
                    <a:p>
                      <a:pPr algn="l"/>
                      <a:r>
                        <a:rPr lang="ga-IE">
                          <a:effectLst/>
                        </a:rPr>
                        <a:t>Learners complete Manual Handling theory</a:t>
                      </a:r>
                    </a:p>
                  </a:txBody>
                  <a:tcPr marL="68580" marR="68580" marT="0" marB="0"/>
                </a:tc>
                <a:tc>
                  <a:txBody>
                    <a:bodyPr/>
                    <a:lstStyle/>
                    <a:p>
                      <a:pPr algn="l"/>
                      <a:r>
                        <a:rPr lang="ga-IE">
                          <a:effectLst/>
                        </a:rPr>
                        <a:t>Deliver course and assess students</a:t>
                      </a:r>
                    </a:p>
                  </a:txBody>
                  <a:tcPr marL="68580" marR="68580" marT="0" marB="0"/>
                </a:tc>
                <a:tc>
                  <a:txBody>
                    <a:bodyPr/>
                    <a:lstStyle/>
                    <a:p>
                      <a:pPr algn="l"/>
                      <a:r>
                        <a:rPr lang="ga-IE">
                          <a:effectLst/>
                        </a:rPr>
                        <a:t>Provide disinfected, bed, hoist sliding sheets, sling (*2)</a:t>
                      </a:r>
                    </a:p>
                    <a:p>
                      <a:pPr algn="l"/>
                      <a:r>
                        <a:rPr lang="ga-IE">
                          <a:effectLst/>
                        </a:rPr>
                        <a:t>PPE (gloves, face mask, aprons)</a:t>
                      </a:r>
                    </a:p>
                    <a:p>
                      <a:pPr algn="l"/>
                      <a:r>
                        <a:rPr lang="ga-IE">
                          <a:effectLst/>
                        </a:rPr>
                        <a:t>Set up Donning/duffing station</a:t>
                      </a:r>
                    </a:p>
                  </a:txBody>
                  <a:tcPr marL="68580" marR="68580" marT="0" marB="0"/>
                </a:tc>
                <a:extLst>
                  <a:ext uri="{0D108BD9-81ED-4DB2-BD59-A6C34878D82A}">
                    <a16:rowId xmlns:a16="http://schemas.microsoft.com/office/drawing/2014/main" val="1936424483"/>
                  </a:ext>
                </a:extLst>
              </a:tr>
              <a:tr h="0">
                <a:tc>
                  <a:txBody>
                    <a:bodyPr/>
                    <a:lstStyle/>
                    <a:p>
                      <a:pPr algn="l"/>
                      <a:r>
                        <a:rPr lang="ga-IE">
                          <a:effectLst/>
                        </a:rPr>
                        <a:t>10.45-11.00</a:t>
                      </a:r>
                    </a:p>
                  </a:txBody>
                  <a:tcPr marL="68580" marR="68580" marT="0" marB="0"/>
                </a:tc>
                <a:tc>
                  <a:txBody>
                    <a:bodyPr/>
                    <a:lstStyle/>
                    <a:p>
                      <a:pPr algn="l"/>
                      <a:r>
                        <a:rPr lang="en-GB">
                          <a:effectLst/>
                        </a:rPr>
                        <a:t>Arrival of students and PPE/ Donning</a:t>
                      </a:r>
                    </a:p>
                  </a:txBody>
                  <a:tcPr marL="68580" marR="68580" marT="0" marB="0"/>
                </a:tc>
                <a:tc>
                  <a:txBody>
                    <a:bodyPr/>
                    <a:lstStyle/>
                    <a:p>
                      <a:pPr algn="l"/>
                      <a:r>
                        <a:rPr lang="en-GB">
                          <a:effectLst/>
                        </a:rPr>
                        <a:t>Supervise Donning of PPE</a:t>
                      </a:r>
                    </a:p>
                  </a:txBody>
                  <a:tcPr marL="68580" marR="68580" marT="0" marB="0"/>
                </a:tc>
                <a:tc>
                  <a:txBody>
                    <a:bodyPr/>
                    <a:lstStyle/>
                    <a:p>
                      <a:pPr algn="l"/>
                      <a:r>
                        <a:rPr lang="en-GB">
                          <a:effectLst/>
                        </a:rPr>
                        <a:t>Provide adequate PPE</a:t>
                      </a:r>
                    </a:p>
                  </a:txBody>
                  <a:tcPr marL="68580" marR="68580" marT="0" marB="0"/>
                </a:tc>
                <a:extLst>
                  <a:ext uri="{0D108BD9-81ED-4DB2-BD59-A6C34878D82A}">
                    <a16:rowId xmlns:a16="http://schemas.microsoft.com/office/drawing/2014/main" val="679497745"/>
                  </a:ext>
                </a:extLst>
              </a:tr>
              <a:tr h="0">
                <a:tc>
                  <a:txBody>
                    <a:bodyPr/>
                    <a:lstStyle/>
                    <a:p>
                      <a:pPr algn="l"/>
                      <a:r>
                        <a:rPr lang="ga-IE">
                          <a:effectLst/>
                        </a:rPr>
                        <a:t>11.00-13.30</a:t>
                      </a:r>
                    </a:p>
                  </a:txBody>
                  <a:tcPr marL="68580" marR="68580" marT="0" marB="0"/>
                </a:tc>
                <a:tc>
                  <a:txBody>
                    <a:bodyPr/>
                    <a:lstStyle/>
                    <a:p>
                      <a:pPr algn="l"/>
                      <a:r>
                        <a:rPr lang="en-GB">
                          <a:effectLst/>
                        </a:rPr>
                        <a:t>Delivery of Patient Handling practise </a:t>
                      </a:r>
                    </a:p>
                  </a:txBody>
                  <a:tcPr marL="68580" marR="68580" marT="0" marB="0"/>
                </a:tc>
                <a:tc>
                  <a:txBody>
                    <a:bodyPr/>
                    <a:lstStyle/>
                    <a:p>
                      <a:pPr algn="l"/>
                      <a:r>
                        <a:rPr lang="en-GB">
                          <a:effectLst/>
                        </a:rPr>
                        <a:t>Supervise social distancing</a:t>
                      </a:r>
                    </a:p>
                  </a:txBody>
                  <a:tcPr marL="68580" marR="68580" marT="0" marB="0"/>
                </a:tc>
                <a:tc>
                  <a:txBody>
                    <a:bodyPr/>
                    <a:lstStyle/>
                    <a:p>
                      <a:pPr algn="l"/>
                      <a:r>
                        <a:rPr lang="en-GB">
                          <a:effectLst/>
                        </a:rPr>
                        <a:t>Adhere to standard precautions</a:t>
                      </a:r>
                    </a:p>
                  </a:txBody>
                  <a:tcPr marL="68580" marR="68580" marT="0" marB="0"/>
                </a:tc>
                <a:extLst>
                  <a:ext uri="{0D108BD9-81ED-4DB2-BD59-A6C34878D82A}">
                    <a16:rowId xmlns:a16="http://schemas.microsoft.com/office/drawing/2014/main" val="2379776246"/>
                  </a:ext>
                </a:extLst>
              </a:tr>
              <a:tr h="0">
                <a:tc>
                  <a:txBody>
                    <a:bodyPr/>
                    <a:lstStyle/>
                    <a:p>
                      <a:pPr algn="l"/>
                      <a:r>
                        <a:rPr lang="ga-IE">
                          <a:effectLst/>
                        </a:rPr>
                        <a:t>13.30-13.45</a:t>
                      </a:r>
                    </a:p>
                  </a:txBody>
                  <a:tcPr marL="68580" marR="68580" marT="0" marB="0"/>
                </a:tc>
                <a:tc>
                  <a:txBody>
                    <a:bodyPr/>
                    <a:lstStyle/>
                    <a:p>
                      <a:pPr algn="l"/>
                      <a:r>
                        <a:rPr lang="ga-IE">
                          <a:effectLst/>
                        </a:rPr>
                        <a:t>Doffing of PPE </a:t>
                      </a:r>
                    </a:p>
                  </a:txBody>
                  <a:tcPr marL="68580" marR="68580" marT="0" marB="0"/>
                </a:tc>
                <a:tc>
                  <a:txBody>
                    <a:bodyPr/>
                    <a:lstStyle/>
                    <a:p>
                      <a:pPr algn="l"/>
                      <a:r>
                        <a:rPr lang="en-GB">
                          <a:effectLst/>
                        </a:rPr>
                        <a:t>Supervise Duffing of PPE</a:t>
                      </a:r>
                    </a:p>
                  </a:txBody>
                  <a:tcPr marL="68580" marR="68580" marT="0" marB="0"/>
                </a:tc>
                <a:tc>
                  <a:txBody>
                    <a:bodyPr/>
                    <a:lstStyle/>
                    <a:p>
                      <a:pPr algn="l"/>
                      <a:r>
                        <a:rPr lang="ga-IE">
                          <a:effectLst/>
                        </a:rPr>
                        <a:t>Provide clinical waste bags and dispose of PPE</a:t>
                      </a:r>
                    </a:p>
                  </a:txBody>
                  <a:tcPr marL="68580" marR="68580" marT="0" marB="0"/>
                </a:tc>
                <a:extLst>
                  <a:ext uri="{0D108BD9-81ED-4DB2-BD59-A6C34878D82A}">
                    <a16:rowId xmlns:a16="http://schemas.microsoft.com/office/drawing/2014/main" val="378705554"/>
                  </a:ext>
                </a:extLst>
              </a:tr>
            </a:tbl>
          </a:graphicData>
        </a:graphic>
      </p:graphicFrame>
    </p:spTree>
    <p:extLst>
      <p:ext uri="{BB962C8B-B14F-4D97-AF65-F5344CB8AC3E}">
        <p14:creationId xmlns:p14="http://schemas.microsoft.com/office/powerpoint/2010/main" val="368932577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D0BB958A-FE88-44B3-9287-21B944DA3FA7}"/>
              </a:ext>
            </a:extLst>
          </p:cNvPr>
          <p:cNvGraphicFramePr>
            <a:graphicFrameLocks noGrp="1"/>
          </p:cNvGraphicFramePr>
          <p:nvPr>
            <p:extLst>
              <p:ext uri="{D42A27DB-BD31-4B8C-83A1-F6EECF244321}">
                <p14:modId xmlns:p14="http://schemas.microsoft.com/office/powerpoint/2010/main" val="2872574210"/>
              </p:ext>
            </p:extLst>
          </p:nvPr>
        </p:nvGraphicFramePr>
        <p:xfrm>
          <a:off x="-14377" y="201282"/>
          <a:ext cx="9266117" cy="4326760"/>
        </p:xfrm>
        <a:graphic>
          <a:graphicData uri="http://schemas.openxmlformats.org/drawingml/2006/table">
            <a:tbl>
              <a:tblPr firstRow="1" bandRow="1">
                <a:tableStyleId>{5C22544A-7EE6-4342-B048-85BDC9FD1C3A}</a:tableStyleId>
              </a:tblPr>
              <a:tblGrid>
                <a:gridCol w="1057275">
                  <a:extLst>
                    <a:ext uri="{9D8B030D-6E8A-4147-A177-3AD203B41FA5}">
                      <a16:colId xmlns:a16="http://schemas.microsoft.com/office/drawing/2014/main" val="1885492788"/>
                    </a:ext>
                  </a:extLst>
                </a:gridCol>
                <a:gridCol w="1586552">
                  <a:extLst>
                    <a:ext uri="{9D8B030D-6E8A-4147-A177-3AD203B41FA5}">
                      <a16:colId xmlns:a16="http://schemas.microsoft.com/office/drawing/2014/main" val="2414503539"/>
                    </a:ext>
                  </a:extLst>
                </a:gridCol>
                <a:gridCol w="5376933">
                  <a:extLst>
                    <a:ext uri="{9D8B030D-6E8A-4147-A177-3AD203B41FA5}">
                      <a16:colId xmlns:a16="http://schemas.microsoft.com/office/drawing/2014/main" val="3374859822"/>
                    </a:ext>
                  </a:extLst>
                </a:gridCol>
                <a:gridCol w="1245357">
                  <a:extLst>
                    <a:ext uri="{9D8B030D-6E8A-4147-A177-3AD203B41FA5}">
                      <a16:colId xmlns:a16="http://schemas.microsoft.com/office/drawing/2014/main" val="1693077862"/>
                    </a:ext>
                  </a:extLst>
                </a:gridCol>
              </a:tblGrid>
              <a:tr h="460611">
                <a:tc>
                  <a:txBody>
                    <a:bodyPr/>
                    <a:lstStyle/>
                    <a:p>
                      <a:pPr algn="l" rtl="0" fontAlgn="base"/>
                      <a:r>
                        <a:rPr lang="ga-IE" sz="1200">
                          <a:effectLst/>
                        </a:rPr>
                        <a:t>10-15 mins </a:t>
                      </a:r>
                      <a:endParaRPr lang="ga-IE" b="0" i="0">
                        <a:effectLst/>
                      </a:endParaRPr>
                    </a:p>
                  </a:txBody>
                  <a:tcPr/>
                </a:tc>
                <a:tc>
                  <a:txBody>
                    <a:bodyPr/>
                    <a:lstStyle/>
                    <a:p>
                      <a:pPr algn="l" rtl="0" fontAlgn="base"/>
                      <a:r>
                        <a:rPr lang="ga-IE" sz="1200">
                          <a:effectLst/>
                        </a:rPr>
                        <a:t>Introduction to PM</a:t>
                      </a:r>
                    </a:p>
                  </a:txBody>
                  <a:tcPr/>
                </a:tc>
                <a:tc>
                  <a:txBody>
                    <a:bodyPr/>
                    <a:lstStyle/>
                    <a:p>
                      <a:pPr algn="l" rtl="0" fontAlgn="base"/>
                      <a:r>
                        <a:rPr lang="en-GB" sz="1200">
                          <a:effectLst/>
                        </a:rPr>
                        <a:t>Explain the basic principles of how the principles  apply to PM</a:t>
                      </a:r>
                    </a:p>
                  </a:txBody>
                  <a:tcPr/>
                </a:tc>
                <a:tc>
                  <a:txBody>
                    <a:bodyPr/>
                    <a:lstStyle/>
                    <a:p>
                      <a:pPr algn="l" rtl="0" fontAlgn="base"/>
                      <a:r>
                        <a:rPr lang="ga-IE" sz="1200">
                          <a:effectLst/>
                        </a:rPr>
                        <a:t>Whiteboard </a:t>
                      </a:r>
                      <a:endParaRPr lang="ga-IE" b="0" i="0">
                        <a:effectLst/>
                      </a:endParaRPr>
                    </a:p>
                  </a:txBody>
                  <a:tcPr/>
                </a:tc>
                <a:extLst>
                  <a:ext uri="{0D108BD9-81ED-4DB2-BD59-A6C34878D82A}">
                    <a16:rowId xmlns:a16="http://schemas.microsoft.com/office/drawing/2014/main" val="3430913693"/>
                  </a:ext>
                </a:extLst>
              </a:tr>
              <a:tr h="327293">
                <a:tc>
                  <a:txBody>
                    <a:bodyPr/>
                    <a:lstStyle/>
                    <a:p>
                      <a:pPr algn="l" rtl="0" fontAlgn="base"/>
                      <a:r>
                        <a:rPr lang="ga-IE" sz="1200">
                          <a:effectLst/>
                        </a:rPr>
                        <a:t>10-15 mins </a:t>
                      </a:r>
                      <a:endParaRPr lang="ga-IE" b="0" i="0">
                        <a:effectLst/>
                      </a:endParaRPr>
                    </a:p>
                  </a:txBody>
                  <a:tcPr/>
                </a:tc>
                <a:tc>
                  <a:txBody>
                    <a:bodyPr/>
                    <a:lstStyle/>
                    <a:p>
                      <a:pPr algn="l" rtl="0" fontAlgn="base"/>
                      <a:r>
                        <a:rPr lang="ga-IE" sz="1200">
                          <a:effectLst/>
                        </a:rPr>
                        <a:t>Weight transfer </a:t>
                      </a:r>
                      <a:endParaRPr lang="ga-IE" b="0" i="0">
                        <a:effectLst/>
                      </a:endParaRPr>
                    </a:p>
                  </a:txBody>
                  <a:tcPr/>
                </a:tc>
                <a:tc>
                  <a:txBody>
                    <a:bodyPr/>
                    <a:lstStyle/>
                    <a:p>
                      <a:pPr algn="l" rtl="0" fontAlgn="base"/>
                      <a:r>
                        <a:rPr lang="en-GB" sz="1200">
                          <a:effectLst/>
                        </a:rPr>
                        <a:t>Get students into a circle and get them to practise weight transfer </a:t>
                      </a:r>
                      <a:endParaRPr lang="en-GB" b="0" i="0">
                        <a:effectLst/>
                      </a:endParaRPr>
                    </a:p>
                  </a:txBody>
                  <a:tcPr/>
                </a:tc>
                <a:tc>
                  <a:txBody>
                    <a:bodyPr/>
                    <a:lstStyle/>
                    <a:p>
                      <a:pPr algn="l" rtl="0" fontAlgn="base"/>
                      <a:endParaRPr lang="ga-IE" sz="1200" b="0" i="0">
                        <a:effectLst/>
                        <a:latin typeface="Arial" panose="020B0604020202020204" pitchFamily="34" charset="0"/>
                      </a:endParaRPr>
                    </a:p>
                  </a:txBody>
                  <a:tcPr/>
                </a:tc>
                <a:extLst>
                  <a:ext uri="{0D108BD9-81ED-4DB2-BD59-A6C34878D82A}">
                    <a16:rowId xmlns:a16="http://schemas.microsoft.com/office/drawing/2014/main" val="2374568544"/>
                  </a:ext>
                </a:extLst>
              </a:tr>
              <a:tr h="552307">
                <a:tc>
                  <a:txBody>
                    <a:bodyPr/>
                    <a:lstStyle/>
                    <a:p>
                      <a:pPr algn="l" rtl="0" fontAlgn="base"/>
                      <a:r>
                        <a:rPr lang="ga-IE" sz="1200">
                          <a:effectLst/>
                        </a:rPr>
                        <a:t>15- 20 mins </a:t>
                      </a:r>
                      <a:endParaRPr lang="ga-IE" b="0" i="0">
                        <a:effectLst/>
                      </a:endParaRPr>
                    </a:p>
                  </a:txBody>
                  <a:tcPr/>
                </a:tc>
                <a:tc>
                  <a:txBody>
                    <a:bodyPr/>
                    <a:lstStyle/>
                    <a:p>
                      <a:pPr algn="l" rtl="0" fontAlgn="base"/>
                      <a:r>
                        <a:rPr lang="ga-IE" sz="1200">
                          <a:effectLst/>
                        </a:rPr>
                        <a:t>Pushing/pulling </a:t>
                      </a:r>
                      <a:endParaRPr lang="ga-IE" b="0" i="0">
                        <a:effectLst/>
                      </a:endParaRPr>
                    </a:p>
                  </a:txBody>
                  <a:tcPr/>
                </a:tc>
                <a:tc>
                  <a:txBody>
                    <a:bodyPr/>
                    <a:lstStyle/>
                    <a:p>
                      <a:pPr algn="l" rtl="0" fontAlgn="base"/>
                      <a:r>
                        <a:rPr lang="en-GB" sz="1200">
                          <a:effectLst/>
                        </a:rPr>
                        <a:t>Demonstrate how to apply the principles of MH to push/pull </a:t>
                      </a:r>
                      <a:endParaRPr lang="en-GB">
                        <a:effectLst/>
                      </a:endParaRPr>
                    </a:p>
                    <a:p>
                      <a:pPr algn="l" rtl="0" fontAlgn="base"/>
                      <a:r>
                        <a:rPr lang="en-GB" sz="1200">
                          <a:effectLst/>
                        </a:rPr>
                        <a:t>Get students to practice. Observe and assess </a:t>
                      </a:r>
                      <a:endParaRPr lang="en-GB" b="0" i="0">
                        <a:effectLst/>
                      </a:endParaRPr>
                    </a:p>
                  </a:txBody>
                  <a:tcPr/>
                </a:tc>
                <a:tc>
                  <a:txBody>
                    <a:bodyPr/>
                    <a:lstStyle/>
                    <a:p>
                      <a:pPr algn="l" rtl="0" fontAlgn="base"/>
                      <a:r>
                        <a:rPr lang="ga-IE" sz="1200">
                          <a:effectLst/>
                        </a:rPr>
                        <a:t>Bed </a:t>
                      </a:r>
                      <a:endParaRPr lang="ga-IE" b="0" i="0">
                        <a:effectLst/>
                      </a:endParaRPr>
                    </a:p>
                  </a:txBody>
                  <a:tcPr/>
                </a:tc>
                <a:extLst>
                  <a:ext uri="{0D108BD9-81ED-4DB2-BD59-A6C34878D82A}">
                    <a16:rowId xmlns:a16="http://schemas.microsoft.com/office/drawing/2014/main" val="1758614076"/>
                  </a:ext>
                </a:extLst>
              </a:tr>
              <a:tr h="552307">
                <a:tc>
                  <a:txBody>
                    <a:bodyPr/>
                    <a:lstStyle/>
                    <a:p>
                      <a:pPr algn="l" rtl="0" fontAlgn="base"/>
                      <a:r>
                        <a:rPr lang="ga-IE" sz="1200">
                          <a:effectLst/>
                        </a:rPr>
                        <a:t>15- 20 mins </a:t>
                      </a:r>
                      <a:endParaRPr lang="ga-IE" b="0" i="0">
                        <a:effectLst/>
                      </a:endParaRPr>
                    </a:p>
                  </a:txBody>
                  <a:tcPr/>
                </a:tc>
                <a:tc>
                  <a:txBody>
                    <a:bodyPr/>
                    <a:lstStyle/>
                    <a:p>
                      <a:pPr algn="l" rtl="0" fontAlgn="base"/>
                      <a:r>
                        <a:rPr lang="ga-IE" sz="1200">
                          <a:effectLst/>
                        </a:rPr>
                        <a:t>Sitting up a  </a:t>
                      </a:r>
                      <a:endParaRPr lang="ga-IE">
                        <a:effectLst/>
                      </a:endParaRPr>
                    </a:p>
                    <a:p>
                      <a:pPr algn="l" rtl="0" fontAlgn="base"/>
                      <a:r>
                        <a:rPr lang="ga-IE" sz="1200">
                          <a:effectLst/>
                        </a:rPr>
                        <a:t>Client </a:t>
                      </a:r>
                      <a:endParaRPr lang="ga-IE" b="0" i="0">
                        <a:effectLst/>
                      </a:endParaRPr>
                    </a:p>
                  </a:txBody>
                  <a:tcPr/>
                </a:tc>
                <a:tc>
                  <a:txBody>
                    <a:bodyPr/>
                    <a:lstStyle/>
                    <a:p>
                      <a:pPr algn="l" rtl="0" fontAlgn="base"/>
                      <a:r>
                        <a:rPr lang="en-GB" sz="1200">
                          <a:effectLst/>
                        </a:rPr>
                        <a:t>Demonstrate how to apply the principles of MH to sitting up </a:t>
                      </a:r>
                      <a:endParaRPr lang="en-GB">
                        <a:effectLst/>
                      </a:endParaRPr>
                    </a:p>
                    <a:p>
                      <a:pPr algn="l" rtl="0" fontAlgn="base"/>
                      <a:r>
                        <a:rPr lang="en-GB" sz="1200">
                          <a:effectLst/>
                        </a:rPr>
                        <a:t>Get students to practice. Observe and assess </a:t>
                      </a:r>
                      <a:endParaRPr lang="en-GB" b="0" i="0">
                        <a:effectLst/>
                      </a:endParaRPr>
                    </a:p>
                  </a:txBody>
                  <a:tcPr/>
                </a:tc>
                <a:tc>
                  <a:txBody>
                    <a:bodyPr/>
                    <a:lstStyle/>
                    <a:p>
                      <a:pPr algn="l" rtl="0" fontAlgn="base"/>
                      <a:r>
                        <a:rPr lang="ga-IE" sz="1200">
                          <a:effectLst/>
                        </a:rPr>
                        <a:t>Bed </a:t>
                      </a:r>
                      <a:endParaRPr lang="ga-IE" b="0" i="0">
                        <a:effectLst/>
                      </a:endParaRPr>
                    </a:p>
                  </a:txBody>
                  <a:tcPr/>
                </a:tc>
                <a:extLst>
                  <a:ext uri="{0D108BD9-81ED-4DB2-BD59-A6C34878D82A}">
                    <a16:rowId xmlns:a16="http://schemas.microsoft.com/office/drawing/2014/main" val="1924526383"/>
                  </a:ext>
                </a:extLst>
              </a:tr>
              <a:tr h="552307">
                <a:tc>
                  <a:txBody>
                    <a:bodyPr/>
                    <a:lstStyle/>
                    <a:p>
                      <a:pPr algn="l" rtl="0" fontAlgn="base"/>
                      <a:r>
                        <a:rPr lang="ga-IE" sz="1200">
                          <a:effectLst/>
                        </a:rPr>
                        <a:t>15- 20 mins </a:t>
                      </a:r>
                      <a:endParaRPr lang="ga-IE" b="0" i="0">
                        <a:effectLst/>
                      </a:endParaRPr>
                    </a:p>
                  </a:txBody>
                  <a:tcPr/>
                </a:tc>
                <a:tc>
                  <a:txBody>
                    <a:bodyPr/>
                    <a:lstStyle/>
                    <a:p>
                      <a:pPr algn="l" rtl="0" fontAlgn="base"/>
                      <a:r>
                        <a:rPr lang="ga-IE" sz="1200">
                          <a:effectLst/>
                        </a:rPr>
                        <a:t>Turning a  </a:t>
                      </a:r>
                      <a:endParaRPr lang="ga-IE">
                        <a:effectLst/>
                      </a:endParaRPr>
                    </a:p>
                    <a:p>
                      <a:pPr algn="l" rtl="0" fontAlgn="base"/>
                      <a:r>
                        <a:rPr lang="ga-IE" sz="1200">
                          <a:effectLst/>
                        </a:rPr>
                        <a:t>Client </a:t>
                      </a:r>
                      <a:endParaRPr lang="ga-IE" b="0" i="0">
                        <a:effectLst/>
                      </a:endParaRPr>
                    </a:p>
                  </a:txBody>
                  <a:tcPr/>
                </a:tc>
                <a:tc>
                  <a:txBody>
                    <a:bodyPr/>
                    <a:lstStyle/>
                    <a:p>
                      <a:pPr algn="l" rtl="0" fontAlgn="base"/>
                      <a:r>
                        <a:rPr lang="en-GB" sz="1200">
                          <a:effectLst/>
                        </a:rPr>
                        <a:t>Demonstrate how to apply the principles of MH to standing </a:t>
                      </a:r>
                      <a:endParaRPr lang="en-GB">
                        <a:effectLst/>
                      </a:endParaRPr>
                    </a:p>
                    <a:p>
                      <a:pPr algn="l" rtl="0" fontAlgn="base"/>
                      <a:r>
                        <a:rPr lang="en-GB" sz="1200">
                          <a:effectLst/>
                        </a:rPr>
                        <a:t>Get students to practice. Observe and assess </a:t>
                      </a:r>
                      <a:endParaRPr lang="en-GB" b="0" i="0">
                        <a:effectLst/>
                      </a:endParaRPr>
                    </a:p>
                  </a:txBody>
                  <a:tcPr/>
                </a:tc>
                <a:tc>
                  <a:txBody>
                    <a:bodyPr/>
                    <a:lstStyle/>
                    <a:p>
                      <a:pPr algn="l" rtl="0" fontAlgn="base"/>
                      <a:r>
                        <a:rPr lang="ga-IE" sz="1200">
                          <a:effectLst/>
                        </a:rPr>
                        <a:t>Bed </a:t>
                      </a:r>
                      <a:endParaRPr lang="ga-IE" b="0" i="0">
                        <a:effectLst/>
                      </a:endParaRPr>
                    </a:p>
                  </a:txBody>
                  <a:tcPr/>
                </a:tc>
                <a:extLst>
                  <a:ext uri="{0D108BD9-81ED-4DB2-BD59-A6C34878D82A}">
                    <a16:rowId xmlns:a16="http://schemas.microsoft.com/office/drawing/2014/main" val="1424281027"/>
                  </a:ext>
                </a:extLst>
              </a:tr>
              <a:tr h="777321">
                <a:tc>
                  <a:txBody>
                    <a:bodyPr/>
                    <a:lstStyle/>
                    <a:p>
                      <a:pPr algn="l" rtl="0" fontAlgn="base"/>
                      <a:r>
                        <a:rPr lang="ga-IE" sz="1200">
                          <a:effectLst/>
                        </a:rPr>
                        <a:t>15- 20 mins </a:t>
                      </a:r>
                      <a:endParaRPr lang="ga-IE" b="0" i="0">
                        <a:effectLst/>
                      </a:endParaRPr>
                    </a:p>
                  </a:txBody>
                  <a:tcPr/>
                </a:tc>
                <a:tc>
                  <a:txBody>
                    <a:bodyPr/>
                    <a:lstStyle/>
                    <a:p>
                      <a:pPr algn="l" rtl="0" fontAlgn="base"/>
                      <a:r>
                        <a:rPr lang="ga-IE" sz="1200">
                          <a:effectLst/>
                        </a:rPr>
                        <a:t>Standing &amp; Sitting </a:t>
                      </a:r>
                      <a:endParaRPr lang="ga-IE" b="0" i="0">
                        <a:effectLst/>
                      </a:endParaRPr>
                    </a:p>
                  </a:txBody>
                  <a:tcPr/>
                </a:tc>
                <a:tc>
                  <a:txBody>
                    <a:bodyPr/>
                    <a:lstStyle/>
                    <a:p>
                      <a:pPr algn="l" rtl="0" fontAlgn="base"/>
                      <a:r>
                        <a:rPr lang="en-GB" sz="1200">
                          <a:effectLst/>
                        </a:rPr>
                        <a:t>Demonstrate how to apply the principles of MH to standing &amp; sitting </a:t>
                      </a:r>
                      <a:endParaRPr lang="en-GB">
                        <a:effectLst/>
                      </a:endParaRPr>
                    </a:p>
                    <a:p>
                      <a:pPr algn="l" rtl="0" fontAlgn="base"/>
                      <a:r>
                        <a:rPr lang="en-GB" sz="1200">
                          <a:effectLst/>
                        </a:rPr>
                        <a:t>Get students to practice. Observe and assess </a:t>
                      </a:r>
                      <a:endParaRPr lang="en-GB" b="0" i="0">
                        <a:effectLst/>
                      </a:endParaRPr>
                    </a:p>
                  </a:txBody>
                  <a:tcPr/>
                </a:tc>
                <a:tc>
                  <a:txBody>
                    <a:bodyPr/>
                    <a:lstStyle/>
                    <a:p>
                      <a:pPr algn="l" rtl="0" fontAlgn="base"/>
                      <a:r>
                        <a:rPr lang="ga-IE" sz="1200">
                          <a:effectLst/>
                        </a:rPr>
                        <a:t>Bed </a:t>
                      </a:r>
                      <a:endParaRPr lang="ga-IE" b="0" i="0">
                        <a:effectLst/>
                      </a:endParaRPr>
                    </a:p>
                  </a:txBody>
                  <a:tcPr/>
                </a:tc>
                <a:extLst>
                  <a:ext uri="{0D108BD9-81ED-4DB2-BD59-A6C34878D82A}">
                    <a16:rowId xmlns:a16="http://schemas.microsoft.com/office/drawing/2014/main" val="1081952487"/>
                  </a:ext>
                </a:extLst>
              </a:tr>
              <a:tr h="552307">
                <a:tc>
                  <a:txBody>
                    <a:bodyPr/>
                    <a:lstStyle/>
                    <a:p>
                      <a:pPr algn="l" rtl="0" fontAlgn="base"/>
                      <a:r>
                        <a:rPr lang="ga-IE" sz="1200">
                          <a:effectLst/>
                        </a:rPr>
                        <a:t>15- 20 mins </a:t>
                      </a:r>
                      <a:endParaRPr lang="ga-IE" b="0" i="0">
                        <a:effectLst/>
                      </a:endParaRPr>
                    </a:p>
                  </a:txBody>
                  <a:tcPr/>
                </a:tc>
                <a:tc>
                  <a:txBody>
                    <a:bodyPr/>
                    <a:lstStyle/>
                    <a:p>
                      <a:pPr algn="l" rtl="0" fontAlgn="base"/>
                      <a:r>
                        <a:rPr lang="ga-IE" sz="1200">
                          <a:effectLst/>
                        </a:rPr>
                        <a:t>Walking </a:t>
                      </a:r>
                      <a:endParaRPr lang="ga-IE" b="0" i="0">
                        <a:effectLst/>
                      </a:endParaRPr>
                    </a:p>
                  </a:txBody>
                  <a:tcPr/>
                </a:tc>
                <a:tc>
                  <a:txBody>
                    <a:bodyPr/>
                    <a:lstStyle/>
                    <a:p>
                      <a:pPr algn="l" rtl="0" fontAlgn="base"/>
                      <a:r>
                        <a:rPr lang="en-GB" sz="1200">
                          <a:effectLst/>
                        </a:rPr>
                        <a:t>Demonstrate how to apply the principles of MH to walking </a:t>
                      </a:r>
                      <a:endParaRPr lang="en-GB">
                        <a:effectLst/>
                      </a:endParaRPr>
                    </a:p>
                    <a:p>
                      <a:pPr algn="l" rtl="0" fontAlgn="base"/>
                      <a:r>
                        <a:rPr lang="en-GB" sz="1200">
                          <a:effectLst/>
                        </a:rPr>
                        <a:t>Get students to practice. Observe and assess </a:t>
                      </a:r>
                      <a:endParaRPr lang="en-GB" b="0" i="0">
                        <a:effectLst/>
                      </a:endParaRPr>
                    </a:p>
                  </a:txBody>
                  <a:tcPr/>
                </a:tc>
                <a:tc>
                  <a:txBody>
                    <a:bodyPr/>
                    <a:lstStyle/>
                    <a:p>
                      <a:pPr algn="l" rtl="0" fontAlgn="base"/>
                      <a:r>
                        <a:rPr lang="ga-IE" sz="1200">
                          <a:effectLst/>
                        </a:rPr>
                        <a:t>Bed </a:t>
                      </a:r>
                      <a:endParaRPr lang="ga-IE" b="0" i="0">
                        <a:effectLst/>
                      </a:endParaRPr>
                    </a:p>
                  </a:txBody>
                  <a:tcPr/>
                </a:tc>
                <a:extLst>
                  <a:ext uri="{0D108BD9-81ED-4DB2-BD59-A6C34878D82A}">
                    <a16:rowId xmlns:a16="http://schemas.microsoft.com/office/drawing/2014/main" val="1256547499"/>
                  </a:ext>
                </a:extLst>
              </a:tr>
              <a:tr h="552307">
                <a:tc>
                  <a:txBody>
                    <a:bodyPr/>
                    <a:lstStyle/>
                    <a:p>
                      <a:pPr algn="l" rtl="0" fontAlgn="base"/>
                      <a:r>
                        <a:rPr lang="ga-IE" sz="1200">
                          <a:effectLst/>
                        </a:rPr>
                        <a:t>15- 20 mins </a:t>
                      </a:r>
                      <a:endParaRPr lang="ga-IE" b="0" i="0">
                        <a:effectLst/>
                      </a:endParaRPr>
                    </a:p>
                  </a:txBody>
                  <a:tcPr/>
                </a:tc>
                <a:tc>
                  <a:txBody>
                    <a:bodyPr/>
                    <a:lstStyle/>
                    <a:p>
                      <a:pPr algn="l" rtl="0" fontAlgn="base"/>
                      <a:r>
                        <a:rPr lang="ga-IE" sz="1200">
                          <a:effectLst/>
                        </a:rPr>
                        <a:t>Fallen patient </a:t>
                      </a:r>
                      <a:endParaRPr lang="ga-IE" b="0" i="0">
                        <a:effectLst/>
                      </a:endParaRPr>
                    </a:p>
                  </a:txBody>
                  <a:tcPr/>
                </a:tc>
                <a:tc>
                  <a:txBody>
                    <a:bodyPr/>
                    <a:lstStyle/>
                    <a:p>
                      <a:pPr algn="l" rtl="0" fontAlgn="base"/>
                      <a:r>
                        <a:rPr lang="en-GB" sz="1200">
                          <a:effectLst/>
                        </a:rPr>
                        <a:t>Demonstrate how to apply the principles of MH to dealing with a fallen patient. Get students to practice. Observe and assess </a:t>
                      </a:r>
                      <a:endParaRPr lang="en-GB" b="0" i="0">
                        <a:effectLst/>
                      </a:endParaRPr>
                    </a:p>
                  </a:txBody>
                  <a:tcPr/>
                </a:tc>
                <a:tc>
                  <a:txBody>
                    <a:bodyPr/>
                    <a:lstStyle/>
                    <a:p>
                      <a:pPr algn="l" rtl="0" fontAlgn="base"/>
                      <a:r>
                        <a:rPr lang="ga-IE" sz="1200">
                          <a:effectLst/>
                        </a:rPr>
                        <a:t>Bed </a:t>
                      </a:r>
                      <a:endParaRPr lang="ga-IE" b="0" i="0">
                        <a:effectLst/>
                      </a:endParaRPr>
                    </a:p>
                  </a:txBody>
                  <a:tcPr/>
                </a:tc>
                <a:extLst>
                  <a:ext uri="{0D108BD9-81ED-4DB2-BD59-A6C34878D82A}">
                    <a16:rowId xmlns:a16="http://schemas.microsoft.com/office/drawing/2014/main" val="4276023063"/>
                  </a:ext>
                </a:extLst>
              </a:tr>
            </a:tbl>
          </a:graphicData>
        </a:graphic>
      </p:graphicFrame>
      <p:graphicFrame>
        <p:nvGraphicFramePr>
          <p:cNvPr id="12" name="Table 11">
            <a:extLst>
              <a:ext uri="{FF2B5EF4-FFF2-40B4-BE49-F238E27FC236}">
                <a16:creationId xmlns:a16="http://schemas.microsoft.com/office/drawing/2014/main" id="{25575331-9A04-4762-BCF5-91D8B0BE7FBF}"/>
              </a:ext>
            </a:extLst>
          </p:cNvPr>
          <p:cNvGraphicFramePr>
            <a:graphicFrameLocks noGrp="1"/>
          </p:cNvGraphicFramePr>
          <p:nvPr>
            <p:extLst>
              <p:ext uri="{D42A27DB-BD31-4B8C-83A1-F6EECF244321}">
                <p14:modId xmlns:p14="http://schemas.microsoft.com/office/powerpoint/2010/main" val="3911575056"/>
              </p:ext>
            </p:extLst>
          </p:nvPr>
        </p:nvGraphicFramePr>
        <p:xfrm>
          <a:off x="14377" y="4516524"/>
          <a:ext cx="9154529" cy="2286000"/>
        </p:xfrm>
        <a:graphic>
          <a:graphicData uri="http://schemas.openxmlformats.org/drawingml/2006/table">
            <a:tbl>
              <a:tblPr firstRow="1" bandRow="1">
                <a:tableStyleId>{5C22544A-7EE6-4342-B048-85BDC9FD1C3A}</a:tableStyleId>
              </a:tblPr>
              <a:tblGrid>
                <a:gridCol w="1037839">
                  <a:extLst>
                    <a:ext uri="{9D8B030D-6E8A-4147-A177-3AD203B41FA5}">
                      <a16:colId xmlns:a16="http://schemas.microsoft.com/office/drawing/2014/main" val="4187889502"/>
                    </a:ext>
                  </a:extLst>
                </a:gridCol>
                <a:gridCol w="1590879">
                  <a:extLst>
                    <a:ext uri="{9D8B030D-6E8A-4147-A177-3AD203B41FA5}">
                      <a16:colId xmlns:a16="http://schemas.microsoft.com/office/drawing/2014/main" val="2103027981"/>
                    </a:ext>
                  </a:extLst>
                </a:gridCol>
                <a:gridCol w="5261345">
                  <a:extLst>
                    <a:ext uri="{9D8B030D-6E8A-4147-A177-3AD203B41FA5}">
                      <a16:colId xmlns:a16="http://schemas.microsoft.com/office/drawing/2014/main" val="769082043"/>
                    </a:ext>
                  </a:extLst>
                </a:gridCol>
                <a:gridCol w="1264466">
                  <a:extLst>
                    <a:ext uri="{9D8B030D-6E8A-4147-A177-3AD203B41FA5}">
                      <a16:colId xmlns:a16="http://schemas.microsoft.com/office/drawing/2014/main" val="3710961640"/>
                    </a:ext>
                  </a:extLst>
                </a:gridCol>
              </a:tblGrid>
              <a:tr h="190500">
                <a:tc>
                  <a:txBody>
                    <a:bodyPr/>
                    <a:lstStyle/>
                    <a:p>
                      <a:pPr rtl="0" fontAlgn="base"/>
                      <a:r>
                        <a:rPr lang="ga-IE" sz="1200">
                          <a:effectLst/>
                        </a:rPr>
                        <a:t>15- 20 mins </a:t>
                      </a:r>
                      <a:endParaRPr lang="ga-IE">
                        <a:effectLst/>
                      </a:endParaRPr>
                    </a:p>
                  </a:txBody>
                  <a:tcPr/>
                </a:tc>
                <a:tc>
                  <a:txBody>
                    <a:bodyPr/>
                    <a:lstStyle/>
                    <a:p>
                      <a:pPr rtl="0" fontAlgn="base"/>
                      <a:r>
                        <a:rPr lang="ga-IE" sz="1200">
                          <a:effectLst/>
                        </a:rPr>
                        <a:t>Rolling </a:t>
                      </a:r>
                      <a:endParaRPr lang="ga-IE">
                        <a:effectLst/>
                      </a:endParaRPr>
                    </a:p>
                  </a:txBody>
                  <a:tcPr/>
                </a:tc>
                <a:tc>
                  <a:txBody>
                    <a:bodyPr/>
                    <a:lstStyle/>
                    <a:p>
                      <a:pPr rtl="0" fontAlgn="base"/>
                      <a:r>
                        <a:rPr lang="en-GB" sz="1200">
                          <a:effectLst/>
                        </a:rPr>
                        <a:t>Demonstrate how to apply the principles of MH to Sitting up </a:t>
                      </a:r>
                      <a:endParaRPr lang="en-GB">
                        <a:effectLst/>
                      </a:endParaRPr>
                    </a:p>
                    <a:p>
                      <a:pPr rtl="0" fontAlgn="base"/>
                      <a:r>
                        <a:rPr lang="en-GB" sz="1200">
                          <a:effectLst/>
                        </a:rPr>
                        <a:t>Get students to practice. Observe and assess </a:t>
                      </a:r>
                      <a:endParaRPr lang="en-GB">
                        <a:effectLst/>
                      </a:endParaRPr>
                    </a:p>
                  </a:txBody>
                  <a:tcPr/>
                </a:tc>
                <a:tc>
                  <a:txBody>
                    <a:bodyPr/>
                    <a:lstStyle/>
                    <a:p>
                      <a:pPr rtl="0" fontAlgn="base"/>
                      <a:r>
                        <a:rPr lang="ga-IE" sz="1200">
                          <a:effectLst/>
                        </a:rPr>
                        <a:t>Bed </a:t>
                      </a:r>
                      <a:endParaRPr lang="ga-IE">
                        <a:effectLst/>
                      </a:endParaRPr>
                    </a:p>
                  </a:txBody>
                  <a:tcPr/>
                </a:tc>
                <a:extLst>
                  <a:ext uri="{0D108BD9-81ED-4DB2-BD59-A6C34878D82A}">
                    <a16:rowId xmlns:a16="http://schemas.microsoft.com/office/drawing/2014/main" val="2088868654"/>
                  </a:ext>
                </a:extLst>
              </a:tr>
              <a:tr h="190500">
                <a:tc>
                  <a:txBody>
                    <a:bodyPr/>
                    <a:lstStyle/>
                    <a:p>
                      <a:pPr rtl="0" fontAlgn="base"/>
                      <a:r>
                        <a:rPr lang="ga-IE" sz="1200">
                          <a:effectLst/>
                        </a:rPr>
                        <a:t>15- 20 mins </a:t>
                      </a:r>
                      <a:endParaRPr lang="ga-IE">
                        <a:effectLst/>
                      </a:endParaRPr>
                    </a:p>
                  </a:txBody>
                  <a:tcPr/>
                </a:tc>
                <a:tc>
                  <a:txBody>
                    <a:bodyPr/>
                    <a:lstStyle/>
                    <a:p>
                      <a:pPr rtl="0" fontAlgn="base"/>
                      <a:r>
                        <a:rPr lang="ga-IE" sz="1200">
                          <a:effectLst/>
                        </a:rPr>
                        <a:t>Sliding </a:t>
                      </a:r>
                      <a:endParaRPr lang="ga-IE">
                        <a:effectLst/>
                      </a:endParaRPr>
                    </a:p>
                  </a:txBody>
                  <a:tcPr/>
                </a:tc>
                <a:tc>
                  <a:txBody>
                    <a:bodyPr/>
                    <a:lstStyle/>
                    <a:p>
                      <a:pPr rtl="0" fontAlgn="base"/>
                      <a:r>
                        <a:rPr lang="en-GB" sz="1200">
                          <a:effectLst/>
                        </a:rPr>
                        <a:t>Demonstrate how to apply the principles of MH to sliding </a:t>
                      </a:r>
                      <a:endParaRPr lang="en-GB">
                        <a:effectLst/>
                      </a:endParaRPr>
                    </a:p>
                    <a:p>
                      <a:pPr rtl="0" fontAlgn="base"/>
                      <a:r>
                        <a:rPr lang="en-GB" sz="1200">
                          <a:effectLst/>
                        </a:rPr>
                        <a:t>Get students to practice. Observe and assess </a:t>
                      </a:r>
                      <a:endParaRPr lang="en-GB">
                        <a:effectLst/>
                      </a:endParaRPr>
                    </a:p>
                  </a:txBody>
                  <a:tcPr/>
                </a:tc>
                <a:tc>
                  <a:txBody>
                    <a:bodyPr/>
                    <a:lstStyle/>
                    <a:p>
                      <a:pPr rtl="0" fontAlgn="base"/>
                      <a:r>
                        <a:rPr lang="ga-IE" sz="1200">
                          <a:effectLst/>
                        </a:rPr>
                        <a:t>Sliding sheets </a:t>
                      </a:r>
                      <a:endParaRPr lang="ga-IE">
                        <a:effectLst/>
                      </a:endParaRPr>
                    </a:p>
                  </a:txBody>
                  <a:tcPr/>
                </a:tc>
                <a:extLst>
                  <a:ext uri="{0D108BD9-81ED-4DB2-BD59-A6C34878D82A}">
                    <a16:rowId xmlns:a16="http://schemas.microsoft.com/office/drawing/2014/main" val="2939361924"/>
                  </a:ext>
                </a:extLst>
              </a:tr>
              <a:tr h="190500">
                <a:tc>
                  <a:txBody>
                    <a:bodyPr/>
                    <a:lstStyle/>
                    <a:p>
                      <a:pPr rtl="0" fontAlgn="base"/>
                      <a:r>
                        <a:rPr lang="ga-IE" sz="1200">
                          <a:effectLst/>
                        </a:rPr>
                        <a:t>15- 20 mins </a:t>
                      </a:r>
                      <a:endParaRPr lang="ga-IE">
                        <a:effectLst/>
                      </a:endParaRPr>
                    </a:p>
                  </a:txBody>
                  <a:tcPr/>
                </a:tc>
                <a:tc>
                  <a:txBody>
                    <a:bodyPr/>
                    <a:lstStyle/>
                    <a:p>
                      <a:pPr rtl="0" fontAlgn="base"/>
                      <a:r>
                        <a:rPr lang="ga-IE" sz="1200">
                          <a:effectLst/>
                        </a:rPr>
                        <a:t>Hoist </a:t>
                      </a:r>
                      <a:endParaRPr lang="ga-IE">
                        <a:effectLst/>
                      </a:endParaRPr>
                    </a:p>
                  </a:txBody>
                  <a:tcPr/>
                </a:tc>
                <a:tc>
                  <a:txBody>
                    <a:bodyPr/>
                    <a:lstStyle/>
                    <a:p>
                      <a:pPr rtl="0" fontAlgn="base"/>
                      <a:r>
                        <a:rPr lang="en-GB" sz="1200">
                          <a:effectLst/>
                        </a:rPr>
                        <a:t>Demonstrate how to apply the principles of MH to using a hoist </a:t>
                      </a:r>
                      <a:endParaRPr lang="en-GB">
                        <a:effectLst/>
                      </a:endParaRPr>
                    </a:p>
                    <a:p>
                      <a:pPr rtl="0" fontAlgn="base"/>
                      <a:r>
                        <a:rPr lang="en-GB" sz="1200">
                          <a:effectLst/>
                        </a:rPr>
                        <a:t>Get students to practice. Observe and assess </a:t>
                      </a:r>
                      <a:endParaRPr lang="en-GB">
                        <a:effectLst/>
                      </a:endParaRPr>
                    </a:p>
                  </a:txBody>
                  <a:tcPr/>
                </a:tc>
                <a:tc>
                  <a:txBody>
                    <a:bodyPr/>
                    <a:lstStyle/>
                    <a:p>
                      <a:pPr rtl="0" fontAlgn="base"/>
                      <a:r>
                        <a:rPr lang="ga-IE" sz="1200">
                          <a:effectLst/>
                        </a:rPr>
                        <a:t>Hoist, sling </a:t>
                      </a:r>
                      <a:endParaRPr lang="ga-IE">
                        <a:effectLst/>
                      </a:endParaRPr>
                    </a:p>
                  </a:txBody>
                  <a:tcPr/>
                </a:tc>
                <a:extLst>
                  <a:ext uri="{0D108BD9-81ED-4DB2-BD59-A6C34878D82A}">
                    <a16:rowId xmlns:a16="http://schemas.microsoft.com/office/drawing/2014/main" val="3109143840"/>
                  </a:ext>
                </a:extLst>
              </a:tr>
              <a:tr h="190500">
                <a:tc>
                  <a:txBody>
                    <a:bodyPr/>
                    <a:lstStyle/>
                    <a:p>
                      <a:pPr rtl="0" fontAlgn="base"/>
                      <a:r>
                        <a:rPr lang="ga-IE" sz="1200">
                          <a:effectLst/>
                        </a:rPr>
                        <a:t>15- 20 mins </a:t>
                      </a:r>
                      <a:endParaRPr lang="ga-IE">
                        <a:effectLst/>
                      </a:endParaRPr>
                    </a:p>
                  </a:txBody>
                  <a:tcPr/>
                </a:tc>
                <a:tc>
                  <a:txBody>
                    <a:bodyPr/>
                    <a:lstStyle/>
                    <a:p>
                      <a:pPr rtl="0" fontAlgn="base"/>
                      <a:r>
                        <a:rPr lang="ga-IE" sz="1200">
                          <a:effectLst/>
                        </a:rPr>
                        <a:t>Turntable/ Bananna Board </a:t>
                      </a:r>
                      <a:endParaRPr lang="ga-IE">
                        <a:effectLst/>
                      </a:endParaRPr>
                    </a:p>
                  </a:txBody>
                  <a:tcPr/>
                </a:tc>
                <a:tc>
                  <a:txBody>
                    <a:bodyPr/>
                    <a:lstStyle/>
                    <a:p>
                      <a:pPr rtl="0" fontAlgn="base"/>
                      <a:r>
                        <a:rPr lang="en-GB" sz="1200">
                          <a:effectLst/>
                        </a:rPr>
                        <a:t>Demonstrate how to apply the principles of MH to using turntables/ Bananna Boards. Get students to practice. Observe and assess </a:t>
                      </a:r>
                      <a:endParaRPr lang="en-GB">
                        <a:effectLst/>
                      </a:endParaRPr>
                    </a:p>
                  </a:txBody>
                  <a:tcPr/>
                </a:tc>
                <a:tc>
                  <a:txBody>
                    <a:bodyPr/>
                    <a:lstStyle/>
                    <a:p>
                      <a:pPr rtl="0" fontAlgn="base"/>
                      <a:r>
                        <a:rPr lang="ga-IE" sz="1200">
                          <a:effectLst/>
                        </a:rPr>
                        <a:t>Turntable/  </a:t>
                      </a:r>
                      <a:endParaRPr lang="ga-IE">
                        <a:effectLst/>
                      </a:endParaRPr>
                    </a:p>
                    <a:p>
                      <a:pPr rtl="0" fontAlgn="base"/>
                      <a:r>
                        <a:rPr lang="ga-IE" sz="1200">
                          <a:effectLst/>
                        </a:rPr>
                        <a:t>Banana Board </a:t>
                      </a:r>
                      <a:endParaRPr lang="ga-IE">
                        <a:effectLst/>
                      </a:endParaRPr>
                    </a:p>
                  </a:txBody>
                  <a:tcPr/>
                </a:tc>
                <a:extLst>
                  <a:ext uri="{0D108BD9-81ED-4DB2-BD59-A6C34878D82A}">
                    <a16:rowId xmlns:a16="http://schemas.microsoft.com/office/drawing/2014/main" val="356965276"/>
                  </a:ext>
                </a:extLst>
              </a:tr>
              <a:tr h="190500">
                <a:tc>
                  <a:txBody>
                    <a:bodyPr/>
                    <a:lstStyle/>
                    <a:p>
                      <a:pPr rtl="0" fontAlgn="base"/>
                      <a:r>
                        <a:rPr lang="ga-IE" sz="1200">
                          <a:effectLst/>
                        </a:rPr>
                        <a:t>15- 20 mins </a:t>
                      </a:r>
                      <a:endParaRPr lang="ga-IE">
                        <a:effectLst/>
                      </a:endParaRPr>
                    </a:p>
                  </a:txBody>
                  <a:tcPr/>
                </a:tc>
                <a:tc>
                  <a:txBody>
                    <a:bodyPr/>
                    <a:lstStyle/>
                    <a:p>
                      <a:pPr rtl="0" fontAlgn="base"/>
                      <a:r>
                        <a:rPr lang="ga-IE" sz="1200">
                          <a:effectLst/>
                        </a:rPr>
                        <a:t>PAT Slide </a:t>
                      </a:r>
                      <a:endParaRPr lang="ga-IE">
                        <a:effectLst/>
                      </a:endParaRPr>
                    </a:p>
                  </a:txBody>
                  <a:tcPr/>
                </a:tc>
                <a:tc>
                  <a:txBody>
                    <a:bodyPr/>
                    <a:lstStyle/>
                    <a:p>
                      <a:pPr rtl="0" fontAlgn="base"/>
                      <a:r>
                        <a:rPr lang="en-GB" sz="1200">
                          <a:effectLst/>
                        </a:rPr>
                        <a:t>Demonstrate how to apply the principles of MH to using a PAT Slide </a:t>
                      </a:r>
                      <a:endParaRPr lang="en-GB">
                        <a:effectLst/>
                      </a:endParaRPr>
                    </a:p>
                    <a:p>
                      <a:pPr rtl="0" fontAlgn="base"/>
                      <a:r>
                        <a:rPr lang="en-GB" sz="1200">
                          <a:effectLst/>
                        </a:rPr>
                        <a:t>Get students to practice. Observe and assess </a:t>
                      </a:r>
                      <a:endParaRPr lang="en-GB">
                        <a:effectLst/>
                      </a:endParaRPr>
                    </a:p>
                  </a:txBody>
                  <a:tcPr/>
                </a:tc>
                <a:tc>
                  <a:txBody>
                    <a:bodyPr/>
                    <a:lstStyle/>
                    <a:p>
                      <a:pPr rtl="0" fontAlgn="base"/>
                      <a:r>
                        <a:rPr lang="ga-IE" sz="1200">
                          <a:effectLst/>
                        </a:rPr>
                        <a:t>PAT Slide </a:t>
                      </a:r>
                      <a:endParaRPr lang="ga-IE">
                        <a:effectLst/>
                      </a:endParaRPr>
                    </a:p>
                  </a:txBody>
                  <a:tcPr/>
                </a:tc>
                <a:extLst>
                  <a:ext uri="{0D108BD9-81ED-4DB2-BD59-A6C34878D82A}">
                    <a16:rowId xmlns:a16="http://schemas.microsoft.com/office/drawing/2014/main" val="1438279619"/>
                  </a:ext>
                </a:extLst>
              </a:tr>
            </a:tbl>
          </a:graphicData>
        </a:graphic>
      </p:graphicFrame>
    </p:spTree>
    <p:extLst>
      <p:ext uri="{BB962C8B-B14F-4D97-AF65-F5344CB8AC3E}">
        <p14:creationId xmlns:p14="http://schemas.microsoft.com/office/powerpoint/2010/main" val="121899687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5EA36-3619-4F9F-907A-6BCFAF69C48E}"/>
              </a:ext>
            </a:extLst>
          </p:cNvPr>
          <p:cNvSpPr>
            <a:spLocks noGrp="1"/>
          </p:cNvSpPr>
          <p:nvPr>
            <p:ph type="title"/>
          </p:nvPr>
        </p:nvSpPr>
        <p:spPr/>
        <p:txBody>
          <a:bodyPr/>
          <a:lstStyle/>
          <a:p>
            <a:r>
              <a:rPr lang="en-GB"/>
              <a:t>Bibliography and Further Reading  </a:t>
            </a:r>
            <a:endParaRPr lang="en-IE"/>
          </a:p>
        </p:txBody>
      </p:sp>
      <p:sp>
        <p:nvSpPr>
          <p:cNvPr id="3" name="Content Placeholder 2">
            <a:extLst>
              <a:ext uri="{FF2B5EF4-FFF2-40B4-BE49-F238E27FC236}">
                <a16:creationId xmlns:a16="http://schemas.microsoft.com/office/drawing/2014/main" id="{40D8A5D2-F35D-4346-A7D5-7E95DD7101FA}"/>
              </a:ext>
            </a:extLst>
          </p:cNvPr>
          <p:cNvSpPr>
            <a:spLocks noGrp="1"/>
          </p:cNvSpPr>
          <p:nvPr>
            <p:ph idx="1"/>
          </p:nvPr>
        </p:nvSpPr>
        <p:spPr>
          <a:xfrm>
            <a:off x="107504" y="1825624"/>
            <a:ext cx="8856984" cy="4915743"/>
          </a:xfrm>
        </p:spPr>
        <p:txBody>
          <a:bodyPr>
            <a:normAutofit fontScale="70000" lnSpcReduction="20000"/>
          </a:bodyPr>
          <a:lstStyle/>
          <a:p>
            <a:r>
              <a:rPr lang="en-GB"/>
              <a:t>HOP 6 (2011) Guide to the Handling of People, 6th Edition, </a:t>
            </a:r>
            <a:r>
              <a:rPr lang="en-GB" err="1"/>
              <a:t>Backcare</a:t>
            </a:r>
            <a:r>
              <a:rPr lang="en-GB"/>
              <a:t> </a:t>
            </a:r>
          </a:p>
          <a:p>
            <a:r>
              <a:rPr lang="en-GB"/>
              <a:t>HSA (2005) Guidance on the Management of Manual Handling in the Workplace </a:t>
            </a:r>
          </a:p>
          <a:p>
            <a:r>
              <a:rPr lang="en-GB"/>
              <a:t>HSA (2007) Guide to the Safety, Health and Welfare at Work (General Application) Regulations 2007   </a:t>
            </a:r>
          </a:p>
          <a:p>
            <a:r>
              <a:rPr lang="en-GB"/>
              <a:t>Guidance on the Management of Manual Handling in Healthcare</a:t>
            </a:r>
          </a:p>
          <a:p>
            <a:r>
              <a:rPr lang="en-GB"/>
              <a:t>Health and Safety Executive (2007) Risk assessment and process planning for bariatric patient handling pathways, Loughborough University </a:t>
            </a:r>
          </a:p>
          <a:p>
            <a:r>
              <a:rPr lang="en-GB"/>
              <a:t>Health and Safety Executive (2003), the Principles of Good Manual Handling: Achieving a Consensus   (2016) </a:t>
            </a:r>
          </a:p>
          <a:p>
            <a:r>
              <a:rPr lang="en-GB"/>
              <a:t>Policy on Statutory Occupational Safety and Health Training, 2016 </a:t>
            </a:r>
          </a:p>
          <a:p>
            <a:r>
              <a:rPr lang="en-GB"/>
              <a:t>Safety, Health and Welfare at Work Act, 2005 (S.I. No. 10 of 2005) </a:t>
            </a:r>
          </a:p>
          <a:p>
            <a:r>
              <a:rPr lang="en-GB"/>
              <a:t>Safety, Health and Welfare at Work Act (General Application) Regulations, 2007 (S.I. No. 299 of 2007) </a:t>
            </a:r>
          </a:p>
          <a:p>
            <a:r>
              <a:rPr lang="en-GB"/>
              <a:t>Safety, Health and Welfare at Work (General Application) (Amendment) (No. 3) Regulations 2016 (S.I. No. 370 of 2016).</a:t>
            </a:r>
            <a:endParaRPr lang="en-IE"/>
          </a:p>
        </p:txBody>
      </p:sp>
    </p:spTree>
    <p:extLst>
      <p:ext uri="{BB962C8B-B14F-4D97-AF65-F5344CB8AC3E}">
        <p14:creationId xmlns:p14="http://schemas.microsoft.com/office/powerpoint/2010/main" val="7287878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E"/>
              <a:t>Other </a:t>
            </a:r>
            <a:r>
              <a:rPr lang="en-IE">
                <a:ea typeface="+mj-lt"/>
                <a:cs typeface="+mj-lt"/>
              </a:rPr>
              <a:t>People Handling </a:t>
            </a:r>
            <a:r>
              <a:rPr lang="en-IE"/>
              <a:t>injuries?</a:t>
            </a:r>
          </a:p>
        </p:txBody>
      </p:sp>
      <p:sp>
        <p:nvSpPr>
          <p:cNvPr id="2" name="Content Placeholder 1"/>
          <p:cNvSpPr>
            <a:spLocks noGrp="1"/>
          </p:cNvSpPr>
          <p:nvPr>
            <p:ph idx="1"/>
          </p:nvPr>
        </p:nvSpPr>
        <p:spPr/>
        <p:txBody>
          <a:bodyPr/>
          <a:lstStyle/>
          <a:p>
            <a:r>
              <a:rPr lang="en-IE"/>
              <a:t>Infections</a:t>
            </a:r>
          </a:p>
          <a:p>
            <a:r>
              <a:rPr lang="en-IE"/>
              <a:t>Twisted knees</a:t>
            </a:r>
          </a:p>
          <a:p>
            <a:r>
              <a:rPr lang="en-IE"/>
              <a:t>Shoulder and neck strain</a:t>
            </a:r>
          </a:p>
        </p:txBody>
      </p:sp>
      <p:pic>
        <p:nvPicPr>
          <p:cNvPr id="5" name="Picture 4">
            <a:extLst>
              <a:ext uri="{FF2B5EF4-FFF2-40B4-BE49-F238E27FC236}">
                <a16:creationId xmlns:a16="http://schemas.microsoft.com/office/drawing/2014/main" id="{C4066F5D-53CD-4942-B7CE-A96ED131F1A2}"/>
              </a:ext>
            </a:extLst>
          </p:cNvPr>
          <p:cNvPicPr>
            <a:picLocks noChangeAspect="1"/>
          </p:cNvPicPr>
          <p:nvPr/>
        </p:nvPicPr>
        <p:blipFill>
          <a:blip r:embed="rId4"/>
          <a:stretch>
            <a:fillRect/>
          </a:stretch>
        </p:blipFill>
        <p:spPr>
          <a:xfrm>
            <a:off x="8089301" y="-15978"/>
            <a:ext cx="1054699" cy="1268078"/>
          </a:xfrm>
          <a:prstGeom prst="rect">
            <a:avLst/>
          </a:prstGeom>
        </p:spPr>
      </p:pic>
    </p:spTree>
    <p:custDataLst>
      <p:tags r:id="rId1"/>
    </p:custDataLst>
    <p:extLst>
      <p:ext uri="{BB962C8B-B14F-4D97-AF65-F5344CB8AC3E}">
        <p14:creationId xmlns:p14="http://schemas.microsoft.com/office/powerpoint/2010/main" val="482431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1520" y="365126"/>
            <a:ext cx="8892480" cy="1325563"/>
          </a:xfrm>
        </p:spPr>
        <p:txBody>
          <a:bodyPr>
            <a:normAutofit/>
          </a:bodyPr>
          <a:lstStyle/>
          <a:p>
            <a:pPr>
              <a:defRPr/>
            </a:pPr>
            <a:r>
              <a:rPr lang="en-GB"/>
              <a:t>What are the implications of back injury?</a:t>
            </a:r>
          </a:p>
        </p:txBody>
      </p:sp>
      <p:sp>
        <p:nvSpPr>
          <p:cNvPr id="5" name="Content Placeholder 4"/>
          <p:cNvSpPr>
            <a:spLocks noGrp="1"/>
          </p:cNvSpPr>
          <p:nvPr>
            <p:ph idx="1"/>
          </p:nvPr>
        </p:nvSpPr>
        <p:spPr/>
        <p:txBody>
          <a:bodyPr/>
          <a:lstStyle/>
          <a:p>
            <a:pPr>
              <a:buFontTx/>
              <a:buChar char="•"/>
            </a:pPr>
            <a:r>
              <a:rPr lang="en-IE" altLang="en-US">
                <a:latin typeface="Arial" panose="020B0604020202020204" pitchFamily="34" charset="0"/>
              </a:rPr>
              <a:t>Pain!</a:t>
            </a:r>
          </a:p>
          <a:p>
            <a:pPr>
              <a:buFontTx/>
              <a:buChar char="•"/>
            </a:pPr>
            <a:r>
              <a:rPr lang="en-IE" altLang="en-US">
                <a:latin typeface="Arial" panose="020B0604020202020204" pitchFamily="34" charset="0"/>
              </a:rPr>
              <a:t>Quality of life</a:t>
            </a:r>
          </a:p>
          <a:p>
            <a:pPr>
              <a:buFontTx/>
              <a:buChar char="•"/>
            </a:pPr>
            <a:r>
              <a:rPr lang="en-IE" altLang="en-US">
                <a:latin typeface="Arial" panose="020B0604020202020204" pitchFamily="34" charset="0"/>
              </a:rPr>
              <a:t>Employability</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8024" y="1550988"/>
            <a:ext cx="3335337" cy="3925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613910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D6D8D9-6E00-4FCA-9523-C0DCA058B39B}"/>
              </a:ext>
            </a:extLst>
          </p:cNvPr>
          <p:cNvSpPr>
            <a:spLocks noGrp="1"/>
          </p:cNvSpPr>
          <p:nvPr>
            <p:ph type="title"/>
          </p:nvPr>
        </p:nvSpPr>
        <p:spPr/>
        <p:txBody>
          <a:bodyPr/>
          <a:lstStyle/>
          <a:p>
            <a:r>
              <a:rPr lang="en-GB"/>
              <a:t>Adverse Incidents</a:t>
            </a:r>
            <a:endParaRPr lang="en-IE"/>
          </a:p>
        </p:txBody>
      </p:sp>
      <p:sp>
        <p:nvSpPr>
          <p:cNvPr id="3" name="Content Placeholder 2">
            <a:extLst>
              <a:ext uri="{FF2B5EF4-FFF2-40B4-BE49-F238E27FC236}">
                <a16:creationId xmlns:a16="http://schemas.microsoft.com/office/drawing/2014/main" id="{BD900D75-6BE7-4FF4-B7D8-00693856EF08}"/>
              </a:ext>
            </a:extLst>
          </p:cNvPr>
          <p:cNvSpPr>
            <a:spLocks noGrp="1"/>
          </p:cNvSpPr>
          <p:nvPr>
            <p:ph idx="1"/>
          </p:nvPr>
        </p:nvSpPr>
        <p:spPr/>
        <p:txBody>
          <a:bodyPr/>
          <a:lstStyle/>
          <a:p>
            <a:r>
              <a:rPr lang="en-GB"/>
              <a:t>All accidents, incidents, near misses must be reported, and managed in accordance with the HSE</a:t>
            </a:r>
          </a:p>
          <a:p>
            <a:r>
              <a:rPr lang="en-GB"/>
              <a:t>Incident Management Framework, 2018. </a:t>
            </a:r>
          </a:p>
          <a:p>
            <a:r>
              <a:rPr lang="en-GB"/>
              <a:t>Use National Incident Report Form (NIRF)</a:t>
            </a:r>
            <a:endParaRPr lang="en-IE"/>
          </a:p>
        </p:txBody>
      </p:sp>
    </p:spTree>
    <p:custDataLst>
      <p:tags r:id="rId1"/>
    </p:custDataLst>
    <p:extLst>
      <p:ext uri="{BB962C8B-B14F-4D97-AF65-F5344CB8AC3E}">
        <p14:creationId xmlns:p14="http://schemas.microsoft.com/office/powerpoint/2010/main" val="138806092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68"/>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TIMING" val="|3|9.2|3.1|113.4|30.5|22.2|21.7|24.6|8.9|24.8|9.9"/>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TIMING" val="|2.9|11.1|7.4|29.6"/>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TIMING" val="|1.9|51.7|11.6"/>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TIMING" val="|3.5|1|10.1|4.2|1.3|4.4|8"/>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TIMING" val="|11.5|0.9|1|0.8"/>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TIMING" val="|4.7|5|4|9.6|5.1|0.4|0.4"/>
</p:tagLst>
</file>

<file path=ppt/tags/tag33.xml><?xml version="1.0" encoding="utf-8"?>
<p:tagLst xmlns:a="http://schemas.openxmlformats.org/drawingml/2006/main" xmlns:r="http://schemas.openxmlformats.org/officeDocument/2006/relationships" xmlns:p="http://schemas.openxmlformats.org/presentationml/2006/main">
  <p:tag name="TIMING" val="|18.9|30.2"/>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TIMING" val="|15.2|4.3|7|6.9|2.6"/>
</p:tagLst>
</file>

<file path=ppt/tags/tag35.xml><?xml version="1.0" encoding="utf-8"?>
<p:tagLst xmlns:a="http://schemas.openxmlformats.org/drawingml/2006/main" xmlns:r="http://schemas.openxmlformats.org/officeDocument/2006/relationships" xmlns:p="http://schemas.openxmlformats.org/presentationml/2006/main">
  <p:tag name="TIMING" val="|8.1|7|6.8|4.9"/>
</p:tagLst>
</file>

<file path=ppt/tags/tag36.xml><?xml version="1.0" encoding="utf-8"?>
<p:tagLst xmlns:a="http://schemas.openxmlformats.org/drawingml/2006/main" xmlns:r="http://schemas.openxmlformats.org/officeDocument/2006/relationships" xmlns:p="http://schemas.openxmlformats.org/presentationml/2006/main">
  <p:tag name="TIMING" val="|8.1|7|6.8|4.9"/>
</p:tagLst>
</file>

<file path=ppt/tags/tag37.xml><?xml version="1.0" encoding="utf-8"?>
<p:tagLst xmlns:a="http://schemas.openxmlformats.org/drawingml/2006/main" xmlns:r="http://schemas.openxmlformats.org/officeDocument/2006/relationships" xmlns:p="http://schemas.openxmlformats.org/presentationml/2006/main">
  <p:tag name="TIMING" val="|8.1|7|6.8|4.9"/>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TIMING" val="|6.5|2.7|8.4|8.3|8.9|7|3.9|5.7"/>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TIMING" val="|2.4|6.8|5.5|2.3"/>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TIMING" val="|25.7|0.8"/>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TIMING" val="|26.5|6.8|9.9"/>
  <p:tag name="ARTICULATE_SLIDE_THUMBNAIL_REFRESH" val="1"/>
</p:tagLst>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11AD3815B3E804C8DAE033B57652618" ma:contentTypeVersion="10" ma:contentTypeDescription="Create a new document." ma:contentTypeScope="" ma:versionID="74d402760b8351b4713774f3e065055a">
  <xsd:schema xmlns:xsd="http://www.w3.org/2001/XMLSchema" xmlns:xs="http://www.w3.org/2001/XMLSchema" xmlns:p="http://schemas.microsoft.com/office/2006/metadata/properties" xmlns:ns3="c85dcf5d-746f-499e-bfc5-25eb097cb66f" targetNamespace="http://schemas.microsoft.com/office/2006/metadata/properties" ma:root="true" ma:fieldsID="81caf14c64982e6f3752a5732d54d49e" ns3:_="">
    <xsd:import namespace="c85dcf5d-746f-499e-bfc5-25eb097cb66f"/>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EventHashCode" minOccurs="0"/>
                <xsd:element ref="ns3:MediaServiceGenerationTime" minOccurs="0"/>
                <xsd:element ref="ns3:MediaServiceDateTaken" minOccurs="0"/>
                <xsd:element ref="ns3:MediaServiceLocatio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85dcf5d-746f-499e-bfc5-25eb097cb66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DD5FABF-CBEE-4416-A3E3-05DA9336105D}">
  <ds:schemaRefs>
    <ds:schemaRef ds:uri="c85dcf5d-746f-499e-bfc5-25eb097cb66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B71C16BE-6216-4075-84AA-C9DED5DDA44B}">
  <ds:schemaRefs>
    <ds:schemaRef ds:uri="c85dcf5d-746f-499e-bfc5-25eb097cb66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3DA4F138-E5F0-4F45-8E21-11B7632F16E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93</TotalTime>
  <Words>7050</Words>
  <Application>Microsoft Office PowerPoint</Application>
  <PresentationFormat>On-screen Show (4:3)</PresentationFormat>
  <Paragraphs>875</Paragraphs>
  <Slides>68</Slides>
  <Notes>45</Notes>
  <HiddenSlides>4</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68</vt:i4>
      </vt:variant>
    </vt:vector>
  </HeadingPairs>
  <TitlesOfParts>
    <vt:vector size="82" baseType="lpstr">
      <vt:lpstr>Frutiger</vt:lpstr>
      <vt:lpstr>Goudy</vt:lpstr>
      <vt:lpstr>Arial</vt:lpstr>
      <vt:lpstr>Calibri</vt:lpstr>
      <vt:lpstr>Calibri Light</vt:lpstr>
      <vt:lpstr>Lucida Sans Unicode</vt:lpstr>
      <vt:lpstr>Segoe UI</vt:lpstr>
      <vt:lpstr>Times New Roman</vt:lpstr>
      <vt:lpstr>Verdana</vt:lpstr>
      <vt:lpstr>Wingdings</vt:lpstr>
      <vt:lpstr>Wingdings 2</vt:lpstr>
      <vt:lpstr>Wingdings 3</vt:lpstr>
      <vt:lpstr>Office Theme</vt:lpstr>
      <vt:lpstr>Concourse</vt:lpstr>
      <vt:lpstr>People Moving Course</vt:lpstr>
      <vt:lpstr>Introductions</vt:lpstr>
      <vt:lpstr>Course Aim</vt:lpstr>
      <vt:lpstr>Unit 1 Introduction</vt:lpstr>
      <vt:lpstr>People Handling</vt:lpstr>
      <vt:lpstr>Anyone Hurt?</vt:lpstr>
      <vt:lpstr>Other People Handling injuries?</vt:lpstr>
      <vt:lpstr>What are the implications of back injury?</vt:lpstr>
      <vt:lpstr>Adverse Incidents</vt:lpstr>
      <vt:lpstr>Health &amp; Safety Authority</vt:lpstr>
      <vt:lpstr>Managing Manual Handling</vt:lpstr>
      <vt:lpstr>Recap</vt:lpstr>
      <vt:lpstr>Unit 2 Legislation</vt:lpstr>
      <vt:lpstr>Safety Health &amp; Welfare at Work</vt:lpstr>
      <vt:lpstr>Principles of Prevention</vt:lpstr>
      <vt:lpstr>Manual Handling Regulations 2007</vt:lpstr>
      <vt:lpstr>Other Related Legislation</vt:lpstr>
      <vt:lpstr>Case Study</vt:lpstr>
      <vt:lpstr>Case Study Bowdren V HSE</vt:lpstr>
      <vt:lpstr>White V Mid Western HB High Court   Absence of training or mechanical aids</vt:lpstr>
      <vt:lpstr>O’Connor v North Eastern HB (High Court)  </vt:lpstr>
      <vt:lpstr>Firth v. South Eastern HB (High Court) Training not updated </vt:lpstr>
      <vt:lpstr>Recap- Questions &amp; Answers!</vt:lpstr>
      <vt:lpstr>People Handling Risk Assessment</vt:lpstr>
      <vt:lpstr>Explanations</vt:lpstr>
      <vt:lpstr>Types of PH Risk assessments</vt:lpstr>
      <vt:lpstr>Risk Assessment Process</vt:lpstr>
      <vt:lpstr>Risk Factors</vt:lpstr>
      <vt:lpstr>Task</vt:lpstr>
      <vt:lpstr>Individual (You!)</vt:lpstr>
      <vt:lpstr>Load (Service users)</vt:lpstr>
      <vt:lpstr>Protocols and Procedures that impact on PH Risk Assessment</vt:lpstr>
      <vt:lpstr>Lifting Guidelines</vt:lpstr>
      <vt:lpstr>Environment</vt:lpstr>
      <vt:lpstr>Completing the PH RA Form</vt:lpstr>
      <vt:lpstr>Avoid/ Reduce?</vt:lpstr>
      <vt:lpstr>Completing the Handling Plan</vt:lpstr>
      <vt:lpstr>Recap</vt:lpstr>
      <vt:lpstr>Unit 6 Mechanical Equipment</vt:lpstr>
      <vt:lpstr>Patient Handling Equipment</vt:lpstr>
      <vt:lpstr>Trolleys</vt:lpstr>
      <vt:lpstr>Hoists</vt:lpstr>
      <vt:lpstr>Profile beds</vt:lpstr>
      <vt:lpstr>Sliding Sheets</vt:lpstr>
      <vt:lpstr>PAT Slide</vt:lpstr>
      <vt:lpstr>Recap</vt:lpstr>
      <vt:lpstr>Infection Prevention &amp; Control</vt:lpstr>
      <vt:lpstr>Principles of infection control</vt:lpstr>
      <vt:lpstr>Standard Precautions:</vt:lpstr>
      <vt:lpstr>Effectiveness of Hand Hygiene</vt:lpstr>
      <vt:lpstr>When is hand hygiene is required?</vt:lpstr>
      <vt:lpstr>PowerPoint Presentation</vt:lpstr>
      <vt:lpstr>Personal Protective Protection (PPE)</vt:lpstr>
      <vt:lpstr>How to put on and take off PPE</vt:lpstr>
      <vt:lpstr>Covid 19</vt:lpstr>
      <vt:lpstr>PHECC Guidelines for Covid 19 PPE</vt:lpstr>
      <vt:lpstr>Removing contaminated gloves</vt:lpstr>
      <vt:lpstr>Surgical masks during Covid-19 </vt:lpstr>
      <vt:lpstr>Recap</vt:lpstr>
      <vt:lpstr>Unit 10 Safe People Moving</vt:lpstr>
      <vt:lpstr>Principles of Manual Handling</vt:lpstr>
      <vt:lpstr>People Moving</vt:lpstr>
      <vt:lpstr>Demonstration of ski sheets</vt:lpstr>
      <vt:lpstr>Planning and design of People Handling Training</vt:lpstr>
      <vt:lpstr>Aim</vt:lpstr>
      <vt:lpstr>PowerPoint Presentation</vt:lpstr>
      <vt:lpstr>PowerPoint Presentation</vt:lpstr>
      <vt:lpstr>Bibliography and Further Reading  </vt:lpstr>
    </vt:vector>
  </TitlesOfParts>
  <Company>Qualtec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Course Outline</dc:title>
  <dc:creator>Sean Kelleher</dc:creator>
  <cp:lastModifiedBy>Sean Kelleher</cp:lastModifiedBy>
  <cp:revision>7</cp:revision>
  <cp:lastPrinted>2019-01-07T18:17:26Z</cp:lastPrinted>
  <dcterms:created xsi:type="dcterms:W3CDTF">2007-04-20T13:02:14Z</dcterms:created>
  <dcterms:modified xsi:type="dcterms:W3CDTF">2023-07-19T09:41:09Z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0x010100211AD3815B3E804C8DAE033B57652618</vt:lpwstr>
  </property>
  <property fmtid="{D5CDD505-2E9C-101B-9397-08002B2CF9AE}" pid="3" name="ArticulateGUID">
    <vt:lpwstr>1E6971E3-9CC6-4CD6-9DA1-B31D6993F514</vt:lpwstr>
  </property>
  <property fmtid="{D5CDD505-2E9C-101B-9397-08002B2CF9AE}" pid="4" name="ArticulatePath">
    <vt:lpwstr>https://d.docs.live.net/17a24dc8bb8dc661/Course resources/PMI/People Moving Course June without videos 2020</vt:lpwstr>
  </property>
</Properties>
</file>